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23" r:id="rId3"/>
    <p:sldId id="317" r:id="rId4"/>
    <p:sldId id="318" r:id="rId5"/>
    <p:sldId id="304" r:id="rId6"/>
    <p:sldId id="305" r:id="rId7"/>
    <p:sldId id="306" r:id="rId8"/>
    <p:sldId id="303" r:id="rId9"/>
    <p:sldId id="286" r:id="rId10"/>
    <p:sldId id="324" r:id="rId11"/>
    <p:sldId id="287" r:id="rId12"/>
    <p:sldId id="325" r:id="rId13"/>
    <p:sldId id="289" r:id="rId14"/>
    <p:sldId id="290" r:id="rId15"/>
    <p:sldId id="292" r:id="rId16"/>
    <p:sldId id="314" r:id="rId17"/>
    <p:sldId id="319" r:id="rId18"/>
    <p:sldId id="321" r:id="rId19"/>
    <p:sldId id="32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5699" y="3961321"/>
            <a:ext cx="9367241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Чому цікаво вивчати культури різних народів?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71" y="1302169"/>
            <a:ext cx="4187159" cy="217732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36993" y="15225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313714" y="1307796"/>
            <a:ext cx="4974772" cy="45970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Повітряні</a:t>
            </a:r>
            <a:r>
              <a:rPr lang="ru-RU" sz="2400" b="1" dirty="0"/>
              <a:t> </a:t>
            </a:r>
            <a:r>
              <a:rPr lang="ru-RU" sz="2400" b="1" dirty="0" err="1"/>
              <a:t>змії</a:t>
            </a:r>
            <a:r>
              <a:rPr lang="ru-RU" sz="2400" b="1" dirty="0"/>
              <a:t> - </a:t>
            </a:r>
            <a:r>
              <a:rPr lang="ru-RU" sz="2400" b="1" dirty="0" err="1"/>
              <a:t>одне</a:t>
            </a:r>
            <a:r>
              <a:rPr lang="ru-RU" sz="2400" b="1" dirty="0"/>
              <a:t> з </a:t>
            </a:r>
            <a:r>
              <a:rPr lang="ru-RU" sz="2400" b="1" dirty="0" err="1"/>
              <a:t>традиційних</a:t>
            </a:r>
            <a:r>
              <a:rPr lang="ru-RU" sz="2400" b="1" dirty="0"/>
              <a:t> </a:t>
            </a:r>
            <a:r>
              <a:rPr lang="ru-RU" sz="2400" b="1" dirty="0" err="1"/>
              <a:t>народних</a:t>
            </a:r>
            <a:r>
              <a:rPr lang="ru-RU" sz="2400" b="1" dirty="0"/>
              <a:t> </a:t>
            </a:r>
            <a:r>
              <a:rPr lang="ru-RU" sz="2400" b="1" dirty="0" err="1"/>
              <a:t>розваг</a:t>
            </a:r>
            <a:r>
              <a:rPr lang="ru-RU" sz="2400" b="1" dirty="0"/>
              <a:t> в </a:t>
            </a:r>
            <a:r>
              <a:rPr lang="ru-RU" sz="2400" b="1" dirty="0" err="1"/>
              <a:t>Китаї</a:t>
            </a:r>
            <a:r>
              <a:rPr lang="ru-RU" sz="2400" b="1" dirty="0"/>
              <a:t>. З самого початку </a:t>
            </a:r>
            <a:r>
              <a:rPr lang="ru-RU" sz="2400" b="1" dirty="0" err="1"/>
              <a:t>нашої</a:t>
            </a:r>
            <a:r>
              <a:rPr lang="ru-RU" sz="2400" b="1" dirty="0"/>
              <a:t> </a:t>
            </a:r>
            <a:r>
              <a:rPr lang="ru-RU" sz="2400" b="1" dirty="0" err="1"/>
              <a:t>ери</a:t>
            </a:r>
            <a:r>
              <a:rPr lang="ru-RU" sz="2400" b="1" dirty="0"/>
              <a:t> там </a:t>
            </a:r>
            <a:r>
              <a:rPr lang="ru-RU" sz="2400" b="1" dirty="0" err="1"/>
              <a:t>робили</a:t>
            </a:r>
            <a:r>
              <a:rPr lang="ru-RU" sz="2400" b="1" dirty="0"/>
              <a:t> </a:t>
            </a:r>
            <a:r>
              <a:rPr lang="ru-RU" sz="2400" b="1" dirty="0" err="1"/>
              <a:t>найрізноманітніших</a:t>
            </a:r>
            <a:r>
              <a:rPr lang="ru-RU" sz="2400" b="1" dirty="0"/>
              <a:t> </a:t>
            </a:r>
            <a:r>
              <a:rPr lang="ru-RU" sz="2400" b="1" dirty="0" err="1"/>
              <a:t>зміїв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птахів</a:t>
            </a:r>
            <a:r>
              <a:rPr lang="ru-RU" sz="2400" b="1" dirty="0"/>
              <a:t>, </a:t>
            </a:r>
            <a:r>
              <a:rPr lang="ru-RU" sz="2400" b="1" dirty="0" err="1"/>
              <a:t>звірів</a:t>
            </a:r>
            <a:r>
              <a:rPr lang="ru-RU" sz="2400" b="1" dirty="0"/>
              <a:t>, </a:t>
            </a:r>
            <a:r>
              <a:rPr lang="ru-RU" sz="2400" b="1" dirty="0" err="1"/>
              <a:t>чудовиськ</a:t>
            </a:r>
            <a:r>
              <a:rPr lang="ru-RU" sz="2400" b="1" dirty="0"/>
              <a:t> і </a:t>
            </a:r>
            <a:r>
              <a:rPr lang="ru-RU" sz="2400" b="1" dirty="0" err="1"/>
              <a:t>героїв</a:t>
            </a:r>
            <a:r>
              <a:rPr lang="ru-RU" sz="2400" b="1" dirty="0"/>
              <a:t>.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прикрашали</a:t>
            </a:r>
            <a:r>
              <a:rPr lang="ru-RU" sz="2400" b="1" dirty="0"/>
              <a:t> </a:t>
            </a:r>
            <a:r>
              <a:rPr lang="ru-RU" sz="2400" b="1" dirty="0" err="1"/>
              <a:t>ліхтариками</a:t>
            </a:r>
            <a:r>
              <a:rPr lang="ru-RU" sz="2400" b="1" dirty="0"/>
              <a:t> і </a:t>
            </a:r>
            <a:r>
              <a:rPr lang="ru-RU" sz="2400" b="1" dirty="0" err="1"/>
              <a:t>вітряними</a:t>
            </a:r>
            <a:r>
              <a:rPr lang="ru-RU" sz="2400" b="1" dirty="0"/>
              <a:t> вертушками, </a:t>
            </a:r>
            <a:r>
              <a:rPr lang="ru-RU" sz="2400" b="1" dirty="0" err="1"/>
              <a:t>що</a:t>
            </a:r>
            <a:r>
              <a:rPr lang="ru-RU" sz="2400" b="1" dirty="0"/>
              <a:t>, </a:t>
            </a:r>
            <a:r>
              <a:rPr lang="ru-RU" sz="2400" b="1" dirty="0" err="1"/>
              <a:t>ймовірно</a:t>
            </a:r>
            <a:r>
              <a:rPr lang="ru-RU" sz="2400" b="1" dirty="0"/>
              <a:t>, послужило </a:t>
            </a:r>
            <a:r>
              <a:rPr lang="ru-RU" sz="2400" b="1" dirty="0" err="1"/>
              <a:t>поштовхом</a:t>
            </a:r>
            <a:r>
              <a:rPr lang="ru-RU" sz="2400" b="1" dirty="0"/>
              <a:t> до </a:t>
            </a:r>
            <a:r>
              <a:rPr lang="ru-RU" sz="2400" b="1" dirty="0" err="1"/>
              <a:t>винаходу</a:t>
            </a:r>
            <a:r>
              <a:rPr lang="ru-RU" sz="2400" b="1" dirty="0"/>
              <a:t> </a:t>
            </a:r>
            <a:r>
              <a:rPr lang="ru-RU" sz="2400" b="1" dirty="0" err="1"/>
              <a:t>пропелера</a:t>
            </a:r>
            <a:r>
              <a:rPr lang="ru-RU" sz="2400" b="1" dirty="0"/>
              <a:t>. </a:t>
            </a:r>
            <a:endParaRPr lang="ru-RU" sz="2400" b="1" dirty="0" smtClean="0"/>
          </a:p>
        </p:txBody>
      </p:sp>
      <p:sp>
        <p:nvSpPr>
          <p:cNvPr id="3" name="AutoShape 2" descr="Історія повітряного змія - короткий виклад значних подій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Історія повітряного змія - короткий виклад значних под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3325786"/>
            <a:ext cx="5968396" cy="292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Всесвітній день повітряних зміїв - 16 Серпня 2021 - Блог новин -  Личаківська районна організація ТЧХ м. Льв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203445"/>
            <a:ext cx="4948859" cy="2178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9972" y="527777"/>
            <a:ext cx="10276114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Китайці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17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59971" y="1224895"/>
            <a:ext cx="6829425" cy="15727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Арабським</a:t>
            </a:r>
            <a:r>
              <a:rPr lang="ru-RU" sz="2400" b="1" dirty="0"/>
              <a:t> народам належать </a:t>
            </a:r>
            <a:r>
              <a:rPr lang="ru-RU" sz="2400" b="1" dirty="0" err="1"/>
              <a:t>видатні</a:t>
            </a:r>
            <a:r>
              <a:rPr lang="ru-RU" sz="2400" b="1" dirty="0"/>
              <a:t> </a:t>
            </a:r>
            <a:r>
              <a:rPr lang="ru-RU" sz="2400" b="1" dirty="0" err="1"/>
              <a:t>досягнення</a:t>
            </a:r>
            <a:r>
              <a:rPr lang="ru-RU" sz="2400" b="1" dirty="0"/>
              <a:t> в </a:t>
            </a:r>
            <a:r>
              <a:rPr lang="ru-RU" sz="2400" b="1" dirty="0" err="1"/>
              <a:t>галузі</a:t>
            </a:r>
            <a:r>
              <a:rPr lang="ru-RU" sz="2400" b="1" dirty="0"/>
              <a:t> </a:t>
            </a:r>
            <a:r>
              <a:rPr lang="ru-RU" sz="2400" b="1" dirty="0" err="1" smtClean="0"/>
              <a:t>медицини</a:t>
            </a:r>
            <a:r>
              <a:rPr lang="ru-RU" sz="2400" b="1" dirty="0" smtClean="0"/>
              <a:t>, </a:t>
            </a:r>
            <a:r>
              <a:rPr lang="uk-UA" sz="2400" b="1" dirty="0" smtClean="0"/>
              <a:t>математики (цифри </a:t>
            </a:r>
            <a:r>
              <a:rPr lang="uk-UA" sz="2400" b="1" dirty="0"/>
              <a:t>й </a:t>
            </a:r>
            <a:r>
              <a:rPr lang="uk-UA" sz="2400" b="1" dirty="0" smtClean="0"/>
              <a:t>повна система числення), астрономії, </a:t>
            </a:r>
            <a:r>
              <a:rPr lang="uk-UA" sz="2400" b="1" dirty="0"/>
              <a:t>в тому числі назви багатьох зірок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9972" y="516890"/>
            <a:ext cx="10276114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Араби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233" y="5272328"/>
            <a:ext cx="2477786" cy="4616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Арабські цифри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Picture 4" descr="Як сучасна математика зародилася у втраченій ісламській бібліотеці - BBC  News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968" y="1260140"/>
            <a:ext cx="2989117" cy="39830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Натуральні числа: Римські та арабські циф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" y="2976260"/>
            <a:ext cx="6829425" cy="226695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997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31" y="1226004"/>
            <a:ext cx="2452055" cy="33021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59972" y="408034"/>
            <a:ext cx="10276114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Араби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9972" y="3632112"/>
            <a:ext cx="4380973" cy="19631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Серед</a:t>
            </a:r>
            <a:r>
              <a:rPr lang="ru-RU" sz="2400" b="1" dirty="0"/>
              <a:t> </a:t>
            </a:r>
            <a:r>
              <a:rPr lang="ru-RU" sz="2400" b="1" dirty="0" err="1"/>
              <a:t>їхніх</a:t>
            </a:r>
            <a:r>
              <a:rPr lang="ru-RU" sz="2400" b="1" dirty="0"/>
              <a:t> </a:t>
            </a:r>
            <a:r>
              <a:rPr lang="ru-RU" sz="2400" b="1" dirty="0" err="1"/>
              <a:t>традиційних</a:t>
            </a:r>
            <a:r>
              <a:rPr lang="ru-RU" sz="2400" b="1" dirty="0"/>
              <a:t> </a:t>
            </a:r>
            <a:r>
              <a:rPr lang="ru-RU" sz="2400" b="1" dirty="0" err="1"/>
              <a:t>цінностей</a:t>
            </a:r>
            <a:r>
              <a:rPr lang="ru-RU" sz="2400" b="1" dirty="0"/>
              <a:t> — </a:t>
            </a:r>
            <a:r>
              <a:rPr lang="ru-RU" sz="2400" b="1" dirty="0" err="1"/>
              <a:t>щедрість</a:t>
            </a:r>
            <a:r>
              <a:rPr lang="ru-RU" sz="2400" b="1" dirty="0"/>
              <a:t>, </a:t>
            </a:r>
            <a:r>
              <a:rPr lang="ru-RU" sz="2400" b="1" dirty="0" err="1"/>
              <a:t>гостинність</a:t>
            </a:r>
            <a:r>
              <a:rPr lang="ru-RU" sz="2400" b="1" dirty="0"/>
              <a:t>, </a:t>
            </a:r>
            <a:r>
              <a:rPr lang="ru-RU" sz="2400" b="1" dirty="0" err="1"/>
              <a:t>повага</a:t>
            </a:r>
            <a:r>
              <a:rPr lang="ru-RU" sz="2400" b="1" dirty="0"/>
              <a:t> до </a:t>
            </a:r>
            <a:r>
              <a:rPr lang="ru-RU" sz="2400" b="1" dirty="0" err="1"/>
              <a:t>батьків</a:t>
            </a:r>
            <a:r>
              <a:rPr lang="ru-RU" sz="2400" b="1" dirty="0"/>
              <a:t> та людей </a:t>
            </a:r>
            <a:r>
              <a:rPr lang="ru-RU" sz="2400" b="1" dirty="0" err="1" smtClean="0"/>
              <a:t>поважного</a:t>
            </a:r>
            <a:r>
              <a:rPr lang="ru-RU" sz="2400" b="1" dirty="0" smtClean="0"/>
              <a:t> </a:t>
            </a:r>
            <a:r>
              <a:rPr lang="ru-RU" sz="2400" b="1" dirty="0" err="1"/>
              <a:t>віку</a:t>
            </a:r>
            <a:r>
              <a:rPr lang="ru-RU" sz="2400" b="1" dirty="0"/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73" y="3632112"/>
            <a:ext cx="3111118" cy="21018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9972" y="1226004"/>
            <a:ext cx="4884678" cy="157162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арабів ми навчилися креслити більш досконалі карти, пізніше користуватися компасом та глобусом.</a:t>
            </a:r>
            <a:endParaRPr lang="ru-RU" sz="2400" b="1" dirty="0"/>
          </a:p>
        </p:txBody>
      </p:sp>
      <p:pic>
        <p:nvPicPr>
          <p:cNvPr id="18" name="Picture 2" descr="Середньовічна арабська картограф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1226004"/>
            <a:ext cx="2700562" cy="20591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53616" y="2797629"/>
            <a:ext cx="2191034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Середньорічна арабська карта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42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59972" y="1428369"/>
            <a:ext cx="5290457" cy="233808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Європейські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народи — греки,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італійці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німці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французи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інші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розвивали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освіту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науку,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мистецтво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літературу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культуру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милосердя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9972" y="647519"/>
            <a:ext cx="10276114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Європейці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Європейці підтримують вступ України до ЄС — прогноз політолога - Free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10" y="3947727"/>
            <a:ext cx="3209861" cy="18514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СУЧАСНА ПОЛІТИЧНА КАРТА ЄВРОПИ - Сайт geografiamozil2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285" r="35255" b="5135"/>
          <a:stretch/>
        </p:blipFill>
        <p:spPr bwMode="auto">
          <a:xfrm>
            <a:off x="6509657" y="1428366"/>
            <a:ext cx="4626429" cy="42900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66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709" y="592500"/>
            <a:ext cx="9816119" cy="746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Греки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8709" y="1480000"/>
            <a:ext cx="5690434" cy="318997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Греція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відома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своєю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чудовою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природою,  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історією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захоплює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багатою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культурою.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Країна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вважається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колискою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цивілізації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батьківщиною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демократії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філософії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математики 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фізики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Олімпійських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ігор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218" name="Picture 2" descr="Санкции придумали древние гре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69" y="1480000"/>
            <a:ext cx="3747073" cy="24935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вященний вогонь, зупинені війни і інші міфи навколо Олімпійських іг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28" y="4078680"/>
            <a:ext cx="3722914" cy="22337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10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592500"/>
            <a:ext cx="9865290" cy="773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Впізнай країну за національною стравою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19" y="3555701"/>
            <a:ext cx="3028950" cy="20161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215514" y="3566738"/>
            <a:ext cx="12025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Італія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1439923"/>
            <a:ext cx="2975206" cy="19487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0" y="3496261"/>
            <a:ext cx="3869450" cy="21350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53" y="1435642"/>
            <a:ext cx="2830151" cy="19487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613623" y="1435642"/>
            <a:ext cx="158645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Франція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1512" y="5186920"/>
            <a:ext cx="11674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Китай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D:\Картинки до тестів\!!!!_Органи чуття\_free_2023-10-04-23-07-5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55" y="2234087"/>
            <a:ext cx="2665302" cy="26653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6214" y="1482899"/>
            <a:ext cx="147059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Україна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8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27776"/>
            <a:ext cx="10038443" cy="7554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Дай відповіді на запитання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4099" y="1303896"/>
            <a:ext cx="6809684" cy="6011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 становить культуру народу?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6480" y="1963339"/>
            <a:ext cx="6784922" cy="9104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культура кожного народу </a:t>
            </a:r>
            <a:r>
              <a:rPr lang="ru-RU" sz="2800" b="1" dirty="0" err="1"/>
              <a:t>неповторна</a:t>
            </a:r>
            <a:r>
              <a:rPr lang="ru-RU" sz="2800" b="1" dirty="0"/>
              <a:t> й </a:t>
            </a:r>
            <a:r>
              <a:rPr lang="ru-RU" sz="2800" b="1" dirty="0" err="1"/>
              <a:t>самобутня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3773" y="2908980"/>
            <a:ext cx="6784922" cy="104336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винаходи</a:t>
            </a:r>
            <a:r>
              <a:rPr lang="ru-RU" sz="2800" b="1" dirty="0"/>
              <a:t> належать </a:t>
            </a:r>
            <a:r>
              <a:rPr lang="ru-RU" sz="2800" b="1" dirty="0" err="1"/>
              <a:t>різним</a:t>
            </a:r>
            <a:r>
              <a:rPr lang="ru-RU" sz="2800" b="1" dirty="0"/>
              <a:t> народам </a:t>
            </a:r>
            <a:r>
              <a:rPr lang="ru-RU" sz="2800" b="1" dirty="0" err="1"/>
              <a:t>світу</a:t>
            </a:r>
            <a:r>
              <a:rPr lang="ru-RU" sz="2800" b="1" dirty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099" y="3997676"/>
            <a:ext cx="6784922" cy="920175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потрібно</a:t>
            </a:r>
            <a:r>
              <a:rPr lang="ru-RU" sz="2800" b="1" dirty="0"/>
              <a:t> </a:t>
            </a:r>
            <a:r>
              <a:rPr lang="ru-RU" sz="2800" b="1" dirty="0" err="1"/>
              <a:t>шанувати</a:t>
            </a:r>
            <a:r>
              <a:rPr lang="ru-RU" sz="2800" b="1" dirty="0"/>
              <a:t> традиції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народів</a:t>
            </a:r>
            <a:r>
              <a:rPr lang="ru-RU" sz="2800" b="1" dirty="0"/>
              <a:t>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85" b="90901" l="0" r="43900">
                        <a14:foregroundMark x1="25200" y1="17448" x2="24800" y2="15385"/>
                        <a14:foregroundMark x1="15800" y1="89681" x2="6600" y2="7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57" r="55086" b="9216"/>
          <a:stretch/>
        </p:blipFill>
        <p:spPr>
          <a:xfrm>
            <a:off x="8981530" y="1223454"/>
            <a:ext cx="1893506" cy="3533604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6480" y="5032245"/>
            <a:ext cx="8828634" cy="1308569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Пам’ятай</a:t>
            </a:r>
            <a:r>
              <a:rPr lang="ru-RU" sz="2800" b="1" dirty="0" smtClean="0"/>
              <a:t>! </a:t>
            </a:r>
            <a:r>
              <a:rPr lang="ru-RU" sz="2800" b="1" dirty="0" err="1" smtClean="0"/>
              <a:t>Потрібно</a:t>
            </a:r>
            <a:r>
              <a:rPr lang="ru-RU" sz="2800" b="1" dirty="0" smtClean="0"/>
              <a:t> </a:t>
            </a:r>
            <a:r>
              <a:rPr lang="ru-RU" sz="2800" b="1" dirty="0" err="1"/>
              <a:t>цінувати</a:t>
            </a:r>
            <a:r>
              <a:rPr lang="ru-RU" sz="2800" b="1" dirty="0"/>
              <a:t> не </a:t>
            </a:r>
            <a:r>
              <a:rPr lang="ru-RU" sz="2800" b="1" dirty="0" err="1"/>
              <a:t>тільки</a:t>
            </a:r>
            <a:r>
              <a:rPr lang="ru-RU" sz="2800" b="1" dirty="0"/>
              <a:t> культуру </a:t>
            </a:r>
            <a:r>
              <a:rPr lang="ru-RU" sz="2800" b="1" dirty="0" err="1"/>
              <a:t>різних</a:t>
            </a:r>
            <a:r>
              <a:rPr lang="ru-RU" sz="2800" b="1" dirty="0"/>
              <a:t> </a:t>
            </a:r>
            <a:r>
              <a:rPr lang="ru-RU" sz="2800" b="1" dirty="0" err="1"/>
              <a:t>народів</a:t>
            </a:r>
            <a:r>
              <a:rPr lang="ru-RU" sz="2800" b="1" dirty="0"/>
              <a:t> </a:t>
            </a:r>
            <a:r>
              <a:rPr lang="ru-RU" sz="2800" b="1" dirty="0" err="1"/>
              <a:t>світу</a:t>
            </a:r>
            <a:r>
              <a:rPr lang="ru-RU" sz="2800" b="1" dirty="0"/>
              <a:t>, а й </a:t>
            </a:r>
            <a:r>
              <a:rPr lang="ru-RU" sz="2800" b="1" dirty="0" err="1"/>
              <a:t>шанувати</a:t>
            </a:r>
            <a:r>
              <a:rPr lang="ru-RU" sz="2800" b="1" dirty="0"/>
              <a:t> свою.</a:t>
            </a:r>
          </a:p>
        </p:txBody>
      </p:sp>
    </p:spTree>
    <p:extLst>
      <p:ext uri="{BB962C8B-B14F-4D97-AF65-F5344CB8AC3E}">
        <p14:creationId xmlns:p14="http://schemas.microsoft.com/office/powerpoint/2010/main" val="2271742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 клас\4 ЯДС\1 Грущинська\4 Людина і світ\№065 Чому цікаво вивчати культури різних народів\2025-02-15_1513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2" b="18826"/>
          <a:stretch/>
        </p:blipFill>
        <p:spPr bwMode="auto">
          <a:xfrm>
            <a:off x="6379029" y="1381998"/>
            <a:ext cx="4876800" cy="36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8220" y="2533498"/>
            <a:ext cx="5112934" cy="11045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мови найпоширеніші у світі? Допиши.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5175" y="1381998"/>
            <a:ext cx="5255979" cy="8495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З’єднай лініями назви країн і їхні національні страви.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394405" y="2335290"/>
            <a:ext cx="1433910" cy="37525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8403771" y="3439918"/>
            <a:ext cx="639254" cy="3963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8065377" y="2386117"/>
            <a:ext cx="639253" cy="2947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802054" y="3439920"/>
            <a:ext cx="1240971" cy="33106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35668" y="3770987"/>
            <a:ext cx="5112934" cy="14106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Англійська, китайська, французька, арабська,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_______________________________</a:t>
            </a:r>
          </a:p>
          <a:p>
            <a:pPr algn="ctr"/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10646228" y="3021177"/>
            <a:ext cx="0" cy="74981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294213" y="4378762"/>
            <a:ext cx="1819101" cy="496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іспанська,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3314" y="4363104"/>
            <a:ext cx="1110343" cy="496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хінді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555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9081" y="549547"/>
            <a:ext cx="9848776" cy="7256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«Інтерв’ю»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51B524C-59DB-4919-9303-C936BD06E329}"/>
              </a:ext>
            </a:extLst>
          </p:cNvPr>
          <p:cNvSpPr/>
          <p:nvPr/>
        </p:nvSpPr>
        <p:spPr>
          <a:xfrm>
            <a:off x="7900111" y="1434225"/>
            <a:ext cx="3257745" cy="7622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Що нового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сьогодні </a:t>
            </a: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дізнались?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DBB6F7C-2A7B-48A5-B788-F8BE6EC73B5E}"/>
              </a:ext>
            </a:extLst>
          </p:cNvPr>
          <p:cNvSpPr/>
          <p:nvPr/>
        </p:nvSpPr>
        <p:spPr>
          <a:xfrm>
            <a:off x="1309080" y="1568266"/>
            <a:ext cx="3099633" cy="7622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bg1"/>
                </a:solidFill>
              </a:rPr>
              <a:t>Чого </a:t>
            </a:r>
            <a:r>
              <a:rPr lang="uk-UA" sz="2200" b="1" dirty="0" smtClean="0">
                <a:solidFill>
                  <a:schemeClr val="bg1"/>
                </a:solidFill>
              </a:rPr>
              <a:t>ми вчились </a:t>
            </a:r>
            <a:r>
              <a:rPr lang="uk-UA" sz="2200" b="1" dirty="0">
                <a:solidFill>
                  <a:schemeClr val="bg1"/>
                </a:solidFill>
              </a:rPr>
              <a:t>на уроці?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1D8C3491-9708-40EA-A943-8D1D02266EC3}"/>
              </a:ext>
            </a:extLst>
          </p:cNvPr>
          <p:cNvSpPr/>
          <p:nvPr/>
        </p:nvSpPr>
        <p:spPr>
          <a:xfrm>
            <a:off x="7900112" y="2909718"/>
            <a:ext cx="3257745" cy="76221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bg1"/>
                </a:solidFill>
              </a:rPr>
              <a:t>Чи було </a:t>
            </a:r>
            <a:r>
              <a:rPr lang="uk-UA" sz="2200" b="1" dirty="0" smtClean="0">
                <a:solidFill>
                  <a:schemeClr val="bg1"/>
                </a:solidFill>
              </a:rPr>
              <a:t>тобі </a:t>
            </a:r>
            <a:r>
              <a:rPr lang="uk-UA" sz="2200" b="1" dirty="0">
                <a:solidFill>
                  <a:schemeClr val="bg1"/>
                </a:solidFill>
              </a:rPr>
              <a:t>важко? Якщо так, то що саме?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83094D12-AFB6-47FB-ACC3-2379992DB83E}"/>
              </a:ext>
            </a:extLst>
          </p:cNvPr>
          <p:cNvSpPr/>
          <p:nvPr/>
        </p:nvSpPr>
        <p:spPr>
          <a:xfrm>
            <a:off x="1309081" y="2821925"/>
            <a:ext cx="3193640" cy="1271104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bg1"/>
                </a:solidFill>
              </a:rPr>
              <a:t>Що найбільше </a:t>
            </a:r>
            <a:r>
              <a:rPr lang="uk-UA" sz="2200" b="1" dirty="0" smtClean="0">
                <a:solidFill>
                  <a:schemeClr val="bg1"/>
                </a:solidFill>
              </a:rPr>
              <a:t>тебе </a:t>
            </a:r>
            <a:r>
              <a:rPr lang="uk-UA" sz="2200" b="1" dirty="0">
                <a:solidFill>
                  <a:schemeClr val="bg1"/>
                </a:solidFill>
              </a:rPr>
              <a:t>вразило чи здивувало під час уроку?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00AF619D-B011-4A09-88CA-71A61A7FE4F9}"/>
              </a:ext>
            </a:extLst>
          </p:cNvPr>
          <p:cNvSpPr/>
          <p:nvPr/>
        </p:nvSpPr>
        <p:spPr>
          <a:xfrm>
            <a:off x="7900111" y="4550145"/>
            <a:ext cx="3159773" cy="7622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 smtClean="0">
                <a:solidFill>
                  <a:schemeClr val="bg1"/>
                </a:solidFill>
              </a:rPr>
              <a:t>Продовж </a:t>
            </a:r>
            <a:r>
              <a:rPr lang="uk-UA" sz="2200" b="1" dirty="0">
                <a:solidFill>
                  <a:schemeClr val="bg1"/>
                </a:solidFill>
              </a:rPr>
              <a:t>речення. </a:t>
            </a:r>
            <a:endParaRPr lang="uk-UA" sz="22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200" b="1" dirty="0" smtClean="0">
                <a:solidFill>
                  <a:schemeClr val="bg1"/>
                </a:solidFill>
              </a:rPr>
              <a:t>Тепер </a:t>
            </a:r>
            <a:r>
              <a:rPr lang="uk-UA" sz="2200" b="1" dirty="0">
                <a:solidFill>
                  <a:schemeClr val="bg1"/>
                </a:solidFill>
              </a:rPr>
              <a:t>я знаю, що 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4C370A-8450-4FF3-9B5F-B8EF2471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8498" r="15449" b="16063"/>
          <a:stretch/>
        </p:blipFill>
        <p:spPr>
          <a:xfrm>
            <a:off x="4216897" y="1815334"/>
            <a:ext cx="3683215" cy="43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9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720943" cy="71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713" y="1747677"/>
            <a:ext cx="2481943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чашки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й вибери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ту,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якої вип’єш свій напій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 кінці уроку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Кухоль керамічний 3D Emoji LOL Смайлик Лол Емоджі Муві The Emoji Movie Mug  сart ЕМ L10.025 купить ➦ интернет -магазин ☎: • +380 (66) 023-46-37  Vodafone. Оперативная доставка ✈ Гарантия качества ☑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11064" b="1297"/>
          <a:stretch/>
        </p:blipFill>
        <p:spPr bwMode="auto">
          <a:xfrm>
            <a:off x="5181599" y="1620000"/>
            <a:ext cx="5662673" cy="41333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319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4514" y="581614"/>
            <a:ext cx="9442435" cy="757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5896873" y="1587366"/>
            <a:ext cx="4947400" cy="369013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97430" y="1993600"/>
            <a:ext cx="4528456" cy="248578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Домовляймось 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не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шуміти,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uk-UA" sz="2800" b="1" dirty="0" err="1">
                <a:solidFill>
                  <a:schemeClr val="bg1"/>
                </a:solidFill>
                <a:latin typeface="+mn-lt"/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 не дрімати,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+mn-lt"/>
              </a:rPr>
              <a:t>А старанно працювати.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1972" y="1993600"/>
            <a:ext cx="2775857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чашки 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ту, </a:t>
            </a:r>
          </a:p>
          <a:p>
            <a:pPr algn="ctr" defTabSz="271463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якої вип’єш ранковий напій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4" descr="Кухоль керамічний 3D Emoji LOL Смайлик Лол Емоджі Муві The Emoji Movie Mug  сart ЕМ L10.025 купить ➦ интернет -магазин ☎: • +380 (66) 023-46-37  Vodafone. Оперативная доставка ✈ Гарантия качества 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11064" b="1297"/>
          <a:stretch/>
        </p:blipFill>
        <p:spPr bwMode="auto">
          <a:xfrm>
            <a:off x="5181599" y="1620000"/>
            <a:ext cx="5662673" cy="41333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8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Запиши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020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34508" y="4026506"/>
            <a:ext cx="5285692" cy="18735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ознайомимось із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традиціями й досягненнями різних народів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світу; дізнаємось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 найбільш популярні винаходи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деяких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народів.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396" y="1333931"/>
            <a:ext cx="2568404" cy="1350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Перелічи, які країни світу тобі відомі.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67724" y="2074456"/>
            <a:ext cx="5094513" cy="5510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Скільки</a:t>
            </a:r>
            <a:r>
              <a:rPr lang="ru-RU" sz="2400" b="1" dirty="0"/>
              <a:t> </a:t>
            </a:r>
            <a:r>
              <a:rPr lang="ru-RU" sz="2400" b="1" dirty="0" err="1"/>
              <a:t>народів</a:t>
            </a:r>
            <a:r>
              <a:rPr lang="ru-RU" sz="2400" b="1" dirty="0"/>
              <a:t> </a:t>
            </a:r>
            <a:r>
              <a:rPr lang="ru-RU" sz="2400" b="1" dirty="0" err="1"/>
              <a:t>населяють</a:t>
            </a:r>
            <a:r>
              <a:rPr lang="ru-RU" sz="2400" b="1" dirty="0"/>
              <a:t> Землю?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61657" y="1382744"/>
            <a:ext cx="5094513" cy="626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народи найчисленніші у світі?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10708" y="2694603"/>
            <a:ext cx="4545461" cy="12488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побут</a:t>
            </a:r>
            <a:r>
              <a:rPr lang="ru-RU" sz="2400" b="1" dirty="0"/>
              <a:t> </a:t>
            </a:r>
            <a:r>
              <a:rPr lang="ru-RU" sz="2400" b="1" dirty="0" err="1"/>
              <a:t>народів</a:t>
            </a:r>
            <a:r>
              <a:rPr lang="ru-RU" sz="2400" b="1" dirty="0"/>
              <a:t> </a:t>
            </a:r>
            <a:r>
              <a:rPr lang="ru-RU" sz="2400" b="1" dirty="0" err="1"/>
              <a:t>залежить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природних</a:t>
            </a:r>
            <a:r>
              <a:rPr lang="ru-RU" sz="2400" b="1" dirty="0"/>
              <a:t> умов </a:t>
            </a:r>
            <a:r>
              <a:rPr lang="ru-RU" sz="2400" b="1" dirty="0" err="1"/>
              <a:t>їхнього</a:t>
            </a:r>
            <a:r>
              <a:rPr lang="ru-RU" sz="2400" b="1" dirty="0"/>
              <a:t> </a:t>
            </a:r>
            <a:r>
              <a:rPr lang="ru-RU" sz="2400" b="1" dirty="0" err="1"/>
              <a:t>довкілля</a:t>
            </a:r>
            <a:r>
              <a:rPr lang="ru-RU" sz="2400" b="1" dirty="0"/>
              <a:t>?</a:t>
            </a:r>
          </a:p>
        </p:txBody>
      </p:sp>
      <p:pic>
        <p:nvPicPr>
          <p:cNvPr id="11" name="Picture 6" descr="СУЧАСНА ПОЛІТИЧНА КАРТА ЄВРОПИ - Сайт geografiamozil2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285" r="35255" b="5135"/>
          <a:stretch/>
        </p:blipFill>
        <p:spPr bwMode="auto">
          <a:xfrm>
            <a:off x="631189" y="2797478"/>
            <a:ext cx="3120344" cy="28934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32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3032" y="560433"/>
            <a:ext cx="10015967" cy="6478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Яку людину називають культурною?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1944" y="1444117"/>
            <a:ext cx="4495390" cy="60239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Культурна людина: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033" y="2212951"/>
            <a:ext cx="2457932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rgbClr val="C00000"/>
                </a:solidFill>
              </a:rPr>
              <a:t>Освічена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6890" y="2212950"/>
            <a:ext cx="2551853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Грамотна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6890" y="3830362"/>
            <a:ext cx="2551853" cy="66784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Вихована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5519" y="3078307"/>
            <a:ext cx="3550329" cy="64633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Поважає інших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1199" y="4750196"/>
            <a:ext cx="6098965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rgbClr val="0070C0"/>
                </a:solidFill>
              </a:rPr>
              <a:t>Готова прийти на допомогу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033" y="3830362"/>
            <a:ext cx="2457932" cy="64633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Начитана</a:t>
            </a:r>
          </a:p>
        </p:txBody>
      </p:sp>
      <p:pic>
        <p:nvPicPr>
          <p:cNvPr id="1026" name="Picture 2" descr="D:\Картинки до тестів\!!!!Эсмира_512х512\_free_2024-01-13-17-41-06_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" b="3262"/>
          <a:stretch/>
        </p:blipFill>
        <p:spPr bwMode="auto">
          <a:xfrm>
            <a:off x="8049534" y="1547999"/>
            <a:ext cx="2988579" cy="27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19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482" y="592500"/>
            <a:ext cx="10131804" cy="762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Що належить до культури народу?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0182" y="1518255"/>
            <a:ext cx="4251637" cy="6588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Культура народу це: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0326" y="2443307"/>
            <a:ext cx="2383732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4000" b="1" dirty="0" smtClean="0">
                <a:solidFill>
                  <a:srgbClr val="0070C0"/>
                </a:solidFill>
              </a:rPr>
              <a:t> Історія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5823" y="2453455"/>
            <a:ext cx="2505091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Традиції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332" y="3375954"/>
            <a:ext cx="3096954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4000" b="1" dirty="0" smtClean="0">
                <a:solidFill>
                  <a:srgbClr val="FF0000"/>
                </a:solidFill>
              </a:rPr>
              <a:t> Мистецтво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2005" y="4753443"/>
            <a:ext cx="533062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Культура народу формується віками і є неповторною.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8987" y="4252683"/>
            <a:ext cx="1979644" cy="70788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</a:rPr>
              <a:t> Побут</a:t>
            </a:r>
            <a:endParaRPr lang="uk-UA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9868"/>
          <a:stretch/>
        </p:blipFill>
        <p:spPr>
          <a:xfrm>
            <a:off x="7826828" y="1578219"/>
            <a:ext cx="3175800" cy="30284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712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335">
            <a:off x="6979681" y="1830298"/>
            <a:ext cx="4471787" cy="28223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482">
            <a:off x="710366" y="1752587"/>
            <a:ext cx="4427690" cy="29464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7825" y="506004"/>
            <a:ext cx="10131804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Які бувають заклади культури?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9799" y="1208314"/>
            <a:ext cx="7156989" cy="5434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Спробуй впізнати заклади культури за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світлинами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4" y="1872343"/>
            <a:ext cx="4060373" cy="27069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" b="9360"/>
          <a:stretch/>
        </p:blipFill>
        <p:spPr>
          <a:xfrm>
            <a:off x="6531430" y="3930693"/>
            <a:ext cx="3477617" cy="24454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65" y="4017778"/>
            <a:ext cx="3663628" cy="24454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018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59972" y="1603911"/>
            <a:ext cx="5867399" cy="9764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Дізнаймося</a:t>
            </a:r>
            <a:r>
              <a:rPr lang="ru-RU" sz="2800" b="1" dirty="0" smtClean="0"/>
              <a:t> </a:t>
            </a:r>
            <a:r>
              <a:rPr lang="ru-RU" sz="2800" b="1" dirty="0"/>
              <a:t>про традиції й </a:t>
            </a:r>
            <a:r>
              <a:rPr lang="ru-RU" sz="2800" b="1" dirty="0" err="1"/>
              <a:t>досягнення</a:t>
            </a:r>
            <a:r>
              <a:rPr lang="ru-RU" sz="2800" b="1" dirty="0"/>
              <a:t> </a:t>
            </a:r>
            <a:r>
              <a:rPr lang="ru-RU" sz="2800" b="1" dirty="0" err="1"/>
              <a:t>різних</a:t>
            </a:r>
            <a:r>
              <a:rPr lang="ru-RU" sz="2800" b="1" dirty="0"/>
              <a:t> </a:t>
            </a:r>
            <a:r>
              <a:rPr lang="ru-RU" sz="2800" b="1" dirty="0" err="1"/>
              <a:t>народів</a:t>
            </a:r>
            <a:r>
              <a:rPr lang="ru-RU" sz="2800" b="1" dirty="0"/>
              <a:t> </a:t>
            </a:r>
            <a:r>
              <a:rPr lang="ru-RU" sz="2800" b="1" dirty="0" err="1"/>
              <a:t>світу</a:t>
            </a:r>
            <a:r>
              <a:rPr lang="ru-RU" sz="2800" b="1" dirty="0"/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9972" y="647519"/>
            <a:ext cx="10276114" cy="8188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Кожний народ має свої </a:t>
            </a:r>
            <a:r>
              <a:rPr lang="ru-RU" sz="4000" b="1" dirty="0" smtClean="0"/>
              <a:t>традиції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9 серпня 2022 року Україна разом зі всією світовою спільнотою відзначає  Міжнародний день корінних народів світу. | Департамент культури виконавчого  органу Київської міської ради (Київської міської державної адміністрації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3" y="2998723"/>
            <a:ext cx="4060563" cy="243633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✓Чим народи відрізняються один від одного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60" y="1595333"/>
            <a:ext cx="4022726" cy="40227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31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8580" y="1235508"/>
            <a:ext cx="10054759" cy="9426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Китайці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давнину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винайшли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папір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компас, порох,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сірники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шовк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парасолю,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парашут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друкарство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першими почали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вирощувати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чай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2273414"/>
            <a:ext cx="3888648" cy="23530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28157" y="4801625"/>
            <a:ext cx="2782586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Перший компас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7829" y="4730572"/>
            <a:ext cx="267788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Збір чаю в Китаї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9184" y="527777"/>
            <a:ext cx="10086902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Китайці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Історія парасольки - Портал школя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6" y="2273415"/>
            <a:ext cx="2177143" cy="31860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92521" y="5592475"/>
            <a:ext cx="210090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Парасолька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Зелені моря плантацій Китаю, де виробляють чверть всього чаю в сві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19" y="2273414"/>
            <a:ext cx="3462020" cy="23094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675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563</Words>
  <Application>Microsoft Office PowerPoint</Application>
  <PresentationFormat>Произвольный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2025-02-15T15:24:32Z</dcterms:modified>
</cp:coreProperties>
</file>