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1111" r:id="rId3"/>
    <p:sldId id="1103" r:id="rId4"/>
    <p:sldId id="364" r:id="rId5"/>
    <p:sldId id="1104" r:id="rId6"/>
    <p:sldId id="1109" r:id="rId7"/>
    <p:sldId id="1105" r:id="rId8"/>
    <p:sldId id="1108" r:id="rId9"/>
    <p:sldId id="1098" r:id="rId10"/>
    <p:sldId id="1110" r:id="rId11"/>
    <p:sldId id="111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4343"/>
    <a:srgbClr val="3C4272"/>
    <a:srgbClr val="653819"/>
    <a:srgbClr val="FFC562"/>
    <a:srgbClr val="C3C7E2"/>
    <a:srgbClr val="D3D3B7"/>
    <a:srgbClr val="B2591D"/>
    <a:srgbClr val="B7E5F5"/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1961" y="4081050"/>
            <a:ext cx="9177454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Василь Сухомлинський </a:t>
            </a: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Покинуте кошеня</a:t>
            </a:r>
            <a:endParaRPr lang="uk-UA" sz="277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BE35E0-AE05-413C-A015-46105FC3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13997"/>
          <a:stretch/>
        </p:blipFill>
        <p:spPr>
          <a:xfrm>
            <a:off x="1471961" y="1148573"/>
            <a:ext cx="3423424" cy="2183559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74288" y="1032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67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481" y="3492408"/>
            <a:ext cx="5880413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Кошеня на дорозі.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Проходять люди.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Настав вечір.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Поверталась додому Наталочка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5481" y="1466603"/>
            <a:ext cx="4576808" cy="18158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оповідання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В. Сухомлинського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«Покинуте кошеня».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Перекажи його за планом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053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смайл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яким визначиш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свої емоції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48643041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156" y="574475"/>
            <a:ext cx="1028142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Вправа «Успіх»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0914" y="1467726"/>
            <a:ext cx="5073805" cy="1818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04212" y="1467726"/>
            <a:ext cx="5430507" cy="181837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Переглянь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ілюстрації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й отримай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гарні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емоції.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ту картинку, 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демонструє для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«Успіх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9" name="Рисунок 8" descr="Картинки по запросу успіх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67726"/>
            <a:ext cx="3024368" cy="173311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Рисунок 9" descr="Картинки по запросу успіх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60784"/>
            <a:ext cx="3047753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Рисунок 10" descr="Картинки по запросу успіх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560784"/>
            <a:ext cx="3126306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2" name="Рисунок 11" descr="Картинки по запросу успіх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" y="3560784"/>
            <a:ext cx="2998085" cy="215441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093005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34710"/>
          <a:stretch/>
        </p:blipFill>
        <p:spPr bwMode="auto">
          <a:xfrm>
            <a:off x="7053310" y="4096741"/>
            <a:ext cx="360000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5923" y="615715"/>
            <a:ext cx="9727893" cy="893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Звукова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922" y="2135422"/>
            <a:ext cx="647791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Свистить </a:t>
            </a:r>
            <a:r>
              <a:rPr lang="uk-UA" sz="2800" b="1" dirty="0">
                <a:solidFill>
                  <a:schemeClr val="bg1"/>
                </a:solidFill>
              </a:rPr>
              <a:t>вітер – с-с-с-с.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Шелестить листя – ш-ш-ш-ш.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Дзвенить комар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дз-дз-дз-дз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Дзижчить бджола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дж-дж-дж-дж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Ідеї на тему «Бджоли» (47) | бджола, вулик, малю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79" y="4116675"/>
            <a:ext cx="226695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лый улыбающийся комар на белом фоне Смешное насекомое для детей Плоская  векторная иллюстрация мультфильм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16" y="4110477"/>
            <a:ext cx="2025499" cy="20254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924" y="1587347"/>
            <a:ext cx="6477916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Відтвори звуки, які можна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почути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довкіллі:</a:t>
            </a:r>
          </a:p>
        </p:txBody>
      </p:sp>
      <p:pic>
        <p:nvPicPr>
          <p:cNvPr id="1032" name="Picture 8" descr="Казка про Вітер - Казки для Ді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76" y="1612997"/>
            <a:ext cx="3128040" cy="30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Осіннє листя картинки, стокові Осіннє листя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5129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702" y="536194"/>
            <a:ext cx="10062366" cy="6012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283" y="4357949"/>
            <a:ext cx="10526751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зустрічав/ла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безпритульних тварин?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почуття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 викликають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можна без дозволу батьків приносити додому безпритульних тварин?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чи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може сильна любов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тварин нашкодити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 прогулянці в міському парку ми гості чи господарі природи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1668FA-E508-4F67-9F0A-9C0AA909D271}"/>
              </a:ext>
            </a:extLst>
          </p:cNvPr>
          <p:cNvSpPr txBox="1"/>
          <p:nvPr/>
        </p:nvSpPr>
        <p:spPr>
          <a:xfrm>
            <a:off x="1182029" y="1210095"/>
            <a:ext cx="4795026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Який вигляд мають кошенята?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65"/>
          <a:stretch/>
        </p:blipFill>
        <p:spPr bwMode="auto">
          <a:xfrm>
            <a:off x="2053805" y="1807336"/>
            <a:ext cx="3389971" cy="250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Понад три десятки котів прихистила вдома жителька Новомиргорода -  Кіровоградщина — Cуспільне Кропивниц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67" y="1289946"/>
            <a:ext cx="4815785" cy="270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6689" y="582906"/>
            <a:ext cx="971666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49" y="1519965"/>
            <a:ext cx="3942872" cy="39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3738" y="1625933"/>
            <a:ext cx="5539616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прочитаємо оповідання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Василя Сухомлинського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«Покинуте кошеня». </a:t>
            </a:r>
            <a:r>
              <a:rPr lang="uk-UA" sz="2800" b="1" dirty="0" smtClean="0"/>
              <a:t>Замислимось про вміння співчувати іншим, </a:t>
            </a:r>
          </a:p>
          <a:p>
            <a:pPr algn="ctr"/>
            <a:r>
              <a:rPr lang="uk-UA" sz="2800" b="1" dirty="0" smtClean="0"/>
              <a:t>допомагати в міру своїх сил.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738126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2028" y="536193"/>
            <a:ext cx="9697015" cy="718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213" y="4322525"/>
            <a:ext cx="5785111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Опиши, що ти бачиш на ілюстрації.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1668FA-E508-4F67-9F0A-9C0AA909D271}"/>
              </a:ext>
            </a:extLst>
          </p:cNvPr>
          <p:cNvSpPr txBox="1"/>
          <p:nvPr/>
        </p:nvSpPr>
        <p:spPr>
          <a:xfrm>
            <a:off x="1182028" y="1321605"/>
            <a:ext cx="5780297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Утвори слова, перестав для цього склади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77215" y="1894527"/>
            <a:ext cx="2479901" cy="2298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b="1" dirty="0" err="1" smtClean="0">
                <a:solidFill>
                  <a:schemeClr val="bg1"/>
                </a:solidFill>
              </a:rPr>
              <a:t>Няшеко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— </a:t>
            </a:r>
          </a:p>
          <a:p>
            <a:r>
              <a:rPr lang="ru-RU" altLang="ru-RU" sz="3200" b="1" dirty="0" err="1" smtClean="0">
                <a:solidFill>
                  <a:schemeClr val="bg1"/>
                </a:solidFill>
              </a:rPr>
              <a:t>качиндів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— </a:t>
            </a:r>
          </a:p>
          <a:p>
            <a:r>
              <a:rPr lang="ru-RU" altLang="ru-RU" sz="3200" b="1" dirty="0" err="1" smtClean="0">
                <a:solidFill>
                  <a:schemeClr val="bg1"/>
                </a:solidFill>
              </a:rPr>
              <a:t>гародо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— </a:t>
            </a:r>
          </a:p>
          <a:p>
            <a:r>
              <a:rPr lang="ru-RU" altLang="ru-RU" sz="3200" b="1" dirty="0" err="1" smtClean="0">
                <a:solidFill>
                  <a:schemeClr val="bg1"/>
                </a:solidFill>
              </a:rPr>
              <a:t>домудо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— </a:t>
            </a:r>
          </a:p>
        </p:txBody>
      </p:sp>
      <p:sp>
        <p:nvSpPr>
          <p:cNvPr id="11" name="Подзаголовок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57118" y="1894526"/>
            <a:ext cx="2014922" cy="503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b="1" dirty="0" err="1" smtClean="0">
                <a:solidFill>
                  <a:schemeClr val="bg1"/>
                </a:solidFill>
              </a:rPr>
              <a:t>кошеня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657116" y="3647015"/>
            <a:ext cx="2014923" cy="545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додому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657117" y="3025159"/>
            <a:ext cx="2014922" cy="621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дорога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657116" y="2397806"/>
            <a:ext cx="2014923" cy="625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3200" b="1" dirty="0" err="1" smtClean="0">
                <a:solidFill>
                  <a:schemeClr val="bg1"/>
                </a:solidFill>
              </a:rPr>
              <a:t>дівчинка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 descr="D:\1 клас\1. Навчання грамоти\1 УРОКИ 2023\Покинуте кошеня\!!!Есміра_кошеня!!!\OIG3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25" y="1302363"/>
            <a:ext cx="3798020" cy="37980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2028" y="5165413"/>
            <a:ext cx="6478860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 що очікуєш прочитати в оповіданні «Покинуте кошеня»?</a:t>
            </a:r>
          </a:p>
        </p:txBody>
      </p:sp>
    </p:spTree>
    <p:extLst>
      <p:ext uri="{BB962C8B-B14F-4D97-AF65-F5344CB8AC3E}">
        <p14:creationId xmlns:p14="http://schemas.microsoft.com/office/powerpoint/2010/main" val="37079478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0652" y="486102"/>
            <a:ext cx="3211552" cy="2045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Василь </a:t>
            </a:r>
            <a:r>
              <a:rPr lang="uk-UA" sz="3200" b="1" dirty="0" smtClean="0">
                <a:solidFill>
                  <a:schemeClr val="bg1"/>
                </a:solidFill>
              </a:rPr>
              <a:t>Сухомлинський </a:t>
            </a:r>
            <a:r>
              <a:rPr lang="uk-UA" sz="3200" b="1" dirty="0" smtClean="0">
                <a:solidFill>
                  <a:schemeClr val="bg1"/>
                </a:solidFill>
              </a:rPr>
              <a:t>Покинуте </a:t>
            </a:r>
            <a:r>
              <a:rPr lang="uk-UA" sz="3200" b="1" dirty="0">
                <a:solidFill>
                  <a:schemeClr val="bg1"/>
                </a:solidFill>
              </a:rPr>
              <a:t>кошеня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3802565" y="461032"/>
            <a:ext cx="7950819" cy="61247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виніс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маленьке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сіре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пустив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дорогу.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Сидить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нявчить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матусі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Проходять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люди,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дивляться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сумно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хитає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головою,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сміється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жаліє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бідне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та 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іде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Настав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вечір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Зайшло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сонце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Страшно стало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кошеняткові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Притулилося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куща та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сидить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тремтить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Поверталась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Наталочка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Чує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нявчить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Вона не сказала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слова, а взяла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понесла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Пригорнулося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Замуркотіло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Раде-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радісіньке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Покинуте кошеня (казка Василя Сухомлинського) ᐈ Читати н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2" y="2685992"/>
            <a:ext cx="2418529" cy="26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137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5" y="482374"/>
            <a:ext cx="10103004" cy="68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відповіді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="" xmlns:a16="http://schemas.microsoft.com/office/drawing/2014/main" id="{107E356A-29DA-493A-8542-5A70D63F690F}"/>
              </a:ext>
            </a:extLst>
          </p:cNvPr>
          <p:cNvSpPr/>
          <p:nvPr/>
        </p:nvSpPr>
        <p:spPr>
          <a:xfrm>
            <a:off x="947497" y="1226349"/>
            <a:ext cx="10103362" cy="17236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переживав/ла,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читав/ла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сумно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Коли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зітхнув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/ла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полегшенням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слід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прочитати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почуттям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тривоги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—  з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почуттям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вдячності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радості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кутник: округлені кути 35">
            <a:extLst>
              <a:ext uri="{FF2B5EF4-FFF2-40B4-BE49-F238E27FC236}">
                <a16:creationId xmlns="" xmlns:a16="http://schemas.microsoft.com/office/drawing/2014/main" id="{107E356A-29DA-493A-8542-5A70D63F690F}"/>
              </a:ext>
            </a:extLst>
          </p:cNvPr>
          <p:cNvSpPr/>
          <p:nvPr/>
        </p:nvSpPr>
        <p:spPr>
          <a:xfrm>
            <a:off x="959005" y="3083859"/>
            <a:ext cx="7917366" cy="276622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Чому кошеня опинилось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вулиці?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Скільки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людей оминули кошеня?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вони не допомогли тваринці, на твою думку?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Хто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допоміг котику?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твої дії 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подібній ситуації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зачин,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основну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частину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кінцівку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продовжити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зміниться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назва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BF544F-72A5-4DDD-92A2-49640B3C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9001968" y="3095669"/>
            <a:ext cx="2048891" cy="275441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555249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7544" y="4007676"/>
            <a:ext cx="649487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ого вчить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нас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оповідання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В.Сухомлинського?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7544" y="5406194"/>
            <a:ext cx="744901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Якими знаннями ми збагатили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свій світ працюючи з оповіданням В. Сухомлинського «Покинуте кошеня»?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1306" y="482374"/>
            <a:ext cx="10158761" cy="5658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Аналізуємо оповідання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1668FA-E508-4F67-9F0A-9C0AA909D271}"/>
              </a:ext>
            </a:extLst>
          </p:cNvPr>
          <p:cNvSpPr txBox="1"/>
          <p:nvPr/>
        </p:nvSpPr>
        <p:spPr>
          <a:xfrm>
            <a:off x="981309" y="3142816"/>
            <a:ext cx="6802242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прислів’я. Поясни, як ти його розумієш.</a:t>
            </a:r>
          </a:p>
          <a:p>
            <a:pPr algn="ctr"/>
            <a:r>
              <a:rPr lang="ru-RU" sz="2400" b="1" dirty="0" err="1"/>
              <a:t>Співчуття</a:t>
            </a:r>
            <a:r>
              <a:rPr lang="ru-RU" sz="2400" b="1" dirty="0"/>
              <a:t> - перший </a:t>
            </a:r>
            <a:r>
              <a:rPr lang="ru-RU" sz="2400" b="1" dirty="0" err="1"/>
              <a:t>крок</a:t>
            </a:r>
            <a:r>
              <a:rPr lang="ru-RU" sz="2400" b="1" dirty="0"/>
              <a:t> до </a:t>
            </a:r>
            <a:r>
              <a:rPr lang="ru-RU" sz="2400" b="1" dirty="0" err="1"/>
              <a:t>людяності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707" y="4489123"/>
            <a:ext cx="65157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err="1" smtClean="0"/>
              <a:t>Співчувати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чуйно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ставитись</a:t>
            </a:r>
            <a:r>
              <a:rPr lang="ru-RU" sz="2400" b="1" dirty="0" smtClean="0"/>
              <a:t> </a:t>
            </a:r>
            <a:r>
              <a:rPr lang="ru-RU" sz="2400" b="1" dirty="0"/>
              <a:t>до </a:t>
            </a:r>
            <a:r>
              <a:rPr lang="ru-RU" sz="2400" b="1" dirty="0" smtClean="0"/>
              <a:t>чийого</a:t>
            </a:r>
            <a:r>
              <a:rPr lang="ru-RU" sz="2400" b="1" dirty="0"/>
              <a:t>с</a:t>
            </a:r>
            <a:r>
              <a:rPr lang="ru-RU" sz="2400" b="1" dirty="0" smtClean="0"/>
              <a:t>ь </a:t>
            </a:r>
            <a:r>
              <a:rPr lang="ru-RU" sz="2400" b="1" dirty="0"/>
              <a:t>горя, </a:t>
            </a:r>
            <a:r>
              <a:rPr lang="ru-RU" sz="2400" b="1" dirty="0" err="1" smtClean="0"/>
              <a:t>переживань</a:t>
            </a:r>
            <a:r>
              <a:rPr lang="ru-RU" sz="2400" b="1" dirty="0"/>
              <a:t>. </a:t>
            </a:r>
            <a:r>
              <a:rPr lang="ru-RU" sz="2400" b="1" dirty="0" err="1" smtClean="0"/>
              <a:t>Допомагати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міру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своїх</a:t>
            </a:r>
            <a:r>
              <a:rPr lang="ru-RU" sz="2400" b="1" dirty="0" smtClean="0"/>
              <a:t> сил.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1308" y="1117200"/>
            <a:ext cx="5151863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Складемо план тексту для переказу. Прочитай оповідання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 раз. Скільки абзаців у творі? Про що дізнаємося в першому абзаці? Другому? Третьому? Четвертому?</a:t>
            </a:r>
          </a:p>
        </p:txBody>
      </p:sp>
      <p:pic>
        <p:nvPicPr>
          <p:cNvPr id="12" name="Picture 2" descr="D:\1 клас\1. Навчання грамоти\1 УРОКИ 2023\Покинуте кошеня\!!!Есміра_кошеня!!!\OIG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84" y="3156553"/>
            <a:ext cx="2665140" cy="26651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2378" y="1114616"/>
            <a:ext cx="4895386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Кошеня на дорозі.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Проходять люди.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Настав вечір.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Поверталась додому Наталочка.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1242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6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6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6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6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6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565</Words>
  <Application>Microsoft Office PowerPoint</Application>
  <PresentationFormat>Произвольный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урок. Вправа «Успіх»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1161</cp:revision>
  <dcterms:created xsi:type="dcterms:W3CDTF">2018-01-05T16:38:53Z</dcterms:created>
  <dcterms:modified xsi:type="dcterms:W3CDTF">2025-02-02T14:26:54Z</dcterms:modified>
</cp:coreProperties>
</file>