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21" r:id="rId3"/>
    <p:sldId id="316" r:id="rId4"/>
    <p:sldId id="317" r:id="rId5"/>
    <p:sldId id="285" r:id="rId6"/>
    <p:sldId id="319" r:id="rId7"/>
    <p:sldId id="300" r:id="rId8"/>
    <p:sldId id="301" r:id="rId9"/>
    <p:sldId id="302" r:id="rId10"/>
    <p:sldId id="308" r:id="rId11"/>
    <p:sldId id="309" r:id="rId12"/>
    <p:sldId id="286" r:id="rId13"/>
    <p:sldId id="304" r:id="rId14"/>
    <p:sldId id="310" r:id="rId15"/>
    <p:sldId id="320" r:id="rId16"/>
    <p:sldId id="318" r:id="rId17"/>
    <p:sldId id="32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1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0458" y="4077020"/>
            <a:ext cx="9231085" cy="160043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Які традиції українського народу 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accent6">
                    <a:lumMod val="75000"/>
                  </a:schemeClr>
                </a:solidFill>
              </a:rPr>
              <a:t>тобі </a:t>
            </a: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відомі?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1165" y="1446308"/>
            <a:ext cx="2900378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світ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68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D:\Картинки до тестів\!!!!_Эсмира_ Крила\OIG3 (4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8" y="1446308"/>
            <a:ext cx="2449285" cy="244928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17935" y="1460863"/>
            <a:ext cx="2159595" cy="6504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Різдво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3140" y="2127294"/>
            <a:ext cx="5178804" cy="3271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До наших часів збереглися традиції колядувати на різдвяні свята. Колядники перевдягаються в різних героїв. Роблять різдвяну зірку з кольорового паперу із дзвіночками та стрічками.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55" y="2055824"/>
            <a:ext cx="4552644" cy="341448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13139" y="592501"/>
            <a:ext cx="9805230" cy="8184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В  Україні багато звичаїв пов’язані зі </a:t>
            </a:r>
            <a:r>
              <a:rPr lang="ru-RU" sz="3600" b="1" dirty="0" smtClean="0"/>
              <a:t>святами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437605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21228" y="1534882"/>
            <a:ext cx="5074253" cy="19485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На свято </a:t>
            </a:r>
            <a:r>
              <a:rPr lang="ru-RU" sz="2800" b="1" dirty="0" err="1"/>
              <a:t>Івана</a:t>
            </a:r>
            <a:r>
              <a:rPr lang="ru-RU" sz="2800" b="1" dirty="0"/>
              <a:t> Купала </a:t>
            </a:r>
            <a:r>
              <a:rPr lang="ru-RU" sz="2800" b="1" dirty="0" err="1"/>
              <a:t>плетуть</a:t>
            </a:r>
            <a:r>
              <a:rPr lang="ru-RU" sz="2800" b="1" dirty="0"/>
              <a:t> </a:t>
            </a:r>
            <a:r>
              <a:rPr lang="ru-RU" sz="2800" b="1" dirty="0" err="1"/>
              <a:t>вінки</a:t>
            </a:r>
            <a:r>
              <a:rPr lang="ru-RU" sz="2800" b="1" dirty="0"/>
              <a:t>, на </a:t>
            </a:r>
            <a:r>
              <a:rPr lang="ru-RU" sz="2800" b="1" dirty="0" err="1"/>
              <a:t>Трійцю</a:t>
            </a:r>
            <a:r>
              <a:rPr lang="ru-RU" sz="2800" b="1" dirty="0"/>
              <a:t> </a:t>
            </a:r>
            <a:r>
              <a:rPr lang="ru-RU" sz="2800" b="1" dirty="0" err="1"/>
              <a:t>прикрашають</a:t>
            </a:r>
            <a:r>
              <a:rPr lang="ru-RU" sz="2800" b="1" dirty="0"/>
              <a:t> </a:t>
            </a:r>
            <a:r>
              <a:rPr lang="ru-RU" sz="2800" b="1" dirty="0" err="1"/>
              <a:t>подвір’я</a:t>
            </a:r>
            <a:r>
              <a:rPr lang="ru-RU" sz="2800" b="1" dirty="0"/>
              <a:t> і </a:t>
            </a:r>
            <a:r>
              <a:rPr lang="ru-RU" sz="2800" b="1" dirty="0" err="1"/>
              <a:t>помешкання</a:t>
            </a:r>
            <a:r>
              <a:rPr lang="ru-RU" sz="2800" b="1" dirty="0"/>
              <a:t> зеленим </a:t>
            </a:r>
            <a:r>
              <a:rPr lang="ru-RU" sz="2800" b="1" dirty="0" err="1"/>
              <a:t>гіллям</a:t>
            </a:r>
            <a:r>
              <a:rPr lang="ru-RU" sz="2800" b="1" dirty="0"/>
              <a:t>.</a:t>
            </a:r>
            <a:endParaRPr lang="uk-UA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52" y="3559629"/>
            <a:ext cx="3435503" cy="243061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73878" y="644085"/>
            <a:ext cx="10360179" cy="8184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В  Україні багато звичаїв пов’язані зі </a:t>
            </a:r>
            <a:r>
              <a:rPr lang="ru-RU" sz="3600" b="1" dirty="0" smtClean="0"/>
              <a:t>святами</a:t>
            </a:r>
            <a:endParaRPr lang="ru-RU" sz="3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34" y="1534882"/>
            <a:ext cx="4291822" cy="214591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682344" y="3811425"/>
            <a:ext cx="5399314" cy="23263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Вінок</a:t>
            </a:r>
            <a:r>
              <a:rPr lang="ru-RU" sz="2800" b="1" dirty="0"/>
              <a:t> — символ </a:t>
            </a:r>
            <a:r>
              <a:rPr lang="ru-RU" sz="2800" b="1" dirty="0" err="1"/>
              <a:t>долі</a:t>
            </a:r>
            <a:r>
              <a:rPr lang="ru-RU" sz="2800" b="1" dirty="0"/>
              <a:t> й </a:t>
            </a:r>
            <a:r>
              <a:rPr lang="ru-RU" sz="2800" b="1" dirty="0" err="1"/>
              <a:t>сили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Вінки</a:t>
            </a:r>
            <a:r>
              <a:rPr lang="ru-RU" sz="2800" b="1" dirty="0"/>
              <a:t> плели </a:t>
            </a:r>
            <a:r>
              <a:rPr lang="ru-RU" sz="2800" b="1" dirty="0" err="1"/>
              <a:t>дівчата</a:t>
            </a:r>
            <a:r>
              <a:rPr lang="ru-RU" sz="2800" b="1" dirty="0"/>
              <a:t> з </a:t>
            </a:r>
            <a:r>
              <a:rPr lang="ru-RU" sz="2800" b="1" dirty="0" err="1"/>
              <a:t>польових</a:t>
            </a:r>
            <a:r>
              <a:rPr lang="ru-RU" sz="2800" b="1" dirty="0"/>
              <a:t> </a:t>
            </a:r>
            <a:r>
              <a:rPr lang="ru-RU" sz="2800" b="1" dirty="0" err="1"/>
              <a:t>квітів</a:t>
            </a:r>
            <a:r>
              <a:rPr lang="ru-RU" sz="2800" b="1" dirty="0"/>
              <a:t>. На свято </a:t>
            </a:r>
            <a:r>
              <a:rPr lang="ru-RU" sz="2800" b="1" dirty="0" err="1"/>
              <a:t>Івана</a:t>
            </a:r>
            <a:r>
              <a:rPr lang="ru-RU" sz="2800" b="1" dirty="0"/>
              <a:t> Купала вони пускали </a:t>
            </a:r>
            <a:r>
              <a:rPr lang="ru-RU" sz="2800" b="1" dirty="0" err="1"/>
              <a:t>їх</a:t>
            </a:r>
            <a:r>
              <a:rPr lang="ru-RU" sz="2800" b="1" dirty="0"/>
              <a:t> за водою, </a:t>
            </a:r>
            <a:r>
              <a:rPr lang="ru-RU" sz="2800" b="1" dirty="0" err="1"/>
              <a:t>щоб</a:t>
            </a:r>
            <a:r>
              <a:rPr lang="ru-RU" sz="2800" b="1" dirty="0"/>
              <a:t> </a:t>
            </a:r>
            <a:r>
              <a:rPr lang="ru-RU" sz="2800" b="1" dirty="0" err="1"/>
              <a:t>дізнатися</a:t>
            </a:r>
            <a:r>
              <a:rPr lang="ru-RU" sz="2800" b="1" dirty="0"/>
              <a:t> про свою долю. </a:t>
            </a:r>
          </a:p>
        </p:txBody>
      </p:sp>
    </p:spTree>
    <p:extLst>
      <p:ext uri="{BB962C8B-B14F-4D97-AF65-F5344CB8AC3E}">
        <p14:creationId xmlns:p14="http://schemas.microsoft.com/office/powerpoint/2010/main" val="26482673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495119"/>
            <a:ext cx="10047513" cy="691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Поясни прислів’я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6800" y="1411302"/>
            <a:ext cx="6651171" cy="7549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Не знаючи броду — не лізь у воду.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6795" y="2452433"/>
            <a:ext cx="6651171" cy="715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Зимою бійся вовка, а літом мухи.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66797" y="3425401"/>
            <a:ext cx="6651171" cy="12379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/>
              <a:t>Буде той голодний, хто жнивами холодочку шукає.</a:t>
            </a:r>
          </a:p>
        </p:txBody>
      </p:sp>
      <p:pic>
        <p:nvPicPr>
          <p:cNvPr id="6146" name="Picture 2" descr="D:\Картинки до тестів\!!!!_Эсмира_ Крила\OIG3 (4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71" y="1332352"/>
            <a:ext cx="3331028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560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545756"/>
            <a:ext cx="10081986" cy="6882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Творче завдання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38695" y="1294473"/>
            <a:ext cx="3748991" cy="46901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Інсценізуйте вислови: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38695" y="1875354"/>
            <a:ext cx="6001329" cy="6719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«зустріч гостей з хлібом сіллю»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55780" y="5390597"/>
            <a:ext cx="5451539" cy="805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/>
              <a:t>«стати на весільний рушник»</a:t>
            </a:r>
          </a:p>
        </p:txBody>
      </p:sp>
      <p:pic>
        <p:nvPicPr>
          <p:cNvPr id="10" name="Picture 4" descr="Ð ÐµÐ·ÑÐ»ÑÑÐ°Ñ Ð¿Ð¾ÑÑÐºÑ Ð·Ð¾Ð±ÑÐ°Ð¶ÐµÐ½Ñ Ð·Ð° Ð·Ð°Ð¿Ð¸ÑÐ¾Ð¼ &quot;Ð·Ð²Ð¸ÑÐ°Ñ ÑÐ»ÑÐ± ÑÑÐ»Ñ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2005" r="1646" b="1188"/>
          <a:stretch/>
        </p:blipFill>
        <p:spPr bwMode="auto">
          <a:xfrm>
            <a:off x="7336971" y="1359091"/>
            <a:ext cx="3607575" cy="271041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827162"/>
            <a:ext cx="2677960" cy="336883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4102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6" y="494529"/>
            <a:ext cx="9655628" cy="7782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0086" y="1383245"/>
            <a:ext cx="5436372" cy="55765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Які традиції є у твоїй родині?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ºÐ»Ð¸Ð¿Ð°ÑÑ ÑÐ¾Ð´Ð½Ñ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86" y="2018057"/>
            <a:ext cx="6825343" cy="33296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60228" y="1940903"/>
            <a:ext cx="2688772" cy="29992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Пам’ятай! </a:t>
            </a:r>
          </a:p>
          <a:p>
            <a:pPr algn="ctr"/>
            <a:r>
              <a:rPr lang="ru-RU" sz="2800" b="1" dirty="0" smtClean="0"/>
              <a:t>Обов’язок </a:t>
            </a:r>
            <a:r>
              <a:rPr lang="ru-RU" sz="2800" b="1" dirty="0"/>
              <a:t>українців — знати історію та традиції свого народу.</a:t>
            </a:r>
          </a:p>
        </p:txBody>
      </p:sp>
    </p:spTree>
    <p:extLst>
      <p:ext uri="{BB962C8B-B14F-4D97-AF65-F5344CB8AC3E}">
        <p14:creationId xmlns:p14="http://schemas.microsoft.com/office/powerpoint/2010/main" val="220462265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5276" y="500744"/>
            <a:ext cx="10072323" cy="718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86565" y="1697126"/>
            <a:ext cx="1673582" cy="1825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51" y="1772906"/>
            <a:ext cx="1415689" cy="1543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32606" y="1168596"/>
            <a:ext cx="2208112" cy="240799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058280" y="5029461"/>
            <a:ext cx="3915682" cy="8841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Яка народна </a:t>
            </a:r>
            <a:r>
              <a:rPr lang="ru-RU" sz="2400" b="1" dirty="0" err="1"/>
              <a:t>пісня</a:t>
            </a:r>
            <a:r>
              <a:rPr lang="ru-RU" sz="2400" b="1" dirty="0"/>
              <a:t> — твоя </a:t>
            </a:r>
            <a:r>
              <a:rPr lang="ru-RU" sz="2400" b="1" dirty="0" err="1"/>
              <a:t>улюблена</a:t>
            </a:r>
            <a:r>
              <a:rPr lang="ru-RU" sz="2400" b="1" dirty="0"/>
              <a:t>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38661" y="5099160"/>
            <a:ext cx="4084695" cy="7692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Які </a:t>
            </a:r>
            <a:r>
              <a:rPr lang="ru-RU" sz="2400" b="1" dirty="0" err="1"/>
              <a:t>давні</a:t>
            </a:r>
            <a:r>
              <a:rPr lang="ru-RU" sz="2400" b="1" dirty="0"/>
              <a:t> </a:t>
            </a:r>
            <a:r>
              <a:rPr lang="ru-RU" sz="2400" b="1" dirty="0" err="1"/>
              <a:t>українські</a:t>
            </a:r>
            <a:r>
              <a:rPr lang="ru-RU" sz="2400" b="1" dirty="0"/>
              <a:t> традиції </a:t>
            </a:r>
            <a:r>
              <a:rPr lang="ru-RU" sz="2400" b="1" dirty="0" err="1"/>
              <a:t>збереглися</a:t>
            </a:r>
            <a:r>
              <a:rPr lang="ru-RU" sz="2400" b="1" dirty="0"/>
              <a:t> </a:t>
            </a:r>
            <a:r>
              <a:rPr lang="ru-RU" sz="2400" b="1" dirty="0" err="1"/>
              <a:t>донині</a:t>
            </a:r>
            <a:r>
              <a:rPr lang="ru-RU" sz="2400" b="1" dirty="0"/>
              <a:t>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68868" y="4858034"/>
            <a:ext cx="4099123" cy="10555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Які </a:t>
            </a:r>
            <a:r>
              <a:rPr lang="ru-RU" sz="2400" b="1" dirty="0" err="1"/>
              <a:t>риси</a:t>
            </a:r>
            <a:r>
              <a:rPr lang="ru-RU" sz="2400" b="1" dirty="0"/>
              <a:t> характеру українців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подобаються</a:t>
            </a:r>
            <a:r>
              <a:rPr lang="ru-RU" sz="2400" b="1" dirty="0"/>
              <a:t>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360492" y="3063882"/>
            <a:ext cx="5441031" cy="3388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325" y="997392"/>
            <a:ext cx="2440636" cy="2661567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023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4.16667E-7 0.00023 C 0.00026 -0.00764 0.00052 -0.01528 0.00104 -0.02268 C 0.00117 -0.02523 0.00195 -0.02754 0.00208 -0.03009 C 0.0026 -0.04259 0.00247 -0.05532 0.00312 -0.06759 C 0.00365 -0.07778 0.0043 -0.08773 0.00521 -0.09768 C 0.0056 -0.10139 0.00586 -0.10532 0.00625 -0.10903 C 0.0069 -0.11342 0.00768 -0.11782 0.00833 -0.12222 C 0.00768 -0.13727 0.00742 -0.15231 0.00625 -0.16713 C 0.00599 -0.1706 0.00469 -0.17338 0.00417 -0.17662 C 0.00065 -0.19907 0.00625 -0.17662 4.16667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6 -0.30741 -0.03073 -0.31366 C -0.03242 -0.31805 -0.03464 -0.32199 -0.03594 -0.32685 C -0.03698 -0.33055 -0.03815 -0.33426 -0.03919 -0.33796 C -0.04023 -0.34236 -0.04076 -0.34722 -0.04232 -0.35116 C -0.05143 -0.37546 -0.04401 -0.34629 -0.05182 -0.36991 C -0.05313 -0.37407 -0.05365 -0.37893 -0.05495 -0.3831 C -0.05612 -0.38657 -0.05794 -0.38912 -0.05925 -0.39259 C -0.06211 -0.39977 -0.06536 -0.40694 -0.06771 -0.41504 C -0.07031 -0.42453 -0.0737 -0.43703 -0.07721 -0.44514 C -0.07969 -0.45069 -0.08255 -0.45578 -0.08451 -0.46203 C -0.08568 -0.46504 -0.08672 -0.46805 -0.08776 -0.47129 C -0.09154 -0.48356 -0.0918 -0.48842 -0.09727 -0.50139 C -0.10417 -0.51782 -0.09583 -0.49884 -0.10573 -0.51828 C -0.10716 -0.52129 -0.10833 -0.52477 -0.1099 -0.52778 C -0.11146 -0.53055 -0.11354 -0.53241 -0.11523 -0.53518 C -0.11667 -0.5375 -0.11784 -0.54051 -0.1194 -0.54259 C -0.12109 -0.54491 -0.12669 -0.55046 -0.12891 -0.55208 C -0.13438 -0.55625 -0.1401 -0.56018 -0.14583 -0.56342 C -0.14727 -0.56412 -0.1487 -0.56435 -0.15 -0.56528 C -0.1543 -0.56759 -0.15833 -0.57106 -0.16276 -0.57268 L -0.17747 -0.57824 C -0.18737 -0.57778 -0.19727 -0.57801 -0.20716 -0.57639 C -0.20898 -0.57616 -0.21055 -0.57361 -0.21237 -0.57268 C -0.21406 -0.57176 -0.21589 -0.57176 -0.21771 -0.57083 C -0.22826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7 -0.53449 -0.29974 -0.53426 -0.30221 -0.53333 C -0.31615 -0.52801 -0.30326 -0.53148 -0.31589 -0.52569 C -0.32083 -0.52361 -0.32578 -0.52222 -0.33073 -0.52014 C -0.33815 -0.51713 -0.34557 -0.51412 -0.35286 -0.51088 C -0.37357 -0.50092 -0.35938 -0.50555 -0.37826 -0.49768 C -0.38177 -0.49606 -0.38529 -0.49537 -0.3888 -0.49398 C -0.40638 -0.48611 -0.3862 -0.49421 -0.39935 -0.48634 C -0.4013 -0.48518 -0.40938 -0.48333 -0.41094 -0.48264 C -0.42318 -0.47778 -0.40117 -0.48426 -0.4194 -0.47893 C -0.42188 -0.47824 -0.42435 -0.47778 -0.42682 -0.47708 C -0.42969 -0.47592 -0.43242 -0.47407 -0.43529 -0.47315 C -0.4401 -0.47153 -0.44518 -0.47106 -0.45 -0.46944 C -0.45326 -0.46852 -0.45638 -0.46666 -0.45951 -0.46574 C -0.46706 -0.46342 -0.48229 -0.46227 -0.48802 -0.46203 L -0.51979 -0.46018 C -0.52122 -0.45764 -0.52266 -0.45532 -0.52396 -0.45254 C -0.52604 -0.44838 -0.5263 -0.44629 -0.52721 -0.4412 C -0.5276 -0.43889 -0.52813 -0.43634 -0.52826 -0.43379 C -0.52839 -0.43009 -0.52826 -0.42639 -0.52826 -0.42245 L -0.52826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794 L -0.0125 -0.07917 C -0.01211 -0.08495 -0.01184 -0.09051 -0.01145 -0.0963 C -0.01119 -0.09884 -0.01067 -0.10116 -0.01028 -0.1037 C -0.00937 -0.11111 -0.00872 -0.11875 -0.0082 -0.12616 C -0.00781 -0.1338 -0.00781 -0.1412 -0.00716 -0.14884 C -0.00546 -0.16829 -0.00221 -0.16343 0.00131 -0.18819 C 0.0017 -0.19074 0.00196 -0.19329 0.00235 -0.1956 C 0.003 -0.19954 0.00391 -0.20301 0.00443 -0.20694 C 0.00612 -0.21921 0.00664 -0.22685 0.00769 -0.23889 C 0.00756 -0.2419 0.00743 -0.26991 0.00547 -0.28009 C 0.00495 -0.28287 0.00404 -0.28518 0.00339 -0.28773 C 0.00235 -0.29722 0.00144 -0.30787 -0.00195 -0.31597 C -0.00299 -0.31829 -0.00416 -0.3206 -0.00507 -0.32338 C -0.00716 -0.32963 -0.00872 -0.33819 -0.01145 -0.34398 C -0.01328 -0.34815 -0.01575 -0.35139 -0.0177 -0.35532 C -0.02109 -0.36204 -0.02408 -0.36898 -0.02721 -0.37593 C -0.02721 -0.37569 -0.03567 -0.39468 -0.03567 -0.39444 C -0.03919 -0.40093 -0.04244 -0.40787 -0.04622 -0.41343 C -0.05052 -0.41968 -0.05442 -0.42662 -0.05898 -0.43218 C -0.06132 -0.43542 -0.06393 -0.43843 -0.06627 -0.44167 C -0.06888 -0.44514 -0.07109 -0.44954 -0.07369 -0.45301 C -0.07851 -0.45949 -0.08385 -0.46481 -0.08854 -0.47176 C -0.0927 -0.47801 -0.09635 -0.48403 -0.10117 -0.48866 C -0.10351 -0.49097 -0.10625 -0.4919 -0.10859 -0.49421 C -0.1108 -0.4963 -0.11263 -0.49954 -0.11484 -0.50185 C -0.11731 -0.50393 -0.12005 -0.50486 -0.12226 -0.50741 C -0.12461 -0.50995 -0.12617 -0.51458 -0.12864 -0.51667 C -0.13268 -0.52037 -0.13711 -0.52176 -0.14127 -0.5243 C -0.14349 -0.52546 -0.14557 -0.52685 -0.14765 -0.52801 C -0.15013 -0.5294 -0.1526 -0.53032 -0.15507 -0.53171 C -0.15755 -0.53333 -0.15989 -0.53611 -0.1625 -0.5375 C -0.16523 -0.53866 -0.16809 -0.53866 -0.17083 -0.53935 C -0.1802 -0.5456 -0.17955 -0.54537 -0.18997 -0.55046 C -0.1927 -0.55185 -0.19544 -0.55347 -0.1983 -0.5544 C -0.20117 -0.55532 -0.20403 -0.55509 -0.20677 -0.55625 C -0.21927 -0.56088 -0.22291 -0.56435 -0.2345 -0.56736 C -0.23776 -0.56852 -0.24127 -0.56875 -0.24479 -0.56944 L -0.25442 -0.57315 C -0.26002 -0.57546 -0.26549 -0.57917 -0.27122 -0.58055 C -0.2845 -0.58403 -0.27617 -0.58218 -0.29661 -0.58426 C -0.30612 -0.58403 -0.34492 -0.58403 -0.36315 -0.58055 C -0.36809 -0.57963 -0.37304 -0.57824 -0.37786 -0.57685 C -0.38216 -0.57569 -0.38632 -0.57361 -0.39062 -0.57315 L -0.40429 -0.5713 L -0.41067 -0.56944 C -0.41315 -0.56875 -0.41562 -0.56852 -0.41809 -0.56736 C -0.43528 -0.56042 -0.41002 -0.5662 -0.43489 -0.5618 C -0.43632 -0.56111 -0.43776 -0.56042 -0.43919 -0.55995 C -0.44088 -0.55926 -0.4427 -0.55903 -0.4444 -0.5581 C -0.44765 -0.55648 -0.45078 -0.55417 -0.4539 -0.55255 C -0.4638 -0.54745 -0.45573 -0.55555 -0.46979 -0.54305 C -0.48619 -0.52847 -0.47916 -0.53194 -0.48984 -0.52801 C -0.49127 -0.52685 -0.4927 -0.52546 -0.49414 -0.5243 C -0.49583 -0.52292 -0.49765 -0.52199 -0.49934 -0.5206 C -0.50846 -0.5125 -0.50065 -0.51643 -0.50989 -0.51296 C -0.51419 -0.5081 -0.51809 -0.50208 -0.52265 -0.49792 C -0.52408 -0.49676 -0.52552 -0.4956 -0.52682 -0.49421 C -0.52903 -0.4919 -0.53112 -0.48935 -0.5332 -0.4868 C -0.53424 -0.48542 -0.53528 -0.48426 -0.53632 -0.48287 C -0.53776 -0.48102 -0.53919 -0.47917 -0.54062 -0.47731 C -0.55143 -0.46366 -0.53411 -0.48634 -0.54791 -0.46805 C -0.54974 -0.46296 -0.55143 -0.45787 -0.55325 -0.45301 C -0.55416 -0.45023 -0.55533 -0.44792 -0.55638 -0.44537 C -0.55859 -0.44005 -0.56132 -0.43194 -0.56276 -0.42662 C -0.56354 -0.42361 -0.56419 -0.42037 -0.56484 -0.41736 C -0.56562 -0.40972 -0.5677 -0.40231 -0.56692 -0.39468 C -0.56549 -0.37917 -0.56588 -0.38055 -0.56276 -0.36088 C -0.56211 -0.35718 -0.56132 -0.35347 -0.56067 -0.34977 C -0.56028 -0.34722 -0.56028 -0.34444 -0.55963 -0.34213 C -0.55833 -0.33796 -0.55429 -0.32708 -0.55221 -0.32153 C -0.55143 -0.31968 -0.55052 -0.31805 -0.55013 -0.31597 C -0.54739 -0.30417 -0.54843 -0.30972 -0.54687 -0.29907 C -0.54479 -0.25833 -0.54713 -0.29143 -0.54479 -0.27083 C -0.5444 -0.26713 -0.5444 -0.26319 -0.54375 -0.25949 C -0.54257 -0.25301 -0.54179 -0.24606 -0.53958 -0.24074 C -0.53841 -0.23819 -0.5375 -0.23565 -0.53632 -0.23333 C -0.53398 -0.2287 -0.53138 -0.22454 -0.5289 -0.22014 L -0.5289 -0.21991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9606 L 0.00625 -0.09583 C 0.00625 -0.09884 0.00794 -0.16342 0.00833 -0.16921 C 0.00872 -0.175 0.0099 -0.18055 0.01042 -0.18611 C 0.01094 -0.19167 0.01094 -0.19745 0.01146 -0.20301 C 0.01289 -0.21805 0.01406 -0.22222 0.0168 -0.2368 C 0.01836 -0.25579 0.01888 -0.25717 0.0168 -0.28194 C 0.01615 -0.28889 0.01055 -0.3118 0.00938 -0.31759 C 0.0082 -0.32315 0.00729 -0.32893 0.00625 -0.33449 C 0.00521 -0.33958 0.00404 -0.34444 0.003 -0.34954 C 0.00195 -0.35509 0.00091 -0.36065 -0.00013 -0.36643 C -0.00117 -0.37268 -0.00169 -0.37917 -0.00325 -0.38518 C -0.0056 -0.39444 -0.00963 -0.40208 -0.01172 -0.41157 C -0.0125 -0.41458 -0.01276 -0.41805 -0.0138 -0.42083 C -0.01706 -0.42893 -0.02083 -0.43588 -0.02448 -0.44352 C -0.02656 -0.44792 -0.02812 -0.45301 -0.03073 -0.45648 C -0.04049 -0.46944 -0.0293 -0.45417 -0.03919 -0.46967 C -0.04088 -0.47245 -0.04284 -0.47454 -0.04453 -0.47731 C -0.04635 -0.48009 -0.04792 -0.48356 -0.04974 -0.48657 C -0.05143 -0.48935 -0.05338 -0.49143 -0.05508 -0.49421 C -0.0569 -0.49699 -0.05833 -0.50092 -0.06029 -0.50347 C -0.06328 -0.50717 -0.06654 -0.51018 -0.06979 -0.51296 C -0.08776 -0.52801 -0.07773 -0.5169 -0.09727 -0.53171 C -0.09922 -0.5331 -0.10065 -0.53611 -0.1026 -0.53727 C -0.10703 -0.54005 -0.11185 -0.54074 -0.11628 -0.54282 C -0.11849 -0.54398 -0.12044 -0.54583 -0.12266 -0.54676 C -0.12513 -0.54768 -0.1276 -0.54768 -0.13008 -0.54861 C -0.14414 -0.55393 -0.13112 -0.55046 -0.14375 -0.55602 C -0.14583 -0.55694 -0.14805 -0.55741 -0.15013 -0.55787 C -0.15781 -0.56481 -0.15078 -0.55949 -0.16172 -0.56366 C -0.17305 -0.56782 -0.17734 -0.5713 -0.18711 -0.57292 C -0.20104 -0.57523 -0.21562 -0.57569 -0.22943 -0.57662 C -0.23854 -0.57616 -0.24766 -0.57592 -0.2569 -0.57477 C -0.26562 -0.57384 -0.26797 -0.56991 -0.27799 -0.56736 C -0.28281 -0.56597 -0.28789 -0.5662 -0.29271 -0.56551 C -0.29766 -0.56412 -0.30273 -0.56342 -0.30755 -0.5618 C -0.31328 -0.55972 -0.31875 -0.55555 -0.32448 -0.55417 C -0.32721 -0.55347 -0.33008 -0.55324 -0.33294 -0.55231 C -0.34102 -0.55 -0.34909 -0.54699 -0.35716 -0.54491 C -0.36107 -0.54375 -0.36497 -0.54352 -0.36888 -0.54282 C -0.37383 -0.53935 -0.375 -0.53842 -0.38047 -0.53542 C -0.3819 -0.53472 -0.38333 -0.53426 -0.38463 -0.53356 C -0.38685 -0.53241 -0.3888 -0.53079 -0.39102 -0.52986 C -0.3931 -0.52893 -0.39531 -0.52893 -0.3974 -0.52801 C -0.40273 -0.52523 -0.40794 -0.52153 -0.41315 -0.51852 C -0.42552 -0.51157 -0.41745 -0.51829 -0.43333 -0.50532 C -0.43789 -0.50162 -0.45052 -0.49028 -0.45443 -0.48472 C -0.45612 -0.48217 -0.45781 -0.47963 -0.45963 -0.47731 C -0.46315 -0.47268 -0.46693 -0.46898 -0.47031 -0.46412 C -0.47747 -0.45324 -0.48542 -0.44352 -0.49141 -0.43032 C -0.49479 -0.42268 -0.49583 -0.41967 -0.49987 -0.41342 C -0.51211 -0.39398 -0.4987 -0.41736 -0.50937 -0.39838 C -0.51237 -0.38565 -0.52018 -0.35347 -0.52096 -0.34768 C -0.52161 -0.3419 -0.52227 -0.33634 -0.52305 -0.33079 C -0.52448 -0.3206 -0.52578 -0.31065 -0.52734 -0.30069 C -0.52825 -0.29491 -0.52943 -0.28935 -0.53047 -0.2838 L -0.53151 -0.27824 C -0.5319 -0.2743 -0.53242 -0.2706 -0.53255 -0.2669 C -0.53346 -0.25255 -0.53463 -0.22361 -0.53463 -0.22338 C -0.53372 -0.18634 -0.53463 -0.19329 -0.53255 -0.16921 C -0.53229 -0.16551 -0.53203 -0.16157 -0.53151 -0.15787 C -0.53034 -0.14838 -0.52825 -0.13889 -0.5263 -0.12986 C -0.52422 -0.12106 -0.52227 -0.11204 -0.51992 -0.10347 C -0.51693 -0.09305 -0.51615 -0.08958 -0.5125 -0.07917 C -0.50898 -0.06898 -0.50612 -0.06273 -0.50195 -0.05278 C -0.50091 -0.05023 -0.49948 -0.04815 -0.49883 -0.04537 C -0.49805 -0.04213 -0.49766 -0.03866 -0.49661 -0.03588 C -0.49557 -0.03287 -0.49362 -0.03125 -0.49245 -0.02847 C -0.48711 -0.01574 -0.49375 -0.025 -0.48711 -0.01713 C -0.48581 -0.01342 -0.4845 -0.00949 -0.48294 -0.00579 C -0.47904 0.00347 -0.48073 -0.00092 -0.4776 0.00718 C -0.47526 0.02037 -0.47552 0.01458 -0.47552 0.02431 L -0.47552 0.02454 " pathEditMode="relative" rAng="0" ptsTypes="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36170" y="465137"/>
            <a:ext cx="5812973" cy="7761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927143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203325" y="1371913"/>
            <a:ext cx="5172981" cy="163254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5. Розглянь картину народної художниці України Катерини Білокур. Упізнай і напиши назви улюблених рослин нашого народу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44" y="465137"/>
            <a:ext cx="4046070" cy="53590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136422" y="3054200"/>
            <a:ext cx="5172981" cy="214600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_________________________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__________________________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__________________________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___________________________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30205" y="5824170"/>
            <a:ext cx="3124881" cy="6638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Привіт, врожаю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89581" y="3144653"/>
            <a:ext cx="1633535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Мальви,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81602" y="3192239"/>
            <a:ext cx="1731508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картопля,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81602" y="3574559"/>
            <a:ext cx="1491342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буряк,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27881" y="3560406"/>
            <a:ext cx="2014535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помідори,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69838" y="3906495"/>
            <a:ext cx="2014535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огірки,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86164" y="4269920"/>
            <a:ext cx="2014535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яблука,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79370" y="4267822"/>
            <a:ext cx="2014535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груші,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23116" y="3892342"/>
            <a:ext cx="2014535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виноград,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50467" y="3560406"/>
            <a:ext cx="1434647" cy="66387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гарбуз, 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141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3" grpId="0"/>
      <p:bldP spid="24" grpId="0"/>
      <p:bldP spid="25" grpId="0"/>
      <p:bldP spid="2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914399" y="500744"/>
            <a:ext cx="10341429" cy="762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«Ранець – м'ясорубка – кошик»</a:t>
            </a: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261" y="1439345"/>
            <a:ext cx="3041907" cy="264830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1439345"/>
            <a:ext cx="2774030" cy="236717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46" y="1439345"/>
            <a:ext cx="2953259" cy="260717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240971" y="4361845"/>
            <a:ext cx="24407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7577" y="4361845"/>
            <a:ext cx="326202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над цим варто замислитися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4982" y="4310990"/>
            <a:ext cx="2523389" cy="120032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це мені  потрібно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1191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86196" y="1272526"/>
            <a:ext cx="9553061" cy="752218"/>
          </a:xfrm>
          <a:prstGeom prst="round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Розглянь світлини різних танців. Вибери, який з них ти хочеш зараз станцювати. Поясни, чому.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Picture 10" descr="Індійські танці — Вікі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21" y="2028761"/>
            <a:ext cx="2129943" cy="2397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Українські народні танці | Тест з української літератури – «На Урок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97110"/>
            <a:ext cx="2492830" cy="2460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Хіп-хоп - Моє Хобі-D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4" y="4393043"/>
            <a:ext cx="6184716" cy="190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к танцевать венский валь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69" y="2028761"/>
            <a:ext cx="2340031" cy="2364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Цікаві факти про танго – Факультет хореографічного мистецтв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r="2738"/>
          <a:stretch/>
        </p:blipFill>
        <p:spPr bwMode="auto">
          <a:xfrm>
            <a:off x="7773755" y="4393043"/>
            <a:ext cx="3065501" cy="190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84514" y="494526"/>
            <a:ext cx="9554743" cy="7573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20" y="2882287"/>
            <a:ext cx="4166837" cy="2901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284514" y="1574078"/>
            <a:ext cx="5312229" cy="228147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3852863" algn="l"/>
              </a:tabLst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Пролунав дзвінок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веселий. </a:t>
            </a:r>
          </a:p>
          <a:p>
            <a:pPr algn="ctr">
              <a:tabLst>
                <a:tab pos="3852863" algn="l"/>
              </a:tabLst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Всі готові? Все готово? </a:t>
            </a:r>
          </a:p>
          <a:p>
            <a:pPr algn="ctr">
              <a:tabLst>
                <a:tab pos="3852863" algn="l"/>
              </a:tabLst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Ми не відпочиваємо, </a:t>
            </a:r>
          </a:p>
          <a:p>
            <a:pPr algn="ctr">
              <a:tabLst>
                <a:tab pos="3852863" algn="l"/>
              </a:tabLst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Ми працювати починаємо. </a:t>
            </a:r>
          </a:p>
        </p:txBody>
      </p:sp>
    </p:spTree>
    <p:extLst>
      <p:ext uri="{BB962C8B-B14F-4D97-AF65-F5344CB8AC3E}">
        <p14:creationId xmlns:p14="http://schemas.microsoft.com/office/powerpoint/2010/main" val="349678591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4 ЯДС\1 Грущинська\3 Людина і природа взимку\№037 Яку форму має Земля\2024-11-29_12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9" y="2849134"/>
            <a:ext cx="8676894" cy="3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60-61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6997" y="2442881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Запиши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51" y="265292"/>
            <a:ext cx="3860570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84396" y="516923"/>
            <a:ext cx="10526486" cy="7567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23" y="1382744"/>
            <a:ext cx="2604234" cy="390322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875416" y="4961354"/>
            <a:ext cx="6765932" cy="101753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уроці згадаємо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українські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традиції та звичаї, риси характеру українців.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45746" y="2834126"/>
            <a:ext cx="2766883" cy="123712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Назви</a:t>
            </a:r>
            <a:r>
              <a:rPr lang="ru-RU" sz="2400" b="1" dirty="0">
                <a:solidFill>
                  <a:schemeClr val="bg1"/>
                </a:solidFill>
              </a:rPr>
              <a:t> й покажи на </a:t>
            </a:r>
            <a:r>
              <a:rPr lang="ru-RU" sz="2400" b="1" dirty="0" err="1">
                <a:solidFill>
                  <a:schemeClr val="bg1"/>
                </a:solidFill>
              </a:rPr>
              <a:t>карті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найбільші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міста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України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8" name="Picture 2" descr="Карта України по областя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3187" r="4062" b="5729"/>
          <a:stretch/>
        </p:blipFill>
        <p:spPr bwMode="auto">
          <a:xfrm>
            <a:off x="560914" y="1478230"/>
            <a:ext cx="5119516" cy="348026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222383" y="1336712"/>
            <a:ext cx="4483640" cy="626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Яка </a:t>
            </a:r>
            <a:r>
              <a:rPr lang="ru-RU" sz="2400" b="1" dirty="0" err="1">
                <a:solidFill>
                  <a:schemeClr val="bg1"/>
                </a:solidFill>
              </a:rPr>
              <a:t>річка</a:t>
            </a:r>
            <a:r>
              <a:rPr lang="ru-RU" sz="2400" b="1" dirty="0">
                <a:solidFill>
                  <a:schemeClr val="bg1"/>
                </a:solidFill>
              </a:rPr>
              <a:t> є символом </a:t>
            </a:r>
            <a:r>
              <a:rPr lang="ru-RU" sz="2400" b="1" dirty="0" err="1">
                <a:solidFill>
                  <a:schemeClr val="bg1"/>
                </a:solidFill>
              </a:rPr>
              <a:t>України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56632" y="4103911"/>
            <a:ext cx="2755997" cy="838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Які українські традиції ти знаєш?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73486" y="1984881"/>
            <a:ext cx="2939143" cy="7909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моря омивають Україну?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124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381" y="494529"/>
            <a:ext cx="10111438" cy="590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Важливо знати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38082" y="2120348"/>
            <a:ext cx="4832799" cy="10047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Життєва мудрість і досвід поколінь відображаються </a:t>
            </a:r>
            <a:r>
              <a:rPr lang="ru-RU" sz="2800" b="1" dirty="0" smtClean="0"/>
              <a:t>в:</a:t>
            </a:r>
            <a:endParaRPr lang="ru-RU" sz="2800" b="1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6513"/>
            <a:ext cx="1054100" cy="1008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381" y="1191515"/>
            <a:ext cx="6643698" cy="83099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Традиція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 — норми поведінки, звичаї, погляди, які передаються від покоління до покоління.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63786" y="5001672"/>
            <a:ext cx="1774372" cy="9776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мудрого слова 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77011" y="3729811"/>
            <a:ext cx="2314122" cy="8997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українських традиціях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22230" y="3759060"/>
            <a:ext cx="2049910" cy="8593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любові до: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35453" y="5001672"/>
            <a:ext cx="2369452" cy="9085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милозвучної пісні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94952" y="4025498"/>
            <a:ext cx="3173412" cy="9224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влучних прислів’їв і приказок</a:t>
            </a:r>
            <a:endParaRPr lang="ru-RU" sz="28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98644" y="4992313"/>
            <a:ext cx="1841985" cy="9668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рідної</a:t>
            </a:r>
            <a:r>
              <a:rPr lang="ru-RU" sz="2800" b="1" dirty="0" smtClean="0"/>
              <a:t> </a:t>
            </a:r>
            <a:r>
              <a:rPr lang="ru-RU" sz="2800" b="1" dirty="0" smtClean="0"/>
              <a:t>землі</a:t>
            </a:r>
            <a:r>
              <a:rPr lang="ru-RU" sz="2800" b="1" dirty="0"/>
              <a:t>, </a:t>
            </a:r>
          </a:p>
        </p:txBody>
      </p:sp>
      <p:cxnSp>
        <p:nvCxnSpPr>
          <p:cNvPr id="19" name="Прямая со стрелкой 18"/>
          <p:cNvCxnSpPr>
            <a:stCxn id="2" idx="2"/>
          </p:cNvCxnSpPr>
          <p:nvPr/>
        </p:nvCxnSpPr>
        <p:spPr>
          <a:xfrm flipH="1">
            <a:off x="2766183" y="3125110"/>
            <a:ext cx="1388299" cy="60470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154481" y="3125110"/>
            <a:ext cx="1192704" cy="645973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156857" y="4606493"/>
            <a:ext cx="2013857" cy="34148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5" idx="0"/>
          </p:cNvCxnSpPr>
          <p:nvPr/>
        </p:nvCxnSpPr>
        <p:spPr>
          <a:xfrm>
            <a:off x="5347185" y="4596117"/>
            <a:ext cx="1972994" cy="40555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260099" y="4606493"/>
            <a:ext cx="0" cy="37493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4" idx="3"/>
            <a:endCxn id="16" idx="1"/>
          </p:cNvCxnSpPr>
          <p:nvPr/>
        </p:nvCxnSpPr>
        <p:spPr>
          <a:xfrm>
            <a:off x="6372140" y="4188717"/>
            <a:ext cx="1322812" cy="29802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3" descr="D:\Картинки до тестів\!!!!_Эсмира_ Крила\OIG2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5320" y="1149958"/>
            <a:ext cx="3066499" cy="294554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699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314" y="538662"/>
            <a:ext cx="10210800" cy="778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Традиційними рисами характеру українців є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4746173" y="1472992"/>
            <a:ext cx="3276599" cy="1016572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волелюб­ність</a:t>
            </a:r>
            <a:endParaRPr lang="ru-RU" sz="2400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6513"/>
            <a:ext cx="1054100" cy="1008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Картинки до тестів\800-800\_free_2024-11-11-20-20-36_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1491557"/>
            <a:ext cx="3755572" cy="37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Горизонтальный свиток 10"/>
          <p:cNvSpPr/>
          <p:nvPr/>
        </p:nvSpPr>
        <p:spPr>
          <a:xfrm>
            <a:off x="4746171" y="2489564"/>
            <a:ext cx="3276599" cy="905977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гостинність</a:t>
            </a:r>
            <a:r>
              <a:rPr lang="uk-UA" sz="3200" dirty="0" smtClean="0"/>
              <a:t> </a:t>
            </a:r>
            <a:endParaRPr lang="ru-RU" sz="2400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8164285" y="3369343"/>
            <a:ext cx="3276599" cy="1463121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піклування </a:t>
            </a:r>
            <a:r>
              <a:rPr lang="uk-UA" sz="3200" b="1" dirty="0"/>
              <a:t>про старих </a:t>
            </a:r>
            <a:r>
              <a:rPr lang="uk-UA" sz="3200" dirty="0"/>
              <a:t>і </a:t>
            </a:r>
            <a:r>
              <a:rPr lang="uk-UA" sz="3200" b="1" dirty="0"/>
              <a:t>дітей</a:t>
            </a:r>
            <a:r>
              <a:rPr lang="uk-UA" sz="3200" dirty="0"/>
              <a:t>.</a:t>
            </a:r>
            <a:endParaRPr lang="ru-RU" sz="2400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8164285" y="1407892"/>
            <a:ext cx="3276601" cy="1016572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лагідна вдача</a:t>
            </a:r>
            <a:r>
              <a:rPr lang="uk-UA" sz="3200" dirty="0" smtClean="0"/>
              <a:t> </a:t>
            </a:r>
            <a:endParaRPr lang="ru-RU" sz="2400" dirty="0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8164283" y="2489563"/>
            <a:ext cx="3276601" cy="905977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працелюбність</a:t>
            </a:r>
            <a:r>
              <a:rPr lang="uk-UA" sz="3200" dirty="0" smtClean="0"/>
              <a:t> </a:t>
            </a:r>
            <a:endParaRPr lang="ru-RU" sz="2400" dirty="0"/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4746168" y="3561552"/>
            <a:ext cx="3276601" cy="1078701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гідність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45626" y="5034714"/>
            <a:ext cx="4011388" cy="71971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Поясни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як ти розумієш</a:t>
            </a:r>
          </a:p>
        </p:txBody>
      </p:sp>
    </p:spTree>
    <p:extLst>
      <p:ext uri="{BB962C8B-B14F-4D97-AF65-F5344CB8AC3E}">
        <p14:creationId xmlns:p14="http://schemas.microsoft.com/office/powerpoint/2010/main" val="263704633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646929"/>
            <a:ext cx="10091057" cy="656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вірш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979023" y="1398043"/>
            <a:ext cx="4167948" cy="43239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УКРАЇНСЬКА МОВА </a:t>
            </a:r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Ой, яка </a:t>
            </a:r>
            <a:r>
              <a:rPr lang="ru-RU" sz="2800" b="1" dirty="0" err="1">
                <a:solidFill>
                  <a:schemeClr val="bg1"/>
                </a:solidFill>
              </a:rPr>
              <a:t>чудова</a:t>
            </a:r>
            <a:r>
              <a:rPr lang="ru-RU" sz="2800" b="1" dirty="0">
                <a:solidFill>
                  <a:schemeClr val="bg1"/>
                </a:solidFill>
              </a:rPr>
              <a:t>, 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Світла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багата</a:t>
            </a:r>
            <a:r>
              <a:rPr lang="ru-RU" sz="2800" b="1" dirty="0">
                <a:solidFill>
                  <a:schemeClr val="bg1"/>
                </a:solidFill>
              </a:rPr>
              <a:t> 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Українська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мова</a:t>
            </a:r>
            <a:r>
              <a:rPr lang="ru-RU" sz="2800" b="1" dirty="0">
                <a:solidFill>
                  <a:schemeClr val="bg1"/>
                </a:solidFill>
              </a:rPr>
              <a:t>! 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Мова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мами</a:t>
            </a:r>
            <a:r>
              <a:rPr lang="ru-RU" sz="2800" b="1" dirty="0">
                <a:solidFill>
                  <a:schemeClr val="bg1"/>
                </a:solidFill>
              </a:rPr>
              <a:t> й тата! 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Мова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мами</a:t>
            </a:r>
            <a:r>
              <a:rPr lang="ru-RU" sz="2800" b="1" dirty="0">
                <a:solidFill>
                  <a:schemeClr val="bg1"/>
                </a:solidFill>
              </a:rPr>
              <a:t> й тата, 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Діда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бабусі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Знаю </a:t>
            </a:r>
            <a:r>
              <a:rPr lang="ru-RU" sz="2800" b="1" dirty="0" err="1">
                <a:solidFill>
                  <a:schemeClr val="bg1"/>
                </a:solidFill>
              </a:rPr>
              <a:t>її</a:t>
            </a:r>
            <a:r>
              <a:rPr lang="ru-RU" sz="2800" b="1" dirty="0">
                <a:solidFill>
                  <a:schemeClr val="bg1"/>
                </a:solidFill>
              </a:rPr>
              <a:t> добре,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>
                <a:solidFill>
                  <a:schemeClr val="bg1"/>
                </a:solidFill>
              </a:rPr>
              <a:t>Ще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краще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навчуся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28058" y="5017544"/>
            <a:ext cx="5475514" cy="85736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Добери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до слова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МОВА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такі слова, які відповідають на питання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ЯКА?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D:\Картинки до тестів\!!!!_Эсмира_ Крила\OIG31111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41" y="1398043"/>
            <a:ext cx="3619501" cy="361950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3204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Українська пісня - душа народу&quot; твір - Dovidka.biz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69" y="3145974"/>
            <a:ext cx="4721605" cy="28400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9086" y="570728"/>
            <a:ext cx="10417628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Прослухай </a:t>
            </a:r>
            <a:r>
              <a:rPr lang="uk-UA" sz="4000" b="1" dirty="0" smtClean="0">
                <a:solidFill>
                  <a:schemeClr val="bg1"/>
                </a:solidFill>
              </a:rPr>
              <a:t>українську народну пісню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Гетьман – Вишенька-черешень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80" end="123305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1853" y="1607422"/>
            <a:ext cx="609600" cy="6096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442066" y="1607421"/>
            <a:ext cx="3908539" cy="7112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Вишенька-черешенька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9086" y="2488392"/>
            <a:ext cx="6574972" cy="63581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Які українські народні пісні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тобі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відомі?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Вірш &quot;Вишеньки&quot; - зі збірки Лесі Українки &quot;В дитячому крузі&quot; - Мала Сторін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23" y="1487678"/>
            <a:ext cx="3190270" cy="42191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776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6429" y="450987"/>
            <a:ext cx="10468030" cy="681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Славиться наша Батьківщина і запальними танцями</a:t>
            </a:r>
          </a:p>
        </p:txBody>
      </p:sp>
      <p:pic>
        <p:nvPicPr>
          <p:cNvPr id="2" name="Українські танц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5087" y="1132115"/>
            <a:ext cx="8149372" cy="458402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00744" y="1262743"/>
            <a:ext cx="2634342" cy="492034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Гопак – це традиційний український народний танець запорізького походження. Виконується в швидкому темпі з використанням карколомних стрибків.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6429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74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466</Words>
  <Application>Microsoft Office PowerPoint</Application>
  <PresentationFormat>Произвольный</PresentationFormat>
  <Paragraphs>110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87</cp:revision>
  <dcterms:created xsi:type="dcterms:W3CDTF">2018-01-05T16:38:53Z</dcterms:created>
  <dcterms:modified xsi:type="dcterms:W3CDTF">2025-02-22T13:37:35Z</dcterms:modified>
</cp:coreProperties>
</file>