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112" r:id="rId3"/>
    <p:sldId id="858" r:id="rId4"/>
    <p:sldId id="970" r:id="rId5"/>
    <p:sldId id="1115" r:id="rId6"/>
    <p:sldId id="1067" r:id="rId7"/>
    <p:sldId id="1118" r:id="rId8"/>
    <p:sldId id="1104" r:id="rId9"/>
    <p:sldId id="1109" r:id="rId10"/>
    <p:sldId id="1119" r:id="rId11"/>
    <p:sldId id="1020" r:id="rId12"/>
    <p:sldId id="1116" r:id="rId13"/>
    <p:sldId id="11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5F5"/>
    <a:srgbClr val="B2591D"/>
    <a:srgbClr val="D246A3"/>
    <a:srgbClr val="3C4272"/>
    <a:srgbClr val="FF4343"/>
    <a:srgbClr val="2F3242"/>
    <a:srgbClr val="653819"/>
    <a:srgbClr val="FFC562"/>
    <a:srgbClr val="C3C7E2"/>
    <a:srgbClr val="D3D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454305"/>
            <a:ext cx="9382491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Ніна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Бічуя. Пиріжок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вишнями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40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4288" y="1032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69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0EEBB1-4439-45F6-9EE1-1A764F698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 b="27536"/>
          <a:stretch/>
        </p:blipFill>
        <p:spPr>
          <a:xfrm>
            <a:off x="1371600" y="1207460"/>
            <a:ext cx="3814827" cy="22033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063" y="581436"/>
            <a:ext cx="10002644" cy="712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</a:t>
            </a:r>
            <a:r>
              <a:rPr lang="uk-UA" sz="3600" b="1" dirty="0" smtClean="0">
                <a:solidFill>
                  <a:schemeClr val="bg1"/>
                </a:solidFill>
              </a:rPr>
              <a:t>відповіді </a:t>
            </a:r>
            <a:r>
              <a:rPr lang="uk-UA" sz="3600" b="1" dirty="0">
                <a:solidFill>
                  <a:schemeClr val="bg1"/>
                </a:solidFill>
              </a:rPr>
              <a:t>на питання </a:t>
            </a:r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виконай завдання</a:t>
            </a:r>
          </a:p>
        </p:txBody>
      </p:sp>
      <p:sp>
        <p:nvSpPr>
          <p:cNvPr id="12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1102277" y="1442383"/>
            <a:ext cx="7684884" cy="163535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легко Гриню було зробити вибір? Які почуття він переживав? Як далі він буде діяти?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Чи не траплялися з тобою подібні випадки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хотіла сказати нам Ніна Бічуя цим оповіданням?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2 клас\2 Читання\1 Савченко\06 Світ дитинства\№069-70 - Пиріжок з вишнями\2025-02-04_1957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33738" r="38598" b="175"/>
          <a:stretch/>
        </p:blipFill>
        <p:spPr bwMode="auto">
          <a:xfrm>
            <a:off x="1685118" y="4361001"/>
            <a:ext cx="3996000" cy="11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1102277" y="3311781"/>
            <a:ext cx="7684884" cy="88810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Гриньо НЕ з’їв пиріжок, який йому сподобався? Вибери відповідь, з якою погоджуєшся.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619" y="4811347"/>
            <a:ext cx="351263" cy="2959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Картинки до тестів\Людина\Здивуванн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7296"/>
          <a:stretch/>
        </p:blipFill>
        <p:spPr bwMode="auto">
          <a:xfrm>
            <a:off x="9095707" y="2686751"/>
            <a:ext cx="1944000" cy="33484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144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063" y="581436"/>
            <a:ext cx="10002644" cy="712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1102277" y="1442383"/>
            <a:ext cx="7774094" cy="81767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Роз’єднай слова. Прочитай прислів’я. Поміркуй,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яке прислів’я стосується вчинку Гриньо, а яке – Славка.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3609" y="3483401"/>
            <a:ext cx="10002644" cy="6205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Займи позиції</a:t>
            </a: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xmlns="" id="{9FF8AE23-61B9-43B2-B391-62C1ADE7691D}"/>
              </a:ext>
            </a:extLst>
          </p:cNvPr>
          <p:cNvSpPr/>
          <p:nvPr/>
        </p:nvSpPr>
        <p:spPr>
          <a:xfrm>
            <a:off x="4833930" y="4416809"/>
            <a:ext cx="2408910" cy="131491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чиєму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ти </a:t>
            </a:r>
            <a:r>
              <a:rPr lang="uk-UA" sz="3200" b="1" dirty="0">
                <a:solidFill>
                  <a:schemeClr val="bg1"/>
                </a:solidFill>
              </a:rPr>
              <a:t>боці?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193B3B58-08F9-435D-B092-DBB838E07291}"/>
              </a:ext>
            </a:extLst>
          </p:cNvPr>
          <p:cNvSpPr/>
          <p:nvPr/>
        </p:nvSpPr>
        <p:spPr>
          <a:xfrm>
            <a:off x="1419215" y="4416102"/>
            <a:ext cx="2159709" cy="1315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Який Гриньо?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5461118E-1651-4E95-A301-D5679546C115}"/>
              </a:ext>
            </a:extLst>
          </p:cNvPr>
          <p:cNvSpPr/>
          <p:nvPr/>
        </p:nvSpPr>
        <p:spPr>
          <a:xfrm>
            <a:off x="8537830" y="4415176"/>
            <a:ext cx="2159709" cy="1315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Який Славко?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C42D07D-A995-43B5-9984-103F4C3873CD}"/>
              </a:ext>
            </a:extLst>
          </p:cNvPr>
          <p:cNvCxnSpPr>
            <a:endCxn id="19" idx="1"/>
          </p:cNvCxnSpPr>
          <p:nvPr/>
        </p:nvCxnSpPr>
        <p:spPr>
          <a:xfrm>
            <a:off x="3578924" y="5073915"/>
            <a:ext cx="1255006" cy="3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3D71F64F-0885-4443-A99F-8C92FC9364B9}"/>
              </a:ext>
            </a:extLst>
          </p:cNvPr>
          <p:cNvCxnSpPr>
            <a:cxnSpLocks/>
            <a:stCxn id="21" idx="1"/>
            <a:endCxn id="19" idx="3"/>
          </p:cNvCxnSpPr>
          <p:nvPr/>
        </p:nvCxnSpPr>
        <p:spPr>
          <a:xfrm flipH="1">
            <a:off x="7242840" y="5072989"/>
            <a:ext cx="1294990" cy="127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1102277" y="2409261"/>
            <a:ext cx="4332084" cy="780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Чеснеділоробисміло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1101661" y="2405264"/>
            <a:ext cx="4332084" cy="817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Чесне діло роби сміло.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5737467" y="2371811"/>
            <a:ext cx="5201878" cy="817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Знаєкішка,чиєм’ясоз’їла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33">
            <a:extLst>
              <a:ext uri="{FF2B5EF4-FFF2-40B4-BE49-F238E27FC236}">
                <a16:creationId xmlns:a16="http://schemas.microsoft.com/office/drawing/2014/main" xmlns="" id="{67AB2754-4C6D-498F-9EB2-2028EFC95E28}"/>
              </a:ext>
            </a:extLst>
          </p:cNvPr>
          <p:cNvSpPr/>
          <p:nvPr/>
        </p:nvSpPr>
        <p:spPr>
          <a:xfrm>
            <a:off x="5737466" y="2371811"/>
            <a:ext cx="5201879" cy="817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Знає кішка, чиє м’ясо з’їла.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286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186" y="2102996"/>
            <a:ext cx="4576808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оповідання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Ніни Бічуя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«Пиріжок з вишнями», передаючи голосом, інтонацією характер героїв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45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Обери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смайл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964360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156" y="574475"/>
            <a:ext cx="1028142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Вправа «Успіх»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0914" y="1467726"/>
            <a:ext cx="5073805" cy="1818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04212" y="1467726"/>
            <a:ext cx="5430507" cy="18188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Переглянь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ілюстрації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й отримай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гарні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емоції. Обери ту картинку, 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демонструє для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«Успіх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9" name="Рисунок 8" descr="Картинки по запросу успіх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67726"/>
            <a:ext cx="3024368" cy="173311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Рисунок 9" descr="Картинки по запросу успіх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60784"/>
            <a:ext cx="3047753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Рисунок 10" descr="Картинки по запросу успіх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560784"/>
            <a:ext cx="3126306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2" name="Рисунок 11" descr="Картинки по запросу успіх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" y="3560784"/>
            <a:ext cx="2998085" cy="215441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7398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3"/>
            <a:ext cx="9869905" cy="7650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79870" y="1331443"/>
            <a:ext cx="3502559" cy="1508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Розтягн</a:t>
            </a:r>
            <a:r>
              <a:rPr lang="uk-UA" sz="2400" b="1" dirty="0">
                <a:solidFill>
                  <a:srgbClr val="FF0000"/>
                </a:solidFill>
              </a:rPr>
              <a:t>и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губи широко, </a:t>
            </a:r>
            <a:r>
              <a:rPr lang="uk-UA" sz="2400" b="1" dirty="0" smtClean="0">
                <a:solidFill>
                  <a:srgbClr val="FF0000"/>
                </a:solidFill>
              </a:rPr>
              <a:t>склади </a:t>
            </a:r>
            <a:r>
              <a:rPr lang="uk-UA" sz="2400" b="1" dirty="0">
                <a:solidFill>
                  <a:srgbClr val="FF0000"/>
                </a:solidFill>
              </a:rPr>
              <a:t>їх «трубочкою», як хоботок слоника.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7E2B0-3F64-45B5-9E93-2048DCD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1325918" y="2940733"/>
            <a:ext cx="2064052" cy="2318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575595" y="1346067"/>
            <a:ext cx="3085293" cy="1508646"/>
          </a:xfrm>
          <a:prstGeom prst="roundRect">
            <a:avLst/>
          </a:prstGeom>
          <a:solidFill>
            <a:srgbClr val="D246A3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Проведи </a:t>
            </a:r>
            <a:r>
              <a:rPr lang="uk-UA" sz="2400" b="1" dirty="0">
                <a:solidFill>
                  <a:schemeClr val="bg1"/>
                </a:solidFill>
              </a:rPr>
              <a:t>по губах язичком, ніби </a:t>
            </a:r>
            <a:r>
              <a:rPr lang="uk-UA" sz="2400" b="1" dirty="0" smtClean="0">
                <a:solidFill>
                  <a:schemeClr val="bg1"/>
                </a:solidFill>
              </a:rPr>
              <a:t>злизуєш </a:t>
            </a:r>
            <a:r>
              <a:rPr lang="uk-UA" sz="2400" b="1" dirty="0">
                <a:solidFill>
                  <a:schemeClr val="bg1"/>
                </a:solidFill>
              </a:rPr>
              <a:t>варення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8006965" y="1375804"/>
            <a:ext cx="3200011" cy="1508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Поводи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язичком праворуч-ліворуч по верхній частині зубів, ніби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чистиш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00F49A-1F40-43E9-8B97-B4E25B05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575595" y="2965738"/>
            <a:ext cx="1952591" cy="20188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44A8E7-37A0-46B9-AB65-FFDDB1EC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8943276" y="3016841"/>
            <a:ext cx="2141035" cy="23924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3890588" y="5105934"/>
            <a:ext cx="3105021" cy="9701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Поцокай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язичком, як коник копитами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CAEA455-0A60-43BA-BB9F-5B6D84FF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7040214" y="3607856"/>
            <a:ext cx="1691191" cy="23899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48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36864" y="494529"/>
            <a:ext cx="9669032" cy="8300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над скоромовкою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321261" y="2292879"/>
            <a:ext cx="4443919" cy="2009061"/>
          </a:xfrm>
          <a:prstGeom prst="roundRect">
            <a:avLst/>
          </a:prstGeom>
          <a:solidFill>
            <a:srgbClr val="B7E5F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Їжачок їв пиріжок,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З'їв малесенький шматок.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 обід, поки їв,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назбігалось їжаків.</a:t>
            </a:r>
          </a:p>
        </p:txBody>
      </p:sp>
      <p:pic>
        <p:nvPicPr>
          <p:cNvPr id="1030" name="Picture 6" descr="ᐈ Пиріжок з ніжками — казка Ольга Зубер | Читати на Дерево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8" y="2092161"/>
            <a:ext cx="3178098" cy="317809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озумна казочка «Буркотливий Їжачок» - 4Mam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3610" r="15929" b="1412"/>
          <a:stretch/>
        </p:blipFill>
        <p:spPr bwMode="auto">
          <a:xfrm>
            <a:off x="6104832" y="2321940"/>
            <a:ext cx="1476000" cy="19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21261" y="1433629"/>
            <a:ext cx="6573802" cy="57359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повільно, усвідомлено.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6864" y="4635863"/>
            <a:ext cx="6165270" cy="12408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наче жуєш пиріжок.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швидко,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наче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хочеш ділитися.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48651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3532" y="1620325"/>
            <a:ext cx="450858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дізнаємось, </a:t>
            </a:r>
            <a:r>
              <a:rPr lang="uk-UA" sz="2800" b="1" dirty="0" smtClean="0">
                <a:solidFill>
                  <a:schemeClr val="bg1"/>
                </a:solidFill>
              </a:rPr>
              <a:t>чи </a:t>
            </a:r>
            <a:r>
              <a:rPr lang="uk-UA" sz="2800" b="1" dirty="0">
                <a:solidFill>
                  <a:schemeClr val="bg1"/>
                </a:solidFill>
              </a:rPr>
              <a:t>легко зробити </a:t>
            </a:r>
            <a:r>
              <a:rPr lang="uk-UA" sz="2800" b="1" dirty="0" smtClean="0">
                <a:solidFill>
                  <a:schemeClr val="bg1"/>
                </a:solidFill>
              </a:rPr>
              <a:t>вибір. </a:t>
            </a:r>
            <a:r>
              <a:rPr lang="uk-UA" sz="2800" b="1" dirty="0" smtClean="0"/>
              <a:t>Вчитимемось читати оповідання </a:t>
            </a:r>
            <a:r>
              <a:rPr lang="uk-UA" sz="2800" b="1" dirty="0" smtClean="0">
                <a:solidFill>
                  <a:schemeClr val="bg1"/>
                </a:solidFill>
              </a:rPr>
              <a:t>Ніни </a:t>
            </a:r>
            <a:r>
              <a:rPr lang="uk-UA" sz="2800" b="1" dirty="0">
                <a:solidFill>
                  <a:schemeClr val="bg1"/>
                </a:solidFill>
              </a:rPr>
              <a:t>Бічуя «Пиріжок з вишнями»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8215" y="506212"/>
            <a:ext cx="10080702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3869473" y="1352820"/>
            <a:ext cx="7259443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Ніна Леонідівна Біч</a:t>
            </a:r>
            <a:r>
              <a:rPr lang="uk-UA" sz="2800" b="1" dirty="0">
                <a:solidFill>
                  <a:srgbClr val="0070C0"/>
                </a:solidFill>
              </a:rPr>
              <a:t>у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 – прозаїк, перекладач,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журналіст.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Народилася 24 серпня 1937 р. у м. Києві. Закінчила факультет журналістики Львівського університету ім. Івана Франка.</a:t>
            </a:r>
          </a:p>
        </p:txBody>
      </p:sp>
      <p:pic>
        <p:nvPicPr>
          <p:cNvPr id="1026" name="Picture 2" descr="Результат пошуку зображень за запитом &quot;Ніна Бічуя&quot;">
            <a:extLst>
              <a:ext uri="{FF2B5EF4-FFF2-40B4-BE49-F238E27FC236}">
                <a16:creationId xmlns:a16="http://schemas.microsoft.com/office/drawing/2014/main" xmlns="" id="{A083201D-98D5-4E8A-8C15-5A0357D9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9" y="1352821"/>
            <a:ext cx="2137593" cy="27009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нига «Шпага Славка Беркути» – Ніна Бічуя, купити за ціною 260 на YAKABOO:  978-617-629-651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3" y="3520873"/>
            <a:ext cx="1894673" cy="27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учшие книги Нины Бичу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389">
            <a:off x="1499145" y="3737639"/>
            <a:ext cx="1826724" cy="25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Ніна Бічуя – купити книги автора, біографія та рецензії, купити книжку  автора «Ніна Бічуя» на YAKAB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Скачать книги автора Бичуя Нина бесплатно, читать книги онлай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1949"/>
          <a:stretch/>
        </p:blipFill>
        <p:spPr bwMode="auto">
          <a:xfrm rot="500808">
            <a:off x="9201158" y="3665395"/>
            <a:ext cx="1837377" cy="26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Ніна Бічуя - кращі книги в інтернет-магазині кни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7" y="3599589"/>
            <a:ext cx="1728313" cy="26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4530"/>
            <a:ext cx="10276114" cy="687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791415" y="1967453"/>
            <a:ext cx="3235188" cy="36416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Майстрував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б</a:t>
            </a: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ешкетувати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відважився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втримався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вимахував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наговорювати</a:t>
            </a:r>
          </a:p>
          <a:p>
            <a:pPr algn="ctr" eaLnBrk="0" hangingPunct="0">
              <a:defRPr/>
            </a:pPr>
            <a:r>
              <a:rPr lang="ru-RU" sz="3200" b="1" dirty="0" err="1">
                <a:solidFill>
                  <a:schemeClr val="bg1"/>
                </a:solidFill>
              </a:rPr>
              <a:t>поглядаючи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304049" y="1948879"/>
            <a:ext cx="2999678" cy="36149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пиріжка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дерев’яна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шаблюка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несміливий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Гриньо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вишеньку</a:t>
            </a:r>
          </a:p>
          <a:p>
            <a:pPr algn="ctr" eaLnBrk="0" hangingPunct="0">
              <a:defRPr/>
            </a:pPr>
            <a:r>
              <a:rPr lang="ru-RU" sz="3200" b="1" dirty="0" err="1">
                <a:solidFill>
                  <a:schemeClr val="bg1"/>
                </a:solidFill>
              </a:rPr>
              <a:t>відв</a:t>
            </a:r>
            <a:r>
              <a:rPr lang="uk-UA" sz="3200" b="1" dirty="0">
                <a:solidFill>
                  <a:schemeClr val="bg1"/>
                </a:solidFill>
              </a:rPr>
              <a:t>о</a:t>
            </a:r>
            <a:r>
              <a:rPr lang="ru-RU" sz="3200" b="1" dirty="0" err="1">
                <a:solidFill>
                  <a:schemeClr val="bg1"/>
                </a:solidFill>
              </a:rPr>
              <a:t>дячи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143" y="1238880"/>
            <a:ext cx="2329543" cy="3286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6556522">
            <a:off x="6160714" y="210254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6024601" y="254551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5210423" y="30848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5158803" y="351664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9403633" y="200211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9174464" y="254551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122844" y="30848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019605" y="351664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5262042" y="453499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5272981" y="403318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30276" y="1277612"/>
            <a:ext cx="6992656" cy="532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слів «луною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 за учнем, який гарно читає.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8210872" y="449731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5668162" y="500889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6556522">
            <a:off x="8787370" y="500889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1034143" y="4656256"/>
            <a:ext cx="2297397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Сах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2800" b="1" dirty="0">
                <a:solidFill>
                  <a:srgbClr val="0070C0"/>
                </a:solidFill>
              </a:rPr>
              <a:t>лися </a:t>
            </a:r>
            <a:r>
              <a:rPr lang="uk-UA" sz="2800" b="1" dirty="0" smtClean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злякано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відлітали</a:t>
            </a: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6556522">
            <a:off x="9300394" y="398089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05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4697" y="402986"/>
            <a:ext cx="2638989" cy="1548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Бічуя «Пиріжок з вишнями»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3440655" y="291472"/>
            <a:ext cx="8347218" cy="61247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Славк</a:t>
            </a:r>
            <a:r>
              <a:rPr lang="uk-UA" sz="2800" b="1" dirty="0" smtClean="0">
                <a:solidFill>
                  <a:srgbClr val="0070C0"/>
                </a:solidFill>
              </a:rPr>
              <a:t>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одній руці тримав пиріжка, а в другій — дерев’яну шаблюку. Він грізно вимахував шаблюкою на всі боки. І від нього сах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лись голуби. А маленька Леся, яку зачепила Славкова шаблюка, заплакала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Неподал</a:t>
            </a:r>
            <a:r>
              <a:rPr lang="uk-UA" sz="2800" b="1" dirty="0" smtClean="0">
                <a:solidFill>
                  <a:srgbClr val="0070C0"/>
                </a:solidFill>
              </a:rPr>
              <a:t>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сидів на лавці Гринь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Він майстрував щось із трісочок — може, літака, а, може, щось інше. Гринь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був несміливий хлопчик, але запитав у Славка: «Нащо ти так?»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Хіба я чіпав її? — зухвало гукнув Славк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вдарив.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То,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побіжиш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Лесиній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мамі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скажеш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Гринь</a:t>
            </a:r>
            <a:r>
              <a:rPr lang="ru-RU" sz="2800" b="1" dirty="0" err="1" smtClean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 знав,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відповісти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ніби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наговорювати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негарно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Але ж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бешкетувати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слід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84-85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Малыш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r="19221"/>
          <a:stretch/>
        </p:blipFill>
        <p:spPr bwMode="auto">
          <a:xfrm>
            <a:off x="722506" y="1973009"/>
            <a:ext cx="1131636" cy="20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Людина\Хлопець в розпачі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80" y="1904668"/>
            <a:ext cx="1483322" cy="21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301083" y="4008046"/>
            <a:ext cx="3106119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>
              <a:buFont typeface="Wingdings" panose="05000000000000000000" pitchFamily="2" charset="2"/>
              <a:buChar char="v"/>
              <a:tabLst>
                <a:tab pos="268288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</a:rPr>
              <a:t>розважався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Славко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marL="268288" indent="-268288">
              <a:buFont typeface="Wingdings" panose="05000000000000000000" pitchFamily="2" charset="2"/>
              <a:buChar char="v"/>
              <a:tabLst>
                <a:tab pos="26828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заплакала </a:t>
            </a:r>
            <a:r>
              <a:rPr lang="ru-RU" sz="2000" b="1" dirty="0" err="1">
                <a:solidFill>
                  <a:schemeClr val="bg1"/>
                </a:solidFill>
              </a:rPr>
              <a:t>маленька</a:t>
            </a:r>
            <a:r>
              <a:rPr lang="ru-RU" sz="2000" b="1" dirty="0">
                <a:solidFill>
                  <a:schemeClr val="bg1"/>
                </a:solidFill>
              </a:rPr>
              <a:t> Леся? </a:t>
            </a:r>
          </a:p>
          <a:p>
            <a:pPr marL="268288" indent="-268288">
              <a:buFont typeface="Wingdings" panose="05000000000000000000" pitchFamily="2" charset="2"/>
              <a:buChar char="v"/>
              <a:tabLst>
                <a:tab pos="268288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Як до </a:t>
            </a:r>
            <a:r>
              <a:rPr lang="ru-RU" sz="2000" b="1" dirty="0" err="1">
                <a:solidFill>
                  <a:schemeClr val="bg1"/>
                </a:solidFill>
              </a:rPr>
              <a:t>цього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поставився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Гриньо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  <a:r>
              <a:rPr lang="ru-RU" sz="2000" b="1" dirty="0" err="1">
                <a:solidFill>
                  <a:schemeClr val="bg1"/>
                </a:solidFill>
              </a:rPr>
              <a:t>Чому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він</a:t>
            </a:r>
            <a:r>
              <a:rPr lang="ru-RU" sz="2000" b="1" dirty="0">
                <a:solidFill>
                  <a:schemeClr val="bg1"/>
                </a:solidFill>
              </a:rPr>
              <a:t> не знав,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відповісти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Славкові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02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3323063" y="186862"/>
            <a:ext cx="8543329" cy="65556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Славко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хитро глянув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Гриня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запропонував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Хочеш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пиріжка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вишнями? Ох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смачний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На, бери.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Гринь</a:t>
            </a:r>
            <a:r>
              <a:rPr lang="ru-RU" sz="2800" b="1" dirty="0" err="1" smtClean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глянув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рум’яний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пухкий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пиріжок.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втримався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взяв.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Тепер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ніби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нічого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бачив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правда? — </a:t>
            </a:r>
            <a:r>
              <a:rPr lang="ru-RU" sz="2800" b="1" dirty="0" err="1">
                <a:solidFill>
                  <a:srgbClr val="0070C0"/>
                </a:solidFill>
              </a:rPr>
              <a:t>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лук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800" b="1" dirty="0" err="1">
                <a:solidFill>
                  <a:srgbClr val="0070C0"/>
                </a:solidFill>
              </a:rPr>
              <a:t>віше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поглядаючи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запитав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Славко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Бачив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сказав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Гриньо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rgbClr val="0070C0"/>
                </a:solidFill>
              </a:rPr>
              <a:t>Е </a:t>
            </a:r>
            <a:r>
              <a:rPr lang="ru-RU" sz="2800" b="1" dirty="0" err="1">
                <a:solidFill>
                  <a:srgbClr val="0070C0"/>
                </a:solidFill>
              </a:rPr>
              <a:t>ні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тепер</a:t>
            </a:r>
            <a:r>
              <a:rPr lang="ru-RU" sz="2800" b="1" dirty="0">
                <a:solidFill>
                  <a:srgbClr val="0070C0"/>
                </a:solidFill>
              </a:rPr>
              <a:t> не </a:t>
            </a:r>
            <a:r>
              <a:rPr lang="ru-RU" sz="2800" b="1" dirty="0" err="1">
                <a:solidFill>
                  <a:srgbClr val="0070C0"/>
                </a:solidFill>
              </a:rPr>
              <a:t>бачив</a:t>
            </a:r>
            <a:r>
              <a:rPr lang="ru-RU" sz="2800" b="1" dirty="0">
                <a:solidFill>
                  <a:srgbClr val="0070C0"/>
                </a:solidFill>
              </a:rPr>
              <a:t>, не </a:t>
            </a:r>
            <a:r>
              <a:rPr lang="ru-RU" sz="2800" b="1" dirty="0" err="1">
                <a:solidFill>
                  <a:srgbClr val="0070C0"/>
                </a:solidFill>
              </a:rPr>
              <a:t>бачив</a:t>
            </a:r>
            <a:r>
              <a:rPr lang="ru-RU" sz="2800" b="1" dirty="0">
                <a:solidFill>
                  <a:srgbClr val="0070C0"/>
                </a:solidFill>
              </a:rPr>
              <a:t>!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проспівав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Славко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став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розмахувати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шаблюкою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Але ж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бачив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», — подумав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Гринь</a:t>
            </a:r>
            <a:r>
              <a:rPr lang="ru-RU" sz="2800" b="1" dirty="0" err="1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відв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дячи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пиріжка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одсунув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себе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навіть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нагнав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горобця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відважився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клюнути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червону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вишеньку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 треба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твого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пиріжка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зітхнув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Я все одно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бачив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84-85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697" y="514496"/>
            <a:ext cx="2638989" cy="1548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Бічуя «Пиріжок з вишнями»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60" y="2160548"/>
            <a:ext cx="1358116" cy="19810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295732" y="4218871"/>
            <a:ext cx="2961226" cy="1631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</a:rPr>
              <a:t>Славко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запропонував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Гриньо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пиріжок? Про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задум</a:t>
            </a:r>
            <a:r>
              <a:rPr lang="ru-RU" sz="2000" b="1" dirty="0">
                <a:solidFill>
                  <a:schemeClr val="bg1"/>
                </a:solidFill>
              </a:rPr>
              <a:t> Славка </a:t>
            </a:r>
            <a:r>
              <a:rPr lang="ru-RU" sz="2000" b="1" dirty="0" err="1">
                <a:solidFill>
                  <a:schemeClr val="bg1"/>
                </a:solidFill>
              </a:rPr>
              <a:t>свідчать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виділені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вислови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132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716</Words>
  <Application>Microsoft Office PowerPoint</Application>
  <PresentationFormat>Произвольный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урок. Вправа «Успіх»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1186</cp:revision>
  <dcterms:created xsi:type="dcterms:W3CDTF">2018-01-05T16:38:53Z</dcterms:created>
  <dcterms:modified xsi:type="dcterms:W3CDTF">2025-02-05T12:46:35Z</dcterms:modified>
</cp:coreProperties>
</file>