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967" r:id="rId3"/>
    <p:sldId id="863" r:id="rId4"/>
    <p:sldId id="965" r:id="rId5"/>
    <p:sldId id="546" r:id="rId6"/>
    <p:sldId id="597" r:id="rId7"/>
    <p:sldId id="550" r:id="rId8"/>
    <p:sldId id="553" r:id="rId9"/>
    <p:sldId id="583" r:id="rId10"/>
    <p:sldId id="587" r:id="rId11"/>
    <p:sldId id="595" r:id="rId12"/>
    <p:sldId id="591" r:id="rId13"/>
    <p:sldId id="966" r:id="rId14"/>
    <p:sldId id="9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1694E9"/>
    <a:srgbClr val="FF66FF"/>
    <a:srgbClr val="FFFF00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jpe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4514" y="4371995"/>
            <a:ext cx="9372601" cy="9194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Розпізнаю слова – назви дій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1755" y="1286242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Досліджую дієслова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</a:t>
            </a:r>
            <a:r>
              <a:rPr lang="uk-UA" sz="2400" b="1" dirty="0" smtClean="0">
                <a:solidFill>
                  <a:srgbClr val="0070C0"/>
                </a:solidFill>
              </a:rPr>
              <a:t>9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99" y="1286242"/>
            <a:ext cx="2612571" cy="261257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968" y="540173"/>
            <a:ext cx="10416763" cy="7485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світлини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1367" y="1375053"/>
            <a:ext cx="10030401" cy="4755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Склади </a:t>
            </a:r>
            <a:r>
              <a:rPr lang="uk-UA" sz="2000" b="1" dirty="0">
                <a:solidFill>
                  <a:srgbClr val="0070C0"/>
                </a:solidFill>
              </a:rPr>
              <a:t>за однією з них розповідь (2-3 речення</a:t>
            </a:r>
            <a:r>
              <a:rPr lang="uk-UA" sz="2000" b="1" dirty="0" smtClean="0">
                <a:solidFill>
                  <a:srgbClr val="0070C0"/>
                </a:solidFill>
              </a:rPr>
              <a:t>). </a:t>
            </a:r>
            <a:r>
              <a:rPr lang="uk-UA" sz="2000" b="1" dirty="0">
                <a:solidFill>
                  <a:srgbClr val="0070C0"/>
                </a:solidFill>
              </a:rPr>
              <a:t>Використай слова – назви дій.</a:t>
            </a:r>
          </a:p>
        </p:txBody>
      </p:sp>
      <p:pic>
        <p:nvPicPr>
          <p:cNvPr id="12" name="Picture 2" descr="Картинки по запросу &quot;ведмеді в киевском зоопарке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5"/>
          <a:stretch/>
        </p:blipFill>
        <p:spPr bwMode="auto">
          <a:xfrm>
            <a:off x="7881256" y="1926772"/>
            <a:ext cx="3395475" cy="18784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слони в киевском зоопарке&quot;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38" b="7102"/>
          <a:stretch/>
        </p:blipFill>
        <p:spPr bwMode="auto">
          <a:xfrm flipH="1">
            <a:off x="859968" y="1948750"/>
            <a:ext cx="3467511" cy="1861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Smart monkeys - Все считают, что обезьяны питаются исключительно бананами,  но это не так. Бананы эти животные едят редко или почти никогда.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51" y="1926772"/>
            <a:ext cx="3304032" cy="18564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073" r="49014" b="73753"/>
          <a:stretch/>
        </p:blipFill>
        <p:spPr>
          <a:xfrm>
            <a:off x="1533849" y="3960163"/>
            <a:ext cx="7185608" cy="23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4" t="30773" r="23868" b="55894"/>
          <a:stretch/>
        </p:blipFill>
        <p:spPr>
          <a:xfrm>
            <a:off x="1950087" y="3960163"/>
            <a:ext cx="643636" cy="708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5" t="64456" r="16057" b="22211"/>
          <a:stretch/>
        </p:blipFill>
        <p:spPr>
          <a:xfrm>
            <a:off x="6402901" y="4014802"/>
            <a:ext cx="1478355" cy="7089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79895" r="55586" b="6772"/>
          <a:stretch/>
        </p:blipFill>
        <p:spPr>
          <a:xfrm>
            <a:off x="1837779" y="4684501"/>
            <a:ext cx="1344642" cy="7089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6963" r="43548" b="52177"/>
          <a:stretch/>
        </p:blipFill>
        <p:spPr>
          <a:xfrm>
            <a:off x="2629001" y="4275240"/>
            <a:ext cx="1933481" cy="5774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0" t="68070" r="10908" b="20000"/>
          <a:stretch/>
        </p:blipFill>
        <p:spPr>
          <a:xfrm>
            <a:off x="4715781" y="4196603"/>
            <a:ext cx="1352568" cy="6343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15090" r="47481" b="72804"/>
          <a:stretch/>
        </p:blipFill>
        <p:spPr>
          <a:xfrm>
            <a:off x="3273933" y="4673604"/>
            <a:ext cx="1735018" cy="643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31932" r="45662" b="52485"/>
          <a:stretch/>
        </p:blipFill>
        <p:spPr>
          <a:xfrm>
            <a:off x="5040087" y="4725007"/>
            <a:ext cx="1794062" cy="8284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2" t="51934" r="29477" b="39312"/>
          <a:stretch/>
        </p:blipFill>
        <p:spPr>
          <a:xfrm>
            <a:off x="1877475" y="5656744"/>
            <a:ext cx="788860" cy="4654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47723" r="58556" b="41048"/>
          <a:stretch/>
        </p:blipFill>
        <p:spPr>
          <a:xfrm>
            <a:off x="6993187" y="4696923"/>
            <a:ext cx="1318609" cy="5969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80182" r="46985" b="2813"/>
          <a:stretch/>
        </p:blipFill>
        <p:spPr>
          <a:xfrm>
            <a:off x="5769427" y="5437380"/>
            <a:ext cx="1735018" cy="9041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63163" r="50992" b="24731"/>
          <a:stretch/>
        </p:blipFill>
        <p:spPr>
          <a:xfrm>
            <a:off x="2920744" y="5382548"/>
            <a:ext cx="1547052" cy="6436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2" t="66146" r="22689" b="21748"/>
          <a:stretch/>
        </p:blipFill>
        <p:spPr>
          <a:xfrm>
            <a:off x="4715781" y="5526926"/>
            <a:ext cx="845348" cy="678786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V="1">
            <a:off x="5113721" y="5298043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113721" y="5373553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402901" y="4563961"/>
            <a:ext cx="1355682" cy="341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6402901" y="4669096"/>
            <a:ext cx="1355682" cy="45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854051" y="6041026"/>
            <a:ext cx="6773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854051" y="6116536"/>
            <a:ext cx="677307" cy="129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1910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691" y="494528"/>
            <a:ext cx="9820651" cy="6811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«Хто що робить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Картинки по запросу &quot;черепаха&quot;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15182" r="733" b="4074"/>
          <a:stretch/>
        </p:blipFill>
        <p:spPr bwMode="auto">
          <a:xfrm>
            <a:off x="727607" y="2241788"/>
            <a:ext cx="3213022" cy="1687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7607" y="3937047"/>
            <a:ext cx="381173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Черепаха (що робить?)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9251" y="4459778"/>
            <a:ext cx="12763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повзає</a:t>
            </a:r>
            <a:endParaRPr lang="uk-UA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5692" y="1262957"/>
            <a:ext cx="9820650" cy="7835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 smtClean="0">
                <a:solidFill>
                  <a:srgbClr val="0070C0"/>
                </a:solidFill>
              </a:rPr>
              <a:t>тварин </a:t>
            </a:r>
            <a:r>
              <a:rPr lang="uk-UA" sz="2400" b="1" dirty="0" smtClean="0">
                <a:solidFill>
                  <a:srgbClr val="0070C0"/>
                </a:solidFill>
              </a:rPr>
              <a:t>на </a:t>
            </a:r>
            <a:r>
              <a:rPr lang="uk-UA" sz="2400" b="1" dirty="0" smtClean="0">
                <a:solidFill>
                  <a:srgbClr val="0070C0"/>
                </a:solidFill>
              </a:rPr>
              <a:t>світлинах і скажи</a:t>
            </a:r>
            <a:r>
              <a:rPr lang="uk-UA" sz="2400" b="1" dirty="0">
                <a:solidFill>
                  <a:srgbClr val="0070C0"/>
                </a:solidFill>
              </a:rPr>
              <a:t>, що вміє робити </a:t>
            </a:r>
            <a:r>
              <a:rPr lang="uk-UA" sz="2400" b="1" dirty="0" smtClean="0">
                <a:solidFill>
                  <a:srgbClr val="0070C0"/>
                </a:solidFill>
              </a:rPr>
              <a:t>кожна </a:t>
            </a:r>
            <a:r>
              <a:rPr lang="uk-UA" sz="2400" b="1" dirty="0">
                <a:solidFill>
                  <a:srgbClr val="0070C0"/>
                </a:solidFill>
              </a:rPr>
              <a:t>тварина.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Наприклад: </a:t>
            </a:r>
            <a:r>
              <a:rPr lang="uk-UA" sz="2400" b="1" dirty="0">
                <a:solidFill>
                  <a:srgbClr val="0070C0"/>
                </a:solidFill>
              </a:rPr>
              <a:t>мавпа – </a:t>
            </a:r>
            <a:r>
              <a:rPr lang="uk-UA" sz="2400" b="1" dirty="0" smtClean="0">
                <a:solidFill>
                  <a:srgbClr val="0070C0"/>
                </a:solidFill>
              </a:rPr>
              <a:t>стрибає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1" name="Picture 4" descr="Картинки по запросу &quot;дельфин&quot;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4134834" y="2368830"/>
            <a:ext cx="3213022" cy="1611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67492" y="4739046"/>
            <a:ext cx="36623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Дельфін (що робить?)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6931" y="5342265"/>
            <a:ext cx="13062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плаває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Картинки по запросу &quot;олень бежит&quot;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7" t="17190" r="5902" b="35616"/>
          <a:stretch/>
        </p:blipFill>
        <p:spPr bwMode="auto">
          <a:xfrm>
            <a:off x="7479824" y="2233567"/>
            <a:ext cx="3683072" cy="200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79824" y="3980185"/>
            <a:ext cx="33007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Олень (що робить?)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57154" y="4721388"/>
            <a:ext cx="129343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біжить</a:t>
            </a:r>
            <a:endParaRPr lang="uk-UA" sz="2800" b="1" dirty="0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86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7938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455929"/>
            <a:ext cx="10071840" cy="1009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У зоопарку Щебетунчик попрямував до найбільшої </a:t>
            </a:r>
            <a:r>
              <a:rPr lang="uk-UA" sz="3200" b="1" dirty="0" smtClean="0">
                <a:solidFill>
                  <a:schemeClr val="bg1"/>
                </a:solidFill>
              </a:rPr>
              <a:t>тварини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2286" y="2138801"/>
            <a:ext cx="747015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       ………… </a:t>
            </a:r>
            <a:r>
              <a:rPr lang="uk-UA" sz="2800" b="1" dirty="0"/>
              <a:t>поважно ходив по вольєру. Він зовсім не зважав на відвідувачів зоопарку. Великими вухами і хвостом відмахувався від мух. Набирав хоботом пісок і сипав на себе.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82143" y="1946475"/>
            <a:ext cx="1213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Слон</a:t>
            </a:r>
          </a:p>
        </p:txBody>
      </p:sp>
      <p:pic>
        <p:nvPicPr>
          <p:cNvPr id="11266" name="Picture 2" descr="Картинки по запросу &quot;слони в киевском зоопарке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757" y="2141866"/>
            <a:ext cx="2524125" cy="18097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64394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0601" y="1512518"/>
            <a:ext cx="10071840" cy="52311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текст про неї. Відгадай її назву і встав на початку тексту.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073" r="49014" b="73753"/>
          <a:stretch/>
        </p:blipFill>
        <p:spPr>
          <a:xfrm>
            <a:off x="3592286" y="4031581"/>
            <a:ext cx="7470155" cy="23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2" t="79480" r="7523" b="7888"/>
          <a:stretch/>
        </p:blipFill>
        <p:spPr>
          <a:xfrm>
            <a:off x="4279513" y="3993237"/>
            <a:ext cx="1257331" cy="7180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6491" r="43366" b="71930"/>
          <a:stretch/>
        </p:blipFill>
        <p:spPr>
          <a:xfrm>
            <a:off x="5819197" y="4087773"/>
            <a:ext cx="1954878" cy="6582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32279" r="55192" b="51732"/>
          <a:stretch/>
        </p:blipFill>
        <p:spPr>
          <a:xfrm>
            <a:off x="8055335" y="4056864"/>
            <a:ext cx="1499403" cy="9089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t="34035" r="33521" b="54386"/>
          <a:stretch/>
        </p:blipFill>
        <p:spPr>
          <a:xfrm>
            <a:off x="9680961" y="4160451"/>
            <a:ext cx="655097" cy="6582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t="79474" r="37328" b="8947"/>
          <a:stretch/>
        </p:blipFill>
        <p:spPr>
          <a:xfrm>
            <a:off x="8168340" y="4711305"/>
            <a:ext cx="2167718" cy="6582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63333" r="36839" b="19837"/>
          <a:stretch/>
        </p:blipFill>
        <p:spPr>
          <a:xfrm>
            <a:off x="5536844" y="4715315"/>
            <a:ext cx="2237231" cy="9568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48421" r="46637" b="36152"/>
          <a:stretch/>
        </p:blipFill>
        <p:spPr>
          <a:xfrm>
            <a:off x="3592286" y="4780630"/>
            <a:ext cx="1803426" cy="8770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20209" r="63570" b="72422"/>
          <a:stretch/>
        </p:blipFill>
        <p:spPr>
          <a:xfrm>
            <a:off x="3812049" y="5701146"/>
            <a:ext cx="1196864" cy="4189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19332" r="45625" b="72717"/>
          <a:stretch/>
        </p:blipFill>
        <p:spPr>
          <a:xfrm>
            <a:off x="5194572" y="5668535"/>
            <a:ext cx="402279" cy="4519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32668" r="56833" b="57156"/>
          <a:stretch/>
        </p:blipFill>
        <p:spPr>
          <a:xfrm>
            <a:off x="5596851" y="5506825"/>
            <a:ext cx="1417830" cy="5784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 t="36000" r="33161" b="56247"/>
          <a:stretch/>
        </p:blipFill>
        <p:spPr>
          <a:xfrm>
            <a:off x="7153051" y="5705002"/>
            <a:ext cx="723767" cy="4407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47929" r="62826" b="39805"/>
          <a:stretch/>
        </p:blipFill>
        <p:spPr>
          <a:xfrm>
            <a:off x="8055335" y="5466552"/>
            <a:ext cx="1196864" cy="69724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83771" y="4014588"/>
            <a:ext cx="2622098" cy="23151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Скільки речень в тексті? </a:t>
            </a:r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перше і останнє речення тексту. Підкресли слова – назви дій.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5710213" y="5374664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710213" y="5450174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8055335" y="4640582"/>
            <a:ext cx="1355682" cy="341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8055335" y="4745717"/>
            <a:ext cx="1355682" cy="45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727229" y="6117647"/>
            <a:ext cx="10694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727229" y="6193157"/>
            <a:ext cx="10694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8865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2 клас\1 Українська мова\1 Пономарьова\5 Дієслова\№069 - Досліджую дієслова\2025-01-30_1041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t="12144" r="3699" b="2266"/>
          <a:stretch/>
        </p:blipFill>
        <p:spPr bwMode="auto">
          <a:xfrm>
            <a:off x="5590170" y="2049532"/>
            <a:ext cx="5855552" cy="400772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 клас\1 Українська мова\1 Пономарьова\5 Дієслова\№069 - Досліджую дієслова\2025-01-30_1038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r="11882" b="124"/>
          <a:stretch/>
        </p:blipFill>
        <p:spPr bwMode="auto">
          <a:xfrm>
            <a:off x="633177" y="2913467"/>
            <a:ext cx="4896765" cy="195244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1 Українська мова\1 Пономарьова\5 Дієслова\№069 - Досліджую дієслова\2025-01-30_1036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0" b="5585"/>
          <a:stretch/>
        </p:blipFill>
        <p:spPr bwMode="auto">
          <a:xfrm>
            <a:off x="5254932" y="1134627"/>
            <a:ext cx="5952959" cy="78882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34673" y="1994978"/>
            <a:ext cx="4795269" cy="861276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Постав питання від іменника до слова -назви дії за зразком.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45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403089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1656" y="1080197"/>
            <a:ext cx="4212071" cy="844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Прочитай слова. Знайди серед них назви дій і підкресли.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3177" y="5057174"/>
            <a:ext cx="4844143" cy="956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Прочитай вірш. Випиши слова - назви дій, які виконує Лесик кожного ранку.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5484" y="4774898"/>
            <a:ext cx="192621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відкриває,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92273" y="3139636"/>
            <a:ext cx="231569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зробив?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39266" y="4771672"/>
            <a:ext cx="148519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вилізає,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3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10474640" y="4747896"/>
            <a:ext cx="93037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миє,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5627379" y="5495507"/>
            <a:ext cx="160235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чистить,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38320" y="1491769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338320" y="1551241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399030" y="1497239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399030" y="1556711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278923" y="1806294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8923" y="1865766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229735" y="1806294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229735" y="1865766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9023609" y="1805559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023609" y="1865031"/>
            <a:ext cx="97355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50758" y="3436710"/>
            <a:ext cx="231569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робить?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92271" y="3774522"/>
            <a:ext cx="231569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зробили?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50757" y="4066671"/>
            <a:ext cx="231569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робить?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31013" y="4366194"/>
            <a:ext cx="231569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роблять?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6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985611" y="5462849"/>
            <a:ext cx="130709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одягає,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7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292707" y="5459179"/>
            <a:ext cx="126158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не гає,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9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9372585" y="5415635"/>
            <a:ext cx="184441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поспішає.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1703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7" grpId="0"/>
      <p:bldP spid="38" grpId="0"/>
      <p:bldP spid="33" grpId="0"/>
      <p:bldP spid="35" grpId="0"/>
      <p:bldP spid="30" grpId="0"/>
      <p:bldP spid="31" grpId="0"/>
      <p:bldP spid="32" grpId="0"/>
      <p:bldP spid="34" grpId="0"/>
      <p:bldP spid="36" grpId="0"/>
      <p:bldP spid="37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9853" y="1307646"/>
            <a:ext cx="4068461" cy="111371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Вправа «Колесо». </a:t>
            </a:r>
            <a:r>
              <a:rPr lang="uk-UA" sz="2000" b="1" dirty="0" smtClean="0">
                <a:solidFill>
                  <a:srgbClr val="0070C0"/>
                </a:solidFill>
              </a:rPr>
              <a:t>Назви </a:t>
            </a:r>
            <a:r>
              <a:rPr lang="uk-UA" sz="2000" b="1" dirty="0">
                <a:solidFill>
                  <a:srgbClr val="0070C0"/>
                </a:solidFill>
              </a:rPr>
              <a:t>дієслова, що характеризують </a:t>
            </a:r>
            <a:r>
              <a:rPr lang="uk-UA" sz="2000" b="1" dirty="0" smtClean="0">
                <a:solidFill>
                  <a:srgbClr val="0070C0"/>
                </a:solidFill>
              </a:rPr>
              <a:t>твою </a:t>
            </a:r>
            <a:r>
              <a:rPr lang="uk-UA" sz="2000" b="1" dirty="0">
                <a:solidFill>
                  <a:srgbClr val="0070C0"/>
                </a:solidFill>
              </a:rPr>
              <a:t>діяльність на цьому </a:t>
            </a:r>
            <a:r>
              <a:rPr lang="uk-UA" sz="2000" b="1" dirty="0" smtClean="0">
                <a:solidFill>
                  <a:srgbClr val="0070C0"/>
                </a:solidFill>
              </a:rPr>
              <a:t>уроці.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Картинки по запросу &quot;клипарт чертовое колесо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4" y="141514"/>
            <a:ext cx="6784479" cy="654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клипарт дети на уроке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6"/>
          <a:stretch/>
        </p:blipFill>
        <p:spPr bwMode="auto">
          <a:xfrm>
            <a:off x="949852" y="2501665"/>
            <a:ext cx="3880165" cy="29050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97285" y="1862278"/>
            <a:ext cx="2111829" cy="461665"/>
          </a:xfrm>
          <a:prstGeom prst="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працював/ла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01169" y="1307645"/>
            <a:ext cx="141876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писав/ла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49573" y="1959694"/>
            <a:ext cx="1555255" cy="46166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слухав/ла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41494" y="3361412"/>
            <a:ext cx="20613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відповідав/ла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78538" y="5015552"/>
            <a:ext cx="19438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chemeClr val="bg1"/>
                </a:solidFill>
              </a:rPr>
              <a:t>с</a:t>
            </a:r>
            <a:r>
              <a:rPr lang="uk-UA" sz="2400" b="1" dirty="0" err="1" smtClean="0">
                <a:solidFill>
                  <a:schemeClr val="bg1"/>
                </a:solidFill>
              </a:rPr>
              <a:t>тарав</a:t>
            </a:r>
            <a:r>
              <a:rPr lang="uk-UA" sz="2400" b="1" dirty="0" smtClean="0">
                <a:solidFill>
                  <a:schemeClr val="bg1"/>
                </a:solidFill>
              </a:rPr>
              <a:t>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51060" y="5150646"/>
            <a:ext cx="151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думав/ла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63465" y="5015552"/>
            <a:ext cx="1868386" cy="46166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складав/ла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27988" y="3361411"/>
            <a:ext cx="1864697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добирав/ла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9853" y="494530"/>
            <a:ext cx="4231747" cy="70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254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 animBg="1"/>
      <p:bldP spid="42" grpId="0" animBg="1"/>
      <p:bldP spid="64" grpId="0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352736" y="1579596"/>
            <a:ext cx="6082208" cy="33711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Щоб помилки хитрі, спритні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Не ховалися в рядках,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Щоб всі букви в кожнім слові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Опинились на місцях,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Будем дружно працювати,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Свою пильність розвивати.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580679"/>
            <a:ext cx="936171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69572" y="553039"/>
            <a:ext cx="9470572" cy="819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err="1" smtClean="0"/>
              <a:t>Вправа</a:t>
            </a:r>
            <a:r>
              <a:rPr lang="ru-RU" sz="3600" b="1" dirty="0" smtClean="0"/>
              <a:t> </a:t>
            </a:r>
            <a:r>
              <a:rPr lang="ru-RU" sz="3600" b="1" dirty="0"/>
              <a:t>«Сонечко»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="" xmlns:a16="http://schemas.microsoft.com/office/drawing/2014/main" id="{9022339F-1807-4D4E-9FEA-24F76C929254}"/>
              </a:ext>
            </a:extLst>
          </p:cNvPr>
          <p:cNvSpPr/>
          <p:nvPr/>
        </p:nvSpPr>
        <p:spPr>
          <a:xfrm>
            <a:off x="1303750" y="1492510"/>
            <a:ext cx="6403336" cy="377975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Потри </a:t>
            </a:r>
            <a:r>
              <a:rPr lang="ru-RU" sz="2400" dirty="0" err="1">
                <a:solidFill>
                  <a:srgbClr val="0070C0"/>
                </a:solidFill>
              </a:rPr>
              <a:t>долоні</a:t>
            </a:r>
            <a:r>
              <a:rPr lang="ru-RU" sz="2400" dirty="0">
                <a:solidFill>
                  <a:srgbClr val="0070C0"/>
                </a:solidFill>
              </a:rPr>
              <a:t> одна об одну </a:t>
            </a:r>
            <a:r>
              <a:rPr lang="ru-RU" sz="2400" dirty="0" err="1">
                <a:solidFill>
                  <a:srgbClr val="0070C0"/>
                </a:solidFill>
              </a:rPr>
              <a:t>протягом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хвилини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 smtClean="0">
                <a:solidFill>
                  <a:srgbClr val="0070C0"/>
                </a:solidFill>
              </a:rPr>
              <a:t>відчуваючи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потік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позитивної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енергії</a:t>
            </a:r>
            <a:r>
              <a:rPr lang="ru-RU" sz="2400" dirty="0">
                <a:solidFill>
                  <a:srgbClr val="0070C0"/>
                </a:solidFill>
              </a:rPr>
              <a:t>. </a:t>
            </a:r>
            <a:r>
              <a:rPr lang="ru-RU" sz="2400" dirty="0" err="1">
                <a:solidFill>
                  <a:srgbClr val="0070C0"/>
                </a:solidFill>
              </a:rPr>
              <a:t>Потім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різко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розведи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долоні</a:t>
            </a:r>
            <a:r>
              <a:rPr lang="ru-RU" sz="2400" dirty="0">
                <a:solidFill>
                  <a:srgbClr val="0070C0"/>
                </a:solidFill>
              </a:rPr>
              <a:t> перед собою на </a:t>
            </a:r>
            <a:r>
              <a:rPr lang="ru-RU" sz="2400" dirty="0" err="1">
                <a:solidFill>
                  <a:srgbClr val="0070C0"/>
                </a:solidFill>
              </a:rPr>
              <a:t>відстань</a:t>
            </a:r>
            <a:r>
              <a:rPr lang="ru-RU" sz="2400" dirty="0">
                <a:solidFill>
                  <a:srgbClr val="0070C0"/>
                </a:solidFill>
              </a:rPr>
              <a:t> 1–2 см і </a:t>
            </a:r>
            <a:r>
              <a:rPr lang="ru-RU" sz="2400" dirty="0" err="1" smtClean="0">
                <a:solidFill>
                  <a:srgbClr val="0070C0"/>
                </a:solidFill>
              </a:rPr>
              <a:t>відчуй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між</a:t>
            </a:r>
            <a:r>
              <a:rPr lang="ru-RU" sz="2400" dirty="0">
                <a:solidFill>
                  <a:srgbClr val="0070C0"/>
                </a:solidFill>
              </a:rPr>
              <a:t> ними </a:t>
            </a:r>
            <a:r>
              <a:rPr lang="ru-RU" sz="2400" dirty="0" err="1">
                <a:solidFill>
                  <a:srgbClr val="0070C0"/>
                </a:solidFill>
              </a:rPr>
              <a:t>енергетичний</a:t>
            </a:r>
            <a:r>
              <a:rPr lang="ru-RU" sz="2400" dirty="0">
                <a:solidFill>
                  <a:srgbClr val="0070C0"/>
                </a:solidFill>
              </a:rPr>
              <a:t> струм. </a:t>
            </a:r>
            <a:r>
              <a:rPr lang="ru-RU" sz="2400" dirty="0" err="1">
                <a:solidFill>
                  <a:srgbClr val="0070C0"/>
                </a:solidFill>
              </a:rPr>
              <a:t>Із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цього</a:t>
            </a:r>
            <a:r>
              <a:rPr lang="ru-RU" sz="2400" dirty="0">
                <a:solidFill>
                  <a:srgbClr val="0070C0"/>
                </a:solidFill>
              </a:rPr>
              <a:t> струму «</a:t>
            </a:r>
            <a:r>
              <a:rPr lang="ru-RU" sz="2400" dirty="0" err="1" smtClean="0">
                <a:solidFill>
                  <a:srgbClr val="0070C0"/>
                </a:solidFill>
              </a:rPr>
              <a:t>зліпи</a:t>
            </a:r>
            <a:r>
              <a:rPr lang="ru-RU" sz="2400" dirty="0" smtClean="0">
                <a:solidFill>
                  <a:srgbClr val="0070C0"/>
                </a:solidFill>
              </a:rPr>
              <a:t>» </a:t>
            </a:r>
            <a:r>
              <a:rPr lang="ru-RU" sz="2400" dirty="0" err="1">
                <a:solidFill>
                  <a:srgbClr val="0070C0"/>
                </a:solidFill>
              </a:rPr>
              <a:t>уявну</a:t>
            </a:r>
            <a:r>
              <a:rPr lang="ru-RU" sz="2400" dirty="0">
                <a:solidFill>
                  <a:srgbClr val="0070C0"/>
                </a:solidFill>
              </a:rPr>
              <a:t> «</a:t>
            </a:r>
            <a:r>
              <a:rPr lang="ru-RU" sz="2400" dirty="0" err="1">
                <a:solidFill>
                  <a:srgbClr val="0070C0"/>
                </a:solidFill>
              </a:rPr>
              <a:t>сніжку-сонечко</a:t>
            </a:r>
            <a:r>
              <a:rPr lang="ru-RU" sz="2400" dirty="0">
                <a:solidFill>
                  <a:srgbClr val="0070C0"/>
                </a:solidFill>
              </a:rPr>
              <a:t>» і </a:t>
            </a:r>
            <a:r>
              <a:rPr lang="ru-RU" sz="2400" dirty="0" smtClean="0">
                <a:solidFill>
                  <a:srgbClr val="0070C0"/>
                </a:solidFill>
              </a:rPr>
              <a:t>кинь </a:t>
            </a:r>
            <a:r>
              <a:rPr lang="ru-RU" sz="2400" dirty="0" err="1" smtClean="0">
                <a:solidFill>
                  <a:srgbClr val="0070C0"/>
                </a:solidFill>
              </a:rPr>
              <a:t>людині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>
                <a:solidFill>
                  <a:srgbClr val="0070C0"/>
                </a:solidFill>
              </a:rPr>
              <a:t>з </a:t>
            </a:r>
            <a:r>
              <a:rPr lang="ru-RU" sz="2400" dirty="0" err="1">
                <a:solidFill>
                  <a:srgbClr val="0070C0"/>
                </a:solidFill>
              </a:rPr>
              <a:t>якою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ти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хотіла</a:t>
            </a:r>
            <a:r>
              <a:rPr lang="ru-RU" sz="2400" dirty="0" smtClean="0">
                <a:solidFill>
                  <a:srgbClr val="0070C0"/>
                </a:solidFill>
              </a:rPr>
              <a:t>/в </a:t>
            </a:r>
            <a:r>
              <a:rPr lang="ru-RU" sz="2400" dirty="0">
                <a:solidFill>
                  <a:srgbClr val="0070C0"/>
                </a:solidFill>
              </a:rPr>
              <a:t>б </a:t>
            </a:r>
            <a:r>
              <a:rPr lang="ru-RU" sz="2400" dirty="0" err="1">
                <a:solidFill>
                  <a:srgbClr val="0070C0"/>
                </a:solidFill>
              </a:rPr>
              <a:t>поділитися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гарним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настроєм</a:t>
            </a:r>
            <a:r>
              <a:rPr lang="ru-RU" sz="2400" dirty="0">
                <a:solidFill>
                  <a:srgbClr val="0070C0"/>
                </a:solidFill>
              </a:rPr>
              <a:t> і </a:t>
            </a:r>
            <a:r>
              <a:rPr lang="ru-RU" sz="2400" dirty="0" err="1">
                <a:solidFill>
                  <a:srgbClr val="0070C0"/>
                </a:solidFill>
              </a:rPr>
              <a:t>позитивними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емоціями</a:t>
            </a:r>
            <a:r>
              <a:rPr lang="ru-RU" sz="2400" dirty="0">
                <a:solidFill>
                  <a:srgbClr val="0070C0"/>
                </a:solidFill>
              </a:rPr>
              <a:t> (</a:t>
            </a:r>
            <a:r>
              <a:rPr lang="ru-RU" sz="2400" dirty="0" err="1">
                <a:solidFill>
                  <a:srgbClr val="0070C0"/>
                </a:solidFill>
              </a:rPr>
              <a:t>радістю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добротою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щирістю</a:t>
            </a:r>
            <a:r>
              <a:rPr lang="ru-RU" sz="2400" dirty="0">
                <a:solidFill>
                  <a:srgbClr val="0070C0"/>
                </a:solidFill>
              </a:rPr>
              <a:t>...).</a:t>
            </a:r>
            <a:endParaRPr lang="uk-UA" sz="2400" dirty="0">
              <a:solidFill>
                <a:srgbClr val="0070C0"/>
              </a:solidFill>
            </a:endParaRPr>
          </a:p>
        </p:txBody>
      </p:sp>
      <p:pic>
        <p:nvPicPr>
          <p:cNvPr id="6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31" y="1492509"/>
            <a:ext cx="3026213" cy="302621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3587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829" y="527184"/>
            <a:ext cx="10112827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«Переставляночка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ru-RU" sz="4000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1668FA-E508-4F67-9F0A-9C0AA909D271}"/>
              </a:ext>
            </a:extLst>
          </p:cNvPr>
          <p:cNvSpPr txBox="1"/>
          <p:nvPr/>
        </p:nvSpPr>
        <p:spPr>
          <a:xfrm>
            <a:off x="1043668" y="1263303"/>
            <a:ext cx="4981574" cy="40011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Утвори слова, перестав для цього склади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4554" y="1749563"/>
            <a:ext cx="2479901" cy="28403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Банка — </a:t>
            </a:r>
          </a:p>
          <a:p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мідьвед — </a:t>
            </a:r>
          </a:p>
          <a:p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сонл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— </a:t>
            </a:r>
          </a:p>
          <a:p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блюдвер — </a:t>
            </a:r>
          </a:p>
          <a:p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цясили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— </a:t>
            </a:r>
          </a:p>
        </p:txBody>
      </p:sp>
      <p:sp>
        <p:nvSpPr>
          <p:cNvPr id="10" name="Подзаголовок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68487" y="1749562"/>
            <a:ext cx="2014922" cy="503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</a:rPr>
              <a:t>кабан</a:t>
            </a:r>
            <a:endParaRPr lang="ru-RU" alt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534455" y="4073314"/>
            <a:ext cx="2014923" cy="51662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лисиця</a:t>
            </a:r>
          </a:p>
        </p:txBody>
      </p:sp>
      <p:sp>
        <p:nvSpPr>
          <p:cNvPr id="12" name="Подзаголовок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568490" y="3486102"/>
            <a:ext cx="2014923" cy="46728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верблюд</a:t>
            </a:r>
          </a:p>
        </p:txBody>
      </p:sp>
      <p:sp>
        <p:nvSpPr>
          <p:cNvPr id="13" name="Подзаголовок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568490" y="2974639"/>
            <a:ext cx="2014922" cy="43771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слон</a:t>
            </a:r>
          </a:p>
        </p:txBody>
      </p:sp>
      <p:sp>
        <p:nvSpPr>
          <p:cNvPr id="14" name="Подзаголовок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568490" y="2343209"/>
            <a:ext cx="2014922" cy="51995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ведмідь </a:t>
            </a:r>
          </a:p>
        </p:txBody>
      </p:sp>
      <p:pic>
        <p:nvPicPr>
          <p:cNvPr id="2050" name="Picture 2" descr="D:\Картинки до тестів\Тварини\Верблюд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r="9714"/>
          <a:stretch/>
        </p:blipFill>
        <p:spPr bwMode="auto">
          <a:xfrm>
            <a:off x="8515882" y="3890069"/>
            <a:ext cx="2648781" cy="2023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КАБАН, АБО ДИКА СВИНЯ — Україна туристичн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88" y="1122925"/>
            <a:ext cx="2325553" cy="191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 околицях Франківська розгулює бурий ведмідь – новини Прикарпаття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24661" b="11329"/>
          <a:stretch/>
        </p:blipFill>
        <p:spPr bwMode="auto">
          <a:xfrm flipH="1">
            <a:off x="8445327" y="1324301"/>
            <a:ext cx="2466237" cy="201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исиця, як і багато інших диких звірів.. - Київське обласне та по м. Києву  управління лісового та мисливського господарств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6" y="4463143"/>
            <a:ext cx="2380299" cy="178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Тварини\Слон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97" y="2693529"/>
            <a:ext cx="2409313" cy="192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8829" y="4620979"/>
            <a:ext cx="4903536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4625" indent="-174625">
              <a:buFontTx/>
              <a:buChar char="-"/>
            </a:pPr>
            <a:r>
              <a:rPr lang="uk-UA" sz="2000" b="1" dirty="0" smtClean="0">
                <a:solidFill>
                  <a:srgbClr val="0070C0"/>
                </a:solidFill>
              </a:rPr>
              <a:t>Де </a:t>
            </a:r>
            <a:r>
              <a:rPr lang="uk-UA" sz="2000" b="1" dirty="0">
                <a:solidFill>
                  <a:srgbClr val="0070C0"/>
                </a:solidFill>
              </a:rPr>
              <a:t>можна зустріти цих тварин?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marL="174625" indent="-174625">
              <a:buFontTx/>
              <a:buChar char="-"/>
            </a:pPr>
            <a:r>
              <a:rPr lang="uk-UA" sz="2000" b="1" dirty="0" err="1" smtClean="0">
                <a:solidFill>
                  <a:srgbClr val="0070C0"/>
                </a:solidFill>
              </a:rPr>
              <a:t>Ґаджик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запрошує нас на екскурсію до зоопарку.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- </a:t>
            </a:r>
            <a:r>
              <a:rPr lang="uk-UA" sz="2000" b="1" dirty="0" smtClean="0">
                <a:solidFill>
                  <a:srgbClr val="0070C0"/>
                </a:solidFill>
              </a:rPr>
              <a:t>Пригадай, </a:t>
            </a:r>
            <a:r>
              <a:rPr lang="uk-UA" sz="2000" b="1" dirty="0">
                <a:solidFill>
                  <a:srgbClr val="0070C0"/>
                </a:solidFill>
              </a:rPr>
              <a:t>яких правил поведінки варто дотримувати у зоопарку.</a:t>
            </a:r>
          </a:p>
        </p:txBody>
      </p:sp>
    </p:spTree>
    <p:extLst>
      <p:ext uri="{BB962C8B-B14F-4D97-AF65-F5344CB8AC3E}">
        <p14:creationId xmlns:p14="http://schemas.microsoft.com/office/powerpoint/2010/main" val="205631863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64627" y="1557873"/>
            <a:ext cx="5595259" cy="28433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познайомимось </a:t>
            </a:r>
            <a:r>
              <a:rPr lang="uk-UA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зі словами, що означають дії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предметів, будемо вчитися </a:t>
            </a:r>
            <a:r>
              <a:rPr lang="uk-UA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ставити питання до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них</a:t>
            </a:r>
            <a:endParaRPr lang="uk-UA" sz="20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90" r="58746" b="81686"/>
          <a:stretch/>
        </p:blipFill>
        <p:spPr>
          <a:xfrm>
            <a:off x="5464627" y="4540614"/>
            <a:ext cx="5595259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2ADAB77-86D1-4016-8864-B22D4B958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31" y="4638791"/>
            <a:ext cx="1872112" cy="7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9664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810901" y="2085355"/>
            <a:ext cx="1850378" cy="201012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17728" y="494529"/>
            <a:ext cx="10144432" cy="677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сфотографував рекламні щити і показав </a:t>
            </a:r>
            <a:r>
              <a:rPr lang="uk-UA" sz="3200" b="1" dirty="0" smtClean="0">
                <a:solidFill>
                  <a:schemeClr val="bg1"/>
                </a:solidFill>
              </a:rPr>
              <a:t>друзям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2353" t="6880" r="48887" b="9614"/>
          <a:stretch/>
        </p:blipFill>
        <p:spPr>
          <a:xfrm>
            <a:off x="2775721" y="2085355"/>
            <a:ext cx="4136709" cy="20101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17728" y="1257330"/>
            <a:ext cx="4479559" cy="72386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>
                <a:solidFill>
                  <a:srgbClr val="0070C0"/>
                </a:solidFill>
              </a:rPr>
              <a:t>ці світлини. Прочитай написи на щитах.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55658" t="1253" r="24417" b="2140"/>
          <a:stretch/>
        </p:blipFill>
        <p:spPr>
          <a:xfrm>
            <a:off x="6868886" y="1235558"/>
            <a:ext cx="2339975" cy="331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79124" t="4150" r="1446" b="2519"/>
          <a:stretch/>
        </p:blipFill>
        <p:spPr>
          <a:xfrm>
            <a:off x="9121775" y="1219150"/>
            <a:ext cx="2286454" cy="33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22101" y="4190326"/>
            <a:ext cx="5970587" cy="15696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Що зображено на цих рекламних щитах?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Як думаєш, для чого в місті розмістили ці щити?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Чи захотілось тобі побувати в зоопарку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8885" y="4553355"/>
            <a:ext cx="456134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РЕКЛАМА – </a:t>
            </a:r>
            <a:r>
              <a:rPr lang="uk-UA" sz="2400" b="1" dirty="0"/>
              <a:t>спеціальна інформація про послуги, товари, видовища, щоб привернути увагу споживачів (людей).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1476972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076" r="49014" b="57233"/>
          <a:stretch/>
        </p:blipFill>
        <p:spPr>
          <a:xfrm>
            <a:off x="4060866" y="2884039"/>
            <a:ext cx="7242090" cy="381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24862" y="494529"/>
            <a:ext cx="10478094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Читалочка </a:t>
            </a:r>
            <a:r>
              <a:rPr lang="uk-UA" sz="3600" b="1" dirty="0">
                <a:solidFill>
                  <a:schemeClr val="bg1"/>
                </a:solidFill>
              </a:rPr>
              <a:t>дібрала слова про </a:t>
            </a:r>
            <a:r>
              <a:rPr lang="uk-UA" sz="3600" b="1" dirty="0" smtClean="0">
                <a:solidFill>
                  <a:schemeClr val="bg1"/>
                </a:solidFill>
              </a:rPr>
              <a:t>зоопарк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4860" y="1909779"/>
            <a:ext cx="1047809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Зоопарк, великий, ховається, звірі, вольєри, сірий, високі, стрибає, літають, слон, рожевий, їдять, </a:t>
            </a:r>
            <a:r>
              <a:rPr lang="uk-UA" sz="2800" b="1" dirty="0" err="1">
                <a:solidFill>
                  <a:schemeClr val="bg1"/>
                </a:solidFill>
              </a:rPr>
              <a:t>мавпи</a:t>
            </a:r>
            <a:r>
              <a:rPr lang="uk-UA" sz="2800" b="1" dirty="0">
                <a:solidFill>
                  <a:schemeClr val="bg1"/>
                </a:solidFill>
              </a:rPr>
              <a:t>, живуть, галасливі.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8" r="42903" b="35438"/>
          <a:stretch/>
        </p:blipFill>
        <p:spPr>
          <a:xfrm>
            <a:off x="4060866" y="2862343"/>
            <a:ext cx="2165504" cy="9409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64094" r="60941" b="19290"/>
          <a:stretch/>
        </p:blipFill>
        <p:spPr>
          <a:xfrm>
            <a:off x="4376258" y="3602905"/>
            <a:ext cx="1343373" cy="891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79767" r="46832" b="2689"/>
          <a:stretch/>
        </p:blipFill>
        <p:spPr>
          <a:xfrm>
            <a:off x="4267111" y="4306953"/>
            <a:ext cx="1753014" cy="940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19649" r="59593" b="70760"/>
          <a:stretch/>
        </p:blipFill>
        <p:spPr>
          <a:xfrm>
            <a:off x="4437766" y="5269660"/>
            <a:ext cx="1216941" cy="514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15962" r="10099" b="73148"/>
          <a:stretch/>
        </p:blipFill>
        <p:spPr>
          <a:xfrm>
            <a:off x="4262302" y="5784037"/>
            <a:ext cx="1567868" cy="5840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64227" r="38635" b="19186"/>
          <a:stretch/>
        </p:blipFill>
        <p:spPr>
          <a:xfrm>
            <a:off x="6291594" y="5056188"/>
            <a:ext cx="2150569" cy="8895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3" t="47910" r="11893" b="40587"/>
          <a:stretch/>
        </p:blipFill>
        <p:spPr>
          <a:xfrm>
            <a:off x="6721611" y="4338201"/>
            <a:ext cx="1425110" cy="6169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51889" r="59874" b="36058"/>
          <a:stretch/>
        </p:blipFill>
        <p:spPr>
          <a:xfrm>
            <a:off x="6724753" y="3834062"/>
            <a:ext cx="1216941" cy="6464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1192" r="40137" b="56053"/>
          <a:stretch/>
        </p:blipFill>
        <p:spPr>
          <a:xfrm>
            <a:off x="6446067" y="2884115"/>
            <a:ext cx="1976198" cy="6840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80547" r="33608" b="8167"/>
          <a:stretch/>
        </p:blipFill>
        <p:spPr>
          <a:xfrm>
            <a:off x="6137812" y="5772320"/>
            <a:ext cx="2191793" cy="60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4504" r="26612" b="71566"/>
          <a:stretch/>
        </p:blipFill>
        <p:spPr>
          <a:xfrm>
            <a:off x="8791824" y="2845951"/>
            <a:ext cx="2518894" cy="7471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1618" r="43697" b="52310"/>
          <a:stretch/>
        </p:blipFill>
        <p:spPr>
          <a:xfrm>
            <a:off x="8791824" y="3613951"/>
            <a:ext cx="1860189" cy="8620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52513" r="42008" b="39598"/>
          <a:stretch/>
        </p:blipFill>
        <p:spPr>
          <a:xfrm>
            <a:off x="9039082" y="4576655"/>
            <a:ext cx="1860189" cy="4231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68234" r="55942" b="19807"/>
          <a:stretch/>
        </p:blipFill>
        <p:spPr>
          <a:xfrm>
            <a:off x="8968924" y="5258698"/>
            <a:ext cx="1417159" cy="6414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79975" r="43134" b="3953"/>
          <a:stretch/>
        </p:blipFill>
        <p:spPr>
          <a:xfrm>
            <a:off x="8811450" y="5742944"/>
            <a:ext cx="1860189" cy="862017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1135228" y="2924259"/>
            <a:ext cx="2419393" cy="2415459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34361" y="1180844"/>
            <a:ext cx="6375997" cy="67409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Запиши </a:t>
            </a:r>
            <a:r>
              <a:rPr lang="uk-UA" sz="2000" b="1" dirty="0">
                <a:solidFill>
                  <a:srgbClr val="0070C0"/>
                </a:solidFill>
              </a:rPr>
              <a:t>їх у три колонки: у першу – іменники, у другу – прикметники, а в третю – усі інші слова (дієслова).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637463" y="1164769"/>
            <a:ext cx="3665493" cy="67409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 які питання відповідають іменники</a:t>
            </a:r>
            <a:r>
              <a:rPr lang="uk-UA" sz="2000" b="1" dirty="0">
                <a:solidFill>
                  <a:srgbClr val="0070C0"/>
                </a:solidFill>
              </a:rPr>
              <a:t>, </a:t>
            </a:r>
            <a:r>
              <a:rPr lang="uk-UA" sz="2000" b="1" dirty="0" smtClean="0">
                <a:solidFill>
                  <a:srgbClr val="0070C0"/>
                </a:solidFill>
              </a:rPr>
              <a:t>прикметники?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491" y="2999485"/>
            <a:ext cx="335486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Проведи дослідження!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pPr marL="271463" indent="-271463">
              <a:buAutoNum type="arabicPeriod"/>
            </a:pPr>
            <a:r>
              <a:rPr lang="uk-UA" sz="2000" b="1" dirty="0" smtClean="0">
                <a:solidFill>
                  <a:schemeClr val="bg1"/>
                </a:solidFill>
              </a:rPr>
              <a:t>Постав </a:t>
            </a:r>
            <a:r>
              <a:rPr lang="uk-UA" sz="2000" b="1" dirty="0">
                <a:solidFill>
                  <a:schemeClr val="bg1"/>
                </a:solidFill>
              </a:rPr>
              <a:t>питання до слів третьої колонки.</a:t>
            </a:r>
          </a:p>
          <a:p>
            <a:pPr marL="271463" indent="-271463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Визнач, що називають ці слова – предмети, ознаки чи дії. </a:t>
            </a:r>
            <a:r>
              <a:rPr lang="uk-UA" sz="2000" b="1" dirty="0" err="1">
                <a:solidFill>
                  <a:schemeClr val="bg1"/>
                </a:solidFill>
              </a:rPr>
              <a:t>Перевір</a:t>
            </a:r>
            <a:r>
              <a:rPr lang="uk-UA" sz="2000" b="1" dirty="0">
                <a:solidFill>
                  <a:schemeClr val="bg1"/>
                </a:solidFill>
              </a:rPr>
              <a:t> себе за правилом.</a:t>
            </a:r>
          </a:p>
        </p:txBody>
      </p:sp>
    </p:spTree>
    <p:extLst>
      <p:ext uri="{BB962C8B-B14F-4D97-AF65-F5344CB8AC3E}">
        <p14:creationId xmlns:p14="http://schemas.microsoft.com/office/powerpoint/2010/main" val="343083944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2" y="440100"/>
            <a:ext cx="9862457" cy="5940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Перевір себе за </a:t>
            </a:r>
            <a:r>
              <a:rPr lang="uk-UA" sz="3600" b="1" dirty="0" smtClean="0">
                <a:solidFill>
                  <a:schemeClr val="bg1"/>
                </a:solidFill>
              </a:rPr>
              <a:t>правилом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3940" y="1064081"/>
            <a:ext cx="5847089" cy="1877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Слова, які відповідають на питання </a:t>
            </a:r>
            <a:endParaRPr lang="uk-UA" sz="2800" b="1" dirty="0" smtClean="0"/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що робить?, що роблять?,  </a:t>
            </a:r>
            <a:endParaRPr lang="uk-UA" sz="2800" b="1" dirty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/>
              <a:t>називають </a:t>
            </a:r>
            <a:r>
              <a:rPr lang="uk-UA" sz="2800" b="1" dirty="0">
                <a:solidFill>
                  <a:srgbClr val="FFFF00"/>
                </a:solidFill>
              </a:rPr>
              <a:t>дії</a:t>
            </a:r>
            <a:r>
              <a:rPr lang="uk-UA" sz="2800" b="1" dirty="0"/>
              <a:t> предметів.</a:t>
            </a:r>
          </a:p>
        </p:txBody>
      </p:sp>
      <p:pic>
        <p:nvPicPr>
          <p:cNvPr id="2052" name="Picture 4" descr="ÐÐ°ÑÑÐ¸Ð½ÐºÐ¸ Ð¿Ð¾ Ð·Ð°Ð¿ÑÐ¾ÑÑ Ð²Ð¾ÑÐºÐ»Ð¸ÑÐ°ÑÐµÐ»ÑÐ½ÑÐ¹ Ð·Ð½Ð°Ðº ÐºÐ»Ð¸Ð¿Ð°Ñ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5810" y="1183824"/>
            <a:ext cx="1098954" cy="163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88572" y="1064081"/>
            <a:ext cx="3831771" cy="18774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Четверо </a:t>
            </a:r>
            <a:r>
              <a:rPr lang="uk-UA" sz="2400" b="1" dirty="0">
                <a:solidFill>
                  <a:srgbClr val="0070C0"/>
                </a:solidFill>
              </a:rPr>
              <a:t>друзів вирішили відвідати зоопарк. Прочитай, як вони туди їхали. Встав пропущені слова – назви </a:t>
            </a:r>
            <a:r>
              <a:rPr lang="uk-UA" sz="2400" b="1" dirty="0" smtClean="0">
                <a:solidFill>
                  <a:srgbClr val="0070C0"/>
                </a:solidFill>
              </a:rPr>
              <a:t>дій.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6794" y="3084862"/>
            <a:ext cx="788815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Із дому ……………. завчасно. На зупинці …………… автобуса. Невдовзі він …………… . Друзі ……..……. в салон і ……… . Через кілька зупинок ……………. і ………… до зоопарку. Біля каси ……………....... . Треба …………. квитки.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2647" y="2998245"/>
            <a:ext cx="154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вийшли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74675" y="2941518"/>
            <a:ext cx="136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чекали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1298" y="3430946"/>
            <a:ext cx="150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приїхав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87197" y="3414646"/>
            <a:ext cx="14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зайшли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42901" y="3826647"/>
            <a:ext cx="945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сіли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81706" y="3826647"/>
            <a:ext cx="149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вийшли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2663" y="4251172"/>
            <a:ext cx="122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пішли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51430" y="4215775"/>
            <a:ext cx="215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зупинилися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45315" y="4670633"/>
            <a:ext cx="134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купити</a:t>
            </a:r>
          </a:p>
        </p:txBody>
      </p:sp>
      <p:pic>
        <p:nvPicPr>
          <p:cNvPr id="27" name="Picture 4" descr="Картинки по запросу &quot;клипарт автобус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794" b="15559"/>
          <a:stretch/>
        </p:blipFill>
        <p:spPr bwMode="auto">
          <a:xfrm>
            <a:off x="827530" y="3092391"/>
            <a:ext cx="2418299" cy="22467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787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464" r="47148" b="73620"/>
          <a:stretch/>
        </p:blipFill>
        <p:spPr>
          <a:xfrm>
            <a:off x="3276000" y="1433651"/>
            <a:ext cx="7740000" cy="273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47057" y="515837"/>
            <a:ext cx="10199914" cy="7895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Запиши речення з тексту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5" t="79401" r="25904" b="4878"/>
          <a:stretch/>
        </p:blipFill>
        <p:spPr>
          <a:xfrm>
            <a:off x="7127353" y="1468931"/>
            <a:ext cx="515937" cy="87955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84177" r="48186" b="2709"/>
          <a:stretch/>
        </p:blipFill>
        <p:spPr>
          <a:xfrm>
            <a:off x="5153490" y="1737986"/>
            <a:ext cx="1894528" cy="73369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63481" r="55939" b="19246"/>
          <a:stretch/>
        </p:blipFill>
        <p:spPr>
          <a:xfrm>
            <a:off x="3409832" y="1468931"/>
            <a:ext cx="1520978" cy="966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20230" r="56934" b="72407"/>
          <a:stretch/>
        </p:blipFill>
        <p:spPr>
          <a:xfrm>
            <a:off x="7643290" y="1778812"/>
            <a:ext cx="1413965" cy="4119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0" t="19633" r="39237" b="72182"/>
          <a:stretch/>
        </p:blipFill>
        <p:spPr>
          <a:xfrm>
            <a:off x="9288247" y="1708963"/>
            <a:ext cx="432930" cy="4579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35354" r="63908" b="56747"/>
          <a:stretch/>
        </p:blipFill>
        <p:spPr>
          <a:xfrm>
            <a:off x="9762171" y="1724940"/>
            <a:ext cx="1126942" cy="4419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6" t="30179" r="21913" b="51571"/>
          <a:stretch/>
        </p:blipFill>
        <p:spPr>
          <a:xfrm>
            <a:off x="3320377" y="2242388"/>
            <a:ext cx="1364402" cy="10744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51273" r="56245" b="38981"/>
          <a:stretch/>
        </p:blipFill>
        <p:spPr>
          <a:xfrm>
            <a:off x="4990756" y="2543454"/>
            <a:ext cx="1516713" cy="57382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80526" r="48238" b="7445"/>
          <a:stretch/>
        </p:blipFill>
        <p:spPr>
          <a:xfrm>
            <a:off x="8867652" y="2348484"/>
            <a:ext cx="1791499" cy="70817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67790" r="47086" b="19189"/>
          <a:stretch/>
        </p:blipFill>
        <p:spPr>
          <a:xfrm>
            <a:off x="6729032" y="2562392"/>
            <a:ext cx="1944897" cy="76659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82516" r="28976" b="6276"/>
          <a:stretch/>
        </p:blipFill>
        <p:spPr>
          <a:xfrm>
            <a:off x="3416388" y="3328987"/>
            <a:ext cx="601693" cy="6598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9849" r="56980" b="71594"/>
          <a:stretch/>
        </p:blipFill>
        <p:spPr>
          <a:xfrm>
            <a:off x="4170321" y="3439608"/>
            <a:ext cx="1499679" cy="5037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2" t="19388" r="33060" b="67876"/>
          <a:stretch/>
        </p:blipFill>
        <p:spPr>
          <a:xfrm>
            <a:off x="5961383" y="3413291"/>
            <a:ext cx="726406" cy="74984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6963" r="40940" b="52177"/>
          <a:stretch/>
        </p:blipFill>
        <p:spPr>
          <a:xfrm>
            <a:off x="6807736" y="3497870"/>
            <a:ext cx="2249519" cy="639392"/>
          </a:xfrm>
          <a:prstGeom prst="rect">
            <a:avLst/>
          </a:prstGeom>
        </p:spPr>
      </p:pic>
      <p:pic>
        <p:nvPicPr>
          <p:cNvPr id="50" name="Picture 4" descr="Картинки по запросу &quot;клипарт зоопарк&quot;&quot;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r="12769" b="9800"/>
          <a:stretch/>
        </p:blipFill>
        <p:spPr bwMode="auto">
          <a:xfrm>
            <a:off x="744975" y="1403209"/>
            <a:ext cx="2380333" cy="22557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Картинки по запросу &quot;клипарт зоопарк&quot;&quot;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1"/>
          <a:stretch/>
        </p:blipFill>
        <p:spPr bwMode="auto">
          <a:xfrm>
            <a:off x="744975" y="3788211"/>
            <a:ext cx="2380567" cy="21968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276000" y="4297139"/>
            <a:ext cx="7762114" cy="100420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 які питання відповідають слова </a:t>
            </a:r>
            <a:r>
              <a:rPr lang="uk-UA" sz="2400" b="1" dirty="0">
                <a:solidFill>
                  <a:srgbClr val="0070C0"/>
                </a:solidFill>
              </a:rPr>
              <a:t>– назви </a:t>
            </a:r>
            <a:r>
              <a:rPr lang="uk-UA" sz="2400" b="1" dirty="0" smtClean="0">
                <a:solidFill>
                  <a:srgbClr val="0070C0"/>
                </a:solidFill>
              </a:rPr>
              <a:t>дій? Підкресли їх двома рисками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334000" y="2166878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5334000" y="2242388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9763401" y="2155927"/>
            <a:ext cx="980799" cy="1095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9763401" y="2231433"/>
            <a:ext cx="980799" cy="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8864168" y="2981150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8864168" y="3056660"/>
            <a:ext cx="1714018" cy="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218872" y="3878715"/>
            <a:ext cx="135461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218872" y="3954225"/>
            <a:ext cx="135461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26054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505415"/>
            <a:ext cx="10080171" cy="674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600" b="1" dirty="0">
                <a:solidFill>
                  <a:schemeClr val="bg1"/>
                </a:solidFill>
              </a:rPr>
              <a:t>друзям </a:t>
            </a:r>
            <a:r>
              <a:rPr lang="uk-UA" sz="3600" b="1" dirty="0" smtClean="0">
                <a:solidFill>
                  <a:schemeClr val="bg1"/>
                </a:solidFill>
              </a:rPr>
              <a:t>полічити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106" t="1703" r="315" b="2774"/>
          <a:stretch/>
        </p:blipFill>
        <p:spPr>
          <a:xfrm>
            <a:off x="3153820" y="1325900"/>
            <a:ext cx="8294913" cy="22394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6584" y="1285236"/>
            <a:ext cx="2379250" cy="228015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Скільки </a:t>
            </a:r>
            <a:r>
              <a:rPr lang="uk-UA" sz="2000" b="1" dirty="0">
                <a:solidFill>
                  <a:srgbClr val="0070C0"/>
                </a:solidFill>
              </a:rPr>
              <a:t>грошей вони витратять  на квитки.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Склади </a:t>
            </a:r>
            <a:r>
              <a:rPr lang="uk-UA" sz="2000" b="1" dirty="0">
                <a:solidFill>
                  <a:srgbClr val="0070C0"/>
                </a:solidFill>
              </a:rPr>
              <a:t>відповідь одним реченням. </a:t>
            </a:r>
            <a:r>
              <a:rPr lang="uk-UA" sz="2000" b="1" dirty="0" smtClean="0">
                <a:solidFill>
                  <a:srgbClr val="0070C0"/>
                </a:solidFill>
              </a:rPr>
              <a:t>Назви </a:t>
            </a:r>
            <a:r>
              <a:rPr lang="uk-UA" sz="2000" b="1" dirty="0">
                <a:solidFill>
                  <a:srgbClr val="0070C0"/>
                </a:solidFill>
              </a:rPr>
              <a:t>слово – назву дії.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192" r="54202" b="81240"/>
          <a:stretch/>
        </p:blipFill>
        <p:spPr>
          <a:xfrm>
            <a:off x="3797388" y="3718862"/>
            <a:ext cx="7651345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63936" r="66536" b="23608"/>
          <a:stretch/>
        </p:blipFill>
        <p:spPr>
          <a:xfrm>
            <a:off x="4049108" y="3751130"/>
            <a:ext cx="1051647" cy="7179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52982" r="48368" b="35088"/>
          <a:stretch/>
        </p:blipFill>
        <p:spPr>
          <a:xfrm>
            <a:off x="5259728" y="4043637"/>
            <a:ext cx="1769599" cy="6876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80351" r="27261" b="1625"/>
          <a:stretch/>
        </p:blipFill>
        <p:spPr>
          <a:xfrm>
            <a:off x="3797389" y="4516469"/>
            <a:ext cx="2700709" cy="1038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0" t="68070" r="10908" b="20000"/>
          <a:stretch/>
        </p:blipFill>
        <p:spPr>
          <a:xfrm>
            <a:off x="9393059" y="3971940"/>
            <a:ext cx="1466239" cy="6876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32581" r="51841" b="56474"/>
          <a:stretch/>
        </p:blipFill>
        <p:spPr>
          <a:xfrm>
            <a:off x="7335708" y="3794672"/>
            <a:ext cx="1665437" cy="6308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5789" r="55738" b="67895"/>
          <a:stretch/>
        </p:blipFill>
        <p:spPr>
          <a:xfrm>
            <a:off x="6745452" y="4538241"/>
            <a:ext cx="1587583" cy="940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32105" r="48791" b="51579"/>
          <a:stretch/>
        </p:blipFill>
        <p:spPr>
          <a:xfrm>
            <a:off x="8641532" y="4538241"/>
            <a:ext cx="1729191" cy="940415"/>
          </a:xfrm>
          <a:prstGeom prst="rect">
            <a:avLst/>
          </a:prstGeom>
        </p:spPr>
      </p:pic>
      <p:pic>
        <p:nvPicPr>
          <p:cNvPr id="23" name="Picture 4" descr="Картинки по запросу &quot;билети в киевский зоопарк&quot;&quot;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5" y="3679353"/>
            <a:ext cx="2956208" cy="18128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30948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18900</TotalTime>
  <Words>737</Words>
  <Application>Microsoft Office PowerPoint</Application>
  <PresentationFormat>Произвольный</PresentationFormat>
  <Paragraphs>131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1216</cp:revision>
  <dcterms:created xsi:type="dcterms:W3CDTF">2018-01-05T16:38:53Z</dcterms:created>
  <dcterms:modified xsi:type="dcterms:W3CDTF">2025-02-01T16:36:45Z</dcterms:modified>
</cp:coreProperties>
</file>