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85" r:id="rId3"/>
    <p:sldId id="360" r:id="rId4"/>
    <p:sldId id="384" r:id="rId5"/>
    <p:sldId id="381" r:id="rId6"/>
    <p:sldId id="365" r:id="rId7"/>
    <p:sldId id="372" r:id="rId8"/>
    <p:sldId id="342" r:id="rId9"/>
    <p:sldId id="382" r:id="rId10"/>
    <p:sldId id="332" r:id="rId11"/>
    <p:sldId id="373" r:id="rId12"/>
    <p:sldId id="374" r:id="rId13"/>
    <p:sldId id="341" r:id="rId14"/>
    <p:sldId id="383" r:id="rId15"/>
    <p:sldId id="38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3242"/>
    <a:srgbClr val="1694E9"/>
    <a:srgbClr val="295FFF"/>
    <a:srgbClr val="FFFF00"/>
    <a:srgbClr val="709E32"/>
    <a:srgbClr val="FFB441"/>
    <a:srgbClr val="00B050"/>
    <a:srgbClr val="000000"/>
    <a:srgbClr val="00206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50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8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03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sh dir="u"/>
  </p:transition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06286" y="4307379"/>
            <a:ext cx="9343130" cy="851297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Оксана </a:t>
            </a:r>
            <a:r>
              <a:rPr lang="uk-UA" sz="4400" b="1" dirty="0" smtClean="0">
                <a:solidFill>
                  <a:schemeClr val="accent2">
                    <a:lumMod val="75000"/>
                  </a:schemeClr>
                </a:solidFill>
              </a:rPr>
              <a:t>Кротюк. Шкідлива звичка</a:t>
            </a:r>
            <a:endParaRPr lang="ru-RU" sz="4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7374288" y="1032171"/>
            <a:ext cx="3275127" cy="2553891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Розділ 6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</a:p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Світ дитинства у творах українських письменників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71</a:t>
            </a:r>
            <a:endParaRPr lang="uk-UA" sz="24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D:\Картинки до тестів\!!!!!!!!Дідусі з хлопцями\загрузка (4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686" y="1032171"/>
            <a:ext cx="2656114" cy="265611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3514" y="494528"/>
            <a:ext cx="10221686" cy="686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Оксана </a:t>
            </a:r>
            <a:r>
              <a:rPr lang="uk-UA" sz="4000" b="1" dirty="0">
                <a:solidFill>
                  <a:schemeClr val="bg1"/>
                </a:solidFill>
              </a:rPr>
              <a:t>Кротюк «Шкідлива звичка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3071" y="1265042"/>
            <a:ext cx="8288331" cy="429765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61317" y="5223689"/>
            <a:ext cx="5040085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Хто </a:t>
            </a:r>
            <a:r>
              <a:rPr lang="uk-UA" sz="2400" b="1" dirty="0" smtClean="0">
                <a:solidFill>
                  <a:schemeClr val="bg1"/>
                </a:solidFill>
              </a:rPr>
              <a:t>дійові особи </a:t>
            </a:r>
            <a:r>
              <a:rPr lang="uk-UA" sz="2400" b="1" dirty="0">
                <a:solidFill>
                  <a:schemeClr val="bg1"/>
                </a:solidFill>
              </a:rPr>
              <a:t>оповідання?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Де </a:t>
            </a:r>
            <a:r>
              <a:rPr lang="uk-UA" sz="2400" b="1" dirty="0" smtClean="0">
                <a:solidFill>
                  <a:schemeClr val="bg1"/>
                </a:solidFill>
              </a:rPr>
              <a:t>відбувалася розмова дідусів?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Про що вони вели мову</a:t>
            </a:r>
            <a:r>
              <a:rPr lang="uk-UA" sz="2400" b="1" dirty="0" smtClean="0">
                <a:solidFill>
                  <a:schemeClr val="bg1"/>
                </a:solidFill>
              </a:rPr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 8">
            <a:extLst>
              <a:ext uri="{FF2B5EF4-FFF2-40B4-BE49-F238E27FC236}">
                <a16:creationId xmlns:a16="http://schemas.microsoft.com/office/drawing/2014/main" xmlns="" id="{6DA91182-1F74-4000-B902-B4A68C6B9113}"/>
              </a:ext>
            </a:extLst>
          </p:cNvPr>
          <p:cNvSpPr/>
          <p:nvPr/>
        </p:nvSpPr>
        <p:spPr>
          <a:xfrm>
            <a:off x="625931" y="4346578"/>
            <a:ext cx="2189550" cy="120032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Безцеремонно </a:t>
            </a:r>
            <a:r>
              <a:rPr lang="uk-UA" sz="2400" b="1" dirty="0" smtClean="0">
                <a:solidFill>
                  <a:srgbClr val="FF0000"/>
                </a:solidFill>
              </a:rPr>
              <a:t>– </a:t>
            </a:r>
            <a:r>
              <a:rPr lang="uk-UA" sz="2400" b="1" dirty="0" smtClean="0">
                <a:solidFill>
                  <a:srgbClr val="0070C0"/>
                </a:solidFill>
              </a:rPr>
              <a:t>тут</a:t>
            </a:r>
            <a:r>
              <a:rPr lang="uk-UA" sz="2400" b="1" dirty="0">
                <a:solidFill>
                  <a:srgbClr val="0070C0"/>
                </a:solidFill>
              </a:rPr>
              <a:t>: неввічливо.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14" name="Picture 2" descr="Картинки по запросу &quot;клипарт дедушка и мальчик&quot;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00" t="8287" r="20285" b="5593"/>
          <a:stretch/>
        </p:blipFill>
        <p:spPr bwMode="auto">
          <a:xfrm flipH="1">
            <a:off x="777249" y="1265042"/>
            <a:ext cx="2077621" cy="299127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396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604721" y="1200913"/>
            <a:ext cx="1452774" cy="293370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67568" y="494528"/>
            <a:ext cx="9957632" cy="686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Оксана </a:t>
            </a:r>
            <a:r>
              <a:rPr lang="uk-UA" sz="4000" b="1" dirty="0">
                <a:solidFill>
                  <a:schemeClr val="bg1"/>
                </a:solidFill>
              </a:rPr>
              <a:t>Кротюк «Шкідлива звичка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5554" y="3947093"/>
            <a:ext cx="3075217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Простеж за виділеними в тексті висловами. 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Як Мишко привертав до себе увагу?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2 Читання\1 Савченко\06 Світ дитинства\№071 - О.Кротюк. Шкідлива звичка\2025-02-09_1713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175" y="1200913"/>
            <a:ext cx="7529595" cy="488344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8">
            <a:extLst>
              <a:ext uri="{FF2B5EF4-FFF2-40B4-BE49-F238E27FC236}">
                <a16:creationId xmlns:a16="http://schemas.microsoft.com/office/drawing/2014/main" xmlns="" id="{6DA91182-1F74-4000-B902-B4A68C6B9113}"/>
              </a:ext>
            </a:extLst>
          </p:cNvPr>
          <p:cNvSpPr/>
          <p:nvPr/>
        </p:nvSpPr>
        <p:spPr>
          <a:xfrm>
            <a:off x="3541175" y="6089842"/>
            <a:ext cx="4996543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Ситро </a:t>
            </a:r>
            <a:r>
              <a:rPr lang="uk-UA" sz="2400" b="1" dirty="0" smtClean="0">
                <a:solidFill>
                  <a:srgbClr val="FF0000"/>
                </a:solidFill>
              </a:rPr>
              <a:t>– </a:t>
            </a:r>
            <a:r>
              <a:rPr lang="uk-UA" sz="2400" b="1" dirty="0" smtClean="0">
                <a:solidFill>
                  <a:srgbClr val="0070C0"/>
                </a:solidFill>
              </a:rPr>
              <a:t>фруктовий </a:t>
            </a:r>
            <a:r>
              <a:rPr lang="uk-UA" sz="2400" b="1" dirty="0">
                <a:solidFill>
                  <a:srgbClr val="0070C0"/>
                </a:solidFill>
              </a:rPr>
              <a:t>газований </a:t>
            </a:r>
            <a:r>
              <a:rPr lang="uk-UA" sz="2400" b="1" dirty="0" smtClean="0">
                <a:solidFill>
                  <a:srgbClr val="0070C0"/>
                </a:solidFill>
              </a:rPr>
              <a:t>напій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7227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606" y="1266018"/>
            <a:ext cx="6257925" cy="421957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67568" y="494528"/>
            <a:ext cx="9957632" cy="68657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Оксана </a:t>
            </a:r>
            <a:r>
              <a:rPr lang="uk-UA" sz="4000" b="1" dirty="0">
                <a:solidFill>
                  <a:schemeClr val="bg1"/>
                </a:solidFill>
              </a:rPr>
              <a:t>Кротюк «Шкідлива звичка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38607" y="1266018"/>
            <a:ext cx="2604382" cy="41549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Коли Михайлик зрозумів недоречність своєї поведінки?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Які порівняння засвідчують його розгубленість? Прочитай.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кутник 8">
            <a:extLst>
              <a:ext uri="{FF2B5EF4-FFF2-40B4-BE49-F238E27FC236}">
                <a16:creationId xmlns:a16="http://schemas.microsoft.com/office/drawing/2014/main" xmlns="" id="{6DA91182-1F74-4000-B902-B4A68C6B9113}"/>
              </a:ext>
            </a:extLst>
          </p:cNvPr>
          <p:cNvSpPr/>
          <p:nvPr/>
        </p:nvSpPr>
        <p:spPr>
          <a:xfrm>
            <a:off x="2861606" y="5600160"/>
            <a:ext cx="5607480" cy="46166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>
                <a:solidFill>
                  <a:srgbClr val="FF0000"/>
                </a:solidFill>
              </a:rPr>
              <a:t>Потюпати </a:t>
            </a:r>
            <a:r>
              <a:rPr lang="uk-UA" sz="2400" b="1" dirty="0" smtClean="0">
                <a:solidFill>
                  <a:srgbClr val="FF0000"/>
                </a:solidFill>
              </a:rPr>
              <a:t>– </a:t>
            </a:r>
            <a:r>
              <a:rPr lang="uk-UA" sz="2400" b="1" dirty="0" smtClean="0">
                <a:solidFill>
                  <a:srgbClr val="0070C0"/>
                </a:solidFill>
              </a:rPr>
              <a:t>піти </a:t>
            </a:r>
            <a:r>
              <a:rPr lang="uk-UA" sz="2400" b="1" dirty="0">
                <a:solidFill>
                  <a:srgbClr val="0070C0"/>
                </a:solidFill>
              </a:rPr>
              <a:t>дрібними кроками.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D:\Картинки до тестів\Людина\Здивуванн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356" y="1266018"/>
            <a:ext cx="2030185" cy="308826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192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1743" y="501333"/>
            <a:ext cx="10199913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Бесіда </a:t>
            </a:r>
            <a:r>
              <a:rPr lang="uk-UA" sz="4000" b="1" dirty="0">
                <a:solidFill>
                  <a:schemeClr val="bg1"/>
                </a:solidFill>
              </a:rPr>
              <a:t>за змістом </a:t>
            </a:r>
            <a:r>
              <a:rPr lang="uk-UA" sz="4000" b="1" dirty="0" smtClean="0">
                <a:solidFill>
                  <a:schemeClr val="bg1"/>
                </a:solidFill>
              </a:rPr>
              <a:t>тексту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1743" y="1302768"/>
            <a:ext cx="10341427" cy="45243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Яка погана звичка була в Мишка?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Що </a:t>
            </a:r>
            <a:r>
              <a:rPr lang="uk-UA" sz="2400" b="1" dirty="0">
                <a:solidFill>
                  <a:schemeClr val="bg1"/>
                </a:solidFill>
              </a:rPr>
              <a:t>означає вислів </a:t>
            </a:r>
            <a:r>
              <a:rPr lang="uk-UA" sz="2400" b="1" dirty="0">
                <a:solidFill>
                  <a:srgbClr val="FFFF00"/>
                </a:solidFill>
              </a:rPr>
              <a:t>«безцеремонно встрявати в розмову»</a:t>
            </a:r>
            <a:r>
              <a:rPr lang="uk-UA" sz="2400" b="1" dirty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Як намагався </a:t>
            </a:r>
            <a:r>
              <a:rPr lang="uk-UA" sz="2400" b="1" dirty="0" smtClean="0">
                <a:solidFill>
                  <a:schemeClr val="bg1"/>
                </a:solidFill>
              </a:rPr>
              <a:t>Мишко привернути </a:t>
            </a:r>
            <a:r>
              <a:rPr lang="uk-UA" sz="2400" b="1" dirty="0">
                <a:solidFill>
                  <a:schemeClr val="bg1"/>
                </a:solidFill>
              </a:rPr>
              <a:t>до себе увагу, коли звичайний спосіб не подіяв?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Як </a:t>
            </a:r>
            <a:r>
              <a:rPr lang="uk-UA" sz="2400" b="1" dirty="0">
                <a:solidFill>
                  <a:schemeClr val="bg1"/>
                </a:solidFill>
              </a:rPr>
              <a:t>дідусі показали, що не збираються заохочувати звичку встрявати в розмови дорослих?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Які порівняння засвідчують розгубленість Мишка? </a:t>
            </a:r>
            <a:r>
              <a:rPr lang="uk-UA" sz="2400" b="1" dirty="0" smtClean="0">
                <a:solidFill>
                  <a:schemeClr val="bg1"/>
                </a:solidFill>
              </a:rPr>
              <a:t>Прочитай.</a:t>
            </a:r>
            <a:endParaRPr lang="uk-UA" sz="24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bg1"/>
                </a:solidFill>
              </a:rPr>
              <a:t>Як </a:t>
            </a:r>
            <a:r>
              <a:rPr lang="uk-UA" sz="2400" b="1" dirty="0" smtClean="0">
                <a:solidFill>
                  <a:schemeClr val="bg1"/>
                </a:solidFill>
              </a:rPr>
              <a:t>ти розумієш </a:t>
            </a:r>
            <a:r>
              <a:rPr lang="uk-UA" sz="2400" b="1" dirty="0">
                <a:solidFill>
                  <a:schemeClr val="bg1"/>
                </a:solidFill>
              </a:rPr>
              <a:t>порівняння </a:t>
            </a:r>
            <a:r>
              <a:rPr lang="uk-UA" sz="2400" b="1" dirty="0">
                <a:solidFill>
                  <a:srgbClr val="FFFF00"/>
                </a:solidFill>
              </a:rPr>
              <a:t>«очі, наче блюдця», «рот, подібний до бублика»?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Прочитай </a:t>
            </a:r>
            <a:r>
              <a:rPr lang="uk-UA" sz="2400" b="1" dirty="0">
                <a:solidFill>
                  <a:schemeClr val="bg1"/>
                </a:solidFill>
              </a:rPr>
              <a:t>речення, з якого стає зрозумілим, що Мишко зрозумів недоречність своєї поведінки.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bg1"/>
                </a:solidFill>
              </a:rPr>
              <a:t>Чого навчає оповідання Оксани Кротюк «Шкідлива звичка»? 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5914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87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4558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5481" y="494529"/>
            <a:ext cx="9596421" cy="8226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Пояснення домашнього </a:t>
            </a:r>
            <a:r>
              <a:rPr lang="uk-UA" sz="4000" b="1" dirty="0" smtClean="0">
                <a:solidFill>
                  <a:schemeClr val="bg1"/>
                </a:solidFill>
              </a:rPr>
              <a:t>завдання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40186" y="2102996"/>
            <a:ext cx="4576808" cy="181588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Прочитай оповідання 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Оксани Кротюк</a:t>
            </a:r>
          </a:p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«Шкідлива звичка», перекажи його стисло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5953858" y="1466603"/>
            <a:ext cx="4858044" cy="379744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3562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154938" y="494530"/>
            <a:ext cx="9883176" cy="7938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78855" y="4492953"/>
            <a:ext cx="2778114" cy="105560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Цікаво, про що дізнаюсь далі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79713" y="4492953"/>
            <a:ext cx="3472543" cy="105560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З новими знаннями рухаюсь вперед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934047" y="4492953"/>
            <a:ext cx="2819400" cy="105560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Нові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знання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були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нецікаві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6F18290F-02C1-493B-B24A-343BB9484D7F}"/>
              </a:ext>
            </a:extLst>
          </p:cNvPr>
          <p:cNvSpPr/>
          <p:nvPr/>
        </p:nvSpPr>
        <p:spPr>
          <a:xfrm>
            <a:off x="1154939" y="1440731"/>
            <a:ext cx="9883176" cy="529583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Розглянь ілюстрації. Яка з них передає твої відчуття в кінці уроку?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D:\Картинки до тестів\!!!!_ЭСМИРА 1\5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3511" y="2060976"/>
            <a:ext cx="2284234" cy="22842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Картинки до тестів\!!!!_ЭСМИРА 1\8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26" y="2060976"/>
            <a:ext cx="2284234" cy="22842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Картинки до тестів\!!!!_ЭСМИРА 1\9_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09" y="2060976"/>
            <a:ext cx="2284234" cy="2284234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62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6" descr="Картинки по запросу &quot;клипарт дети сидять за партами&quot;&quot;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92"/>
          <a:stretch/>
        </p:blipFill>
        <p:spPr bwMode="auto">
          <a:xfrm>
            <a:off x="875393" y="2063607"/>
            <a:ext cx="3538507" cy="341006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845465" y="2066331"/>
            <a:ext cx="552994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/>
            <a:r>
              <a:rPr lang="uk-UA" sz="3200" b="1" dirty="0"/>
              <a:t>Дзвоник пролунав веселий, </a:t>
            </a:r>
            <a:endParaRPr lang="ru-RU" sz="3200" b="1" dirty="0"/>
          </a:p>
          <a:p>
            <a:pPr fontAlgn="base"/>
            <a:r>
              <a:rPr lang="uk-UA" sz="3200" b="1" dirty="0"/>
              <a:t>Дружно всіх він кличе в клас. </a:t>
            </a:r>
            <a:endParaRPr lang="ru-RU" sz="3200" b="1" dirty="0"/>
          </a:p>
          <a:p>
            <a:pPr fontAlgn="base"/>
            <a:r>
              <a:rPr lang="uk-UA" sz="3200" b="1" dirty="0"/>
              <a:t>І цікаве на уроці</a:t>
            </a:r>
            <a:endParaRPr lang="ru-RU" sz="3200" b="1" dirty="0"/>
          </a:p>
          <a:p>
            <a:pPr fontAlgn="base"/>
            <a:r>
              <a:rPr lang="uk-UA" sz="3200" b="1" dirty="0"/>
              <a:t>Пропоную я для вас. 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80193" y="525437"/>
            <a:ext cx="9792607" cy="6782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 Налаштування на урок «Кольоровий </a:t>
            </a:r>
            <a:r>
              <a:rPr lang="uk-UA" sz="3200" b="1" dirty="0">
                <a:solidFill>
                  <a:schemeClr val="bg1"/>
                </a:solidFill>
              </a:rPr>
              <a:t>настрій»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C59BF60E-73C2-4333-BC42-13323E4E942C}"/>
              </a:ext>
            </a:extLst>
          </p:cNvPr>
          <p:cNvSpPr/>
          <p:nvPr/>
        </p:nvSpPr>
        <p:spPr>
          <a:xfrm>
            <a:off x="1931169" y="1369303"/>
            <a:ext cx="8141031" cy="56835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err="1">
                <a:solidFill>
                  <a:schemeClr val="accent2">
                    <a:lumMod val="75000"/>
                  </a:schemeClr>
                </a:solidFill>
              </a:rPr>
              <a:t>Обери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цеглинку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ЛЕГО котра відповідає твоєму настрою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BC01BCF2-8DB5-405C-9EF7-F55DAD67EC5E}"/>
              </a:ext>
            </a:extLst>
          </p:cNvPr>
          <p:cNvGrpSpPr/>
          <p:nvPr/>
        </p:nvGrpSpPr>
        <p:grpSpPr>
          <a:xfrm>
            <a:off x="4686549" y="1992641"/>
            <a:ext cx="3181073" cy="1166507"/>
            <a:chOff x="4718700" y="3159148"/>
            <a:chExt cx="3181073" cy="1166507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6B403391-6B59-489D-86A2-6769747E8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3159148"/>
              <a:ext cx="3181073" cy="116650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D4E3584A-50F0-4056-ADB5-805E9CF55DF2}"/>
                </a:ext>
              </a:extLst>
            </p:cNvPr>
            <p:cNvSpPr txBox="1"/>
            <p:nvPr/>
          </p:nvSpPr>
          <p:spPr>
            <a:xfrm>
              <a:off x="4853358" y="3482103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піднесеність</a:t>
              </a: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924B78E0-4DA2-4700-A294-E2A804CC7228}"/>
              </a:ext>
            </a:extLst>
          </p:cNvPr>
          <p:cNvGrpSpPr/>
          <p:nvPr/>
        </p:nvGrpSpPr>
        <p:grpSpPr>
          <a:xfrm>
            <a:off x="8149293" y="2036402"/>
            <a:ext cx="3181074" cy="1166507"/>
            <a:chOff x="8682187" y="3202910"/>
            <a:chExt cx="3181074" cy="1166507"/>
          </a:xfrm>
        </p:grpSpPr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883AC342-43AF-40BD-B3AF-068AF36E17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3202910"/>
              <a:ext cx="3181074" cy="116650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="" xmlns:a16="http://schemas.microsoft.com/office/drawing/2014/main" id="{435257D0-D218-4C27-9CD6-AB0864EF5B74}"/>
                </a:ext>
              </a:extLst>
            </p:cNvPr>
            <p:cNvSpPr txBox="1"/>
            <p:nvPr/>
          </p:nvSpPr>
          <p:spPr>
            <a:xfrm>
              <a:off x="8837852" y="3543386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сум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="" xmlns:a16="http://schemas.microsoft.com/office/drawing/2014/main" id="{C114C45D-6AFD-45F1-BBA2-CCD7F9CAFB65}"/>
              </a:ext>
            </a:extLst>
          </p:cNvPr>
          <p:cNvGrpSpPr/>
          <p:nvPr/>
        </p:nvGrpSpPr>
        <p:grpSpPr>
          <a:xfrm>
            <a:off x="4686549" y="3202910"/>
            <a:ext cx="3181074" cy="1166507"/>
            <a:chOff x="4718700" y="4369417"/>
            <a:chExt cx="3181074" cy="1166507"/>
          </a:xfrm>
        </p:grpSpPr>
        <p:pic>
          <p:nvPicPr>
            <p:cNvPr id="18" name="Рисунок 17">
              <a:extLst>
                <a:ext uri="{FF2B5EF4-FFF2-40B4-BE49-F238E27FC236}">
                  <a16:creationId xmlns="" xmlns:a16="http://schemas.microsoft.com/office/drawing/2014/main" id="{F423ABDC-59DF-429B-8D69-4F7CD3D6F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8700" y="4369417"/>
              <a:ext cx="3181074" cy="116650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A9B2DA46-E159-4D37-B48D-2F3E9EA5AB38}"/>
                </a:ext>
              </a:extLst>
            </p:cNvPr>
            <p:cNvSpPr txBox="1"/>
            <p:nvPr/>
          </p:nvSpPr>
          <p:spPr>
            <a:xfrm>
              <a:off x="4845465" y="472304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приємність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="" xmlns:a16="http://schemas.microsoft.com/office/drawing/2014/main" id="{032BFDE5-969E-4E57-BBE8-CB6909342B44}"/>
              </a:ext>
            </a:extLst>
          </p:cNvPr>
          <p:cNvGrpSpPr/>
          <p:nvPr/>
        </p:nvGrpSpPr>
        <p:grpSpPr>
          <a:xfrm>
            <a:off x="8149293" y="3202909"/>
            <a:ext cx="3181076" cy="1166508"/>
            <a:chOff x="8682187" y="4369417"/>
            <a:chExt cx="3181076" cy="1166508"/>
          </a:xfrm>
        </p:grpSpPr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8FD9393A-59AB-4F11-9630-686A2620ED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4369417"/>
              <a:ext cx="3181076" cy="116650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F56DDF1D-EFF6-49ED-9026-9A0F4666E519}"/>
                </a:ext>
              </a:extLst>
            </p:cNvPr>
            <p:cNvSpPr txBox="1"/>
            <p:nvPr/>
          </p:nvSpPr>
          <p:spPr>
            <a:xfrm>
              <a:off x="8800633" y="4705612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тривожність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="" xmlns:a16="http://schemas.microsoft.com/office/drawing/2014/main" id="{6CBB012A-0409-4246-AF9E-EA3FF166363A}"/>
              </a:ext>
            </a:extLst>
          </p:cNvPr>
          <p:cNvGrpSpPr/>
          <p:nvPr/>
        </p:nvGrpSpPr>
        <p:grpSpPr>
          <a:xfrm>
            <a:off x="4654398" y="4413178"/>
            <a:ext cx="3181076" cy="1166508"/>
            <a:chOff x="4686549" y="5579685"/>
            <a:chExt cx="3181076" cy="1166508"/>
          </a:xfrm>
        </p:grpSpPr>
        <p:pic>
          <p:nvPicPr>
            <p:cNvPr id="24" name="Рисунок 23">
              <a:extLst>
                <a:ext uri="{FF2B5EF4-FFF2-40B4-BE49-F238E27FC236}">
                  <a16:creationId xmlns="" xmlns:a16="http://schemas.microsoft.com/office/drawing/2014/main" id="{B5E38C19-EB13-4022-B8C3-2F398D64AFF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6549" y="5579685"/>
              <a:ext cx="3181076" cy="116650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2534F7C-8DDD-43BD-AA88-464CFB6202D4}"/>
                </a:ext>
              </a:extLst>
            </p:cNvPr>
            <p:cNvSpPr txBox="1"/>
            <p:nvPr/>
          </p:nvSpPr>
          <p:spPr>
            <a:xfrm>
              <a:off x="4810941" y="591159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спокій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="" xmlns:a16="http://schemas.microsoft.com/office/drawing/2014/main" id="{3F76E308-41E4-4260-8B45-B6B24AABFF76}"/>
              </a:ext>
            </a:extLst>
          </p:cNvPr>
          <p:cNvGrpSpPr/>
          <p:nvPr/>
        </p:nvGrpSpPr>
        <p:grpSpPr>
          <a:xfrm>
            <a:off x="8149293" y="4413177"/>
            <a:ext cx="3181076" cy="1166508"/>
            <a:chOff x="8682187" y="5579685"/>
            <a:chExt cx="3181076" cy="1166508"/>
          </a:xfrm>
        </p:grpSpPr>
        <p:pic>
          <p:nvPicPr>
            <p:cNvPr id="27" name="Рисунок 26">
              <a:extLst>
                <a:ext uri="{FF2B5EF4-FFF2-40B4-BE49-F238E27FC236}">
                  <a16:creationId xmlns="" xmlns:a16="http://schemas.microsoft.com/office/drawing/2014/main" id="{F7FFB02D-F82B-410D-8FD8-94F4D647BB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2187" y="5579685"/>
              <a:ext cx="3181076" cy="1166508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510F5880-7C75-49ED-A8F9-6EA2E378566E}"/>
                </a:ext>
              </a:extLst>
            </p:cNvPr>
            <p:cNvSpPr txBox="1"/>
            <p:nvPr/>
          </p:nvSpPr>
          <p:spPr>
            <a:xfrm>
              <a:off x="8837852" y="5911594"/>
              <a:ext cx="286324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образа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184080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49086" y="506004"/>
            <a:ext cx="10210800" cy="89760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Вправи </a:t>
            </a:r>
            <a:r>
              <a:rPr lang="uk-UA" sz="3200" b="1" dirty="0">
                <a:solidFill>
                  <a:schemeClr val="bg1"/>
                </a:solidFill>
              </a:rPr>
              <a:t>на постановку дихання та розвиток </a:t>
            </a:r>
            <a:r>
              <a:rPr lang="uk-UA" sz="3200" b="1" dirty="0" smtClean="0">
                <a:solidFill>
                  <a:schemeClr val="bg1"/>
                </a:solidFill>
              </a:rPr>
              <a:t>артикуляції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86546" y="1603624"/>
            <a:ext cx="5007426" cy="153293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Швидко </a:t>
            </a:r>
            <a:r>
              <a:rPr lang="uk-UA" sz="2400" b="1" dirty="0">
                <a:solidFill>
                  <a:schemeClr val="bg1"/>
                </a:solidFill>
              </a:rPr>
              <a:t>і глибоко </a:t>
            </a:r>
            <a:r>
              <a:rPr lang="uk-UA" sz="2400" b="1" dirty="0" smtClean="0">
                <a:solidFill>
                  <a:schemeClr val="bg1"/>
                </a:solidFill>
              </a:rPr>
              <a:t>вдихни </a:t>
            </a:r>
            <a:r>
              <a:rPr lang="uk-UA" sz="2400" b="1" dirty="0">
                <a:solidFill>
                  <a:schemeClr val="bg1"/>
                </a:solidFill>
              </a:rPr>
              <a:t>носом повітря, спокійно видихаючи ротом, </a:t>
            </a:r>
            <a:r>
              <a:rPr lang="uk-UA" sz="2400" b="1" dirty="0" smtClean="0">
                <a:solidFill>
                  <a:schemeClr val="bg1"/>
                </a:solidFill>
              </a:rPr>
              <a:t>вимов, </a:t>
            </a:r>
            <a:r>
              <a:rPr lang="uk-UA" sz="2400" b="1" dirty="0">
                <a:solidFill>
                  <a:schemeClr val="bg1"/>
                </a:solidFill>
              </a:rPr>
              <a:t>співаючи, звуки: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9456" y="1613318"/>
            <a:ext cx="3444531" cy="132343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[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а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]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[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]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[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у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]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    [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и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]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[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е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]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[ </a:t>
            </a:r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і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</a:rPr>
              <a:t> ]</a:t>
            </a:r>
            <a:endParaRPr lang="uk-UA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D:\2 клас\2 Читання\1 Савченко\06 Світ дитинства\№071 - О.Кротюк. Шкідлива звичка\2025-02-09_18140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0" t="22491" r="19750" b="1053"/>
          <a:stretch/>
        </p:blipFill>
        <p:spPr bwMode="auto">
          <a:xfrm>
            <a:off x="6539456" y="3467216"/>
            <a:ext cx="4447297" cy="218247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186546" y="3467216"/>
            <a:ext cx="4920340" cy="121278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Вимовляй склади голосно й чітко, непомітно добираючи повітря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6889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:a16="http://schemas.microsoft.com/office/drawing/2014/main" xmlns="" id="{8D680240-E512-40DB-986F-C31A2046D1DC}"/>
              </a:ext>
            </a:extLst>
          </p:cNvPr>
          <p:cNvSpPr/>
          <p:nvPr/>
        </p:nvSpPr>
        <p:spPr>
          <a:xfrm>
            <a:off x="1236864" y="494529"/>
            <a:ext cx="9669032" cy="83005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Чистомовка «Мій дідусь»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321260" y="1433629"/>
            <a:ext cx="9281425" cy="573591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чистомовку, чітко вимовляючи склади й слова.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321628" y="2168997"/>
            <a:ext cx="6584267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</a:rPr>
              <a:t>Кий </a:t>
            </a:r>
            <a:r>
              <a:rPr lang="ru-RU" sz="2800" b="1" dirty="0">
                <a:solidFill>
                  <a:srgbClr val="FFFF00"/>
                </a:solidFill>
              </a:rPr>
              <a:t>– </a:t>
            </a:r>
            <a:r>
              <a:rPr lang="ru-RU" sz="2800" b="1" dirty="0" smtClean="0">
                <a:solidFill>
                  <a:srgbClr val="FFFF00"/>
                </a:solidFill>
              </a:rPr>
              <a:t>кий </a:t>
            </a:r>
            <a:r>
              <a:rPr lang="ru-RU" sz="2800" b="1" dirty="0">
                <a:solidFill>
                  <a:srgbClr val="FFFF00"/>
                </a:solidFill>
              </a:rPr>
              <a:t>– </a:t>
            </a:r>
            <a:r>
              <a:rPr lang="ru-RU" sz="2800" b="1" dirty="0" smtClean="0">
                <a:solidFill>
                  <a:srgbClr val="FFFF00"/>
                </a:solidFill>
              </a:rPr>
              <a:t>кий </a:t>
            </a:r>
            <a:r>
              <a:rPr lang="ru-RU" sz="2800" b="1" dirty="0"/>
              <a:t>– </a:t>
            </a:r>
            <a:r>
              <a:rPr lang="ru-RU" sz="2800" b="1" dirty="0" err="1"/>
              <a:t>дідусь</a:t>
            </a:r>
            <a:r>
              <a:rPr lang="ru-RU" sz="2800" b="1" dirty="0"/>
              <a:t> </a:t>
            </a:r>
            <a:r>
              <a:rPr lang="ru-RU" sz="2800" b="1" dirty="0" smtClean="0"/>
              <a:t>старенький,</a:t>
            </a:r>
            <a:endParaRPr lang="ru-RU" sz="2800" b="1" dirty="0"/>
          </a:p>
          <a:p>
            <a:r>
              <a:rPr lang="ru-RU" sz="2800" b="1" dirty="0" err="1" smtClean="0">
                <a:solidFill>
                  <a:srgbClr val="FFFF00"/>
                </a:solidFill>
              </a:rPr>
              <a:t>ий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– </a:t>
            </a:r>
            <a:r>
              <a:rPr lang="ru-RU" sz="2800" b="1" dirty="0" err="1">
                <a:solidFill>
                  <a:srgbClr val="FFFF00"/>
                </a:solidFill>
              </a:rPr>
              <a:t>ий</a:t>
            </a:r>
            <a:r>
              <a:rPr lang="ru-RU" sz="2800" b="1" dirty="0">
                <a:solidFill>
                  <a:srgbClr val="FFFF00"/>
                </a:solidFill>
              </a:rPr>
              <a:t> – </a:t>
            </a:r>
            <a:r>
              <a:rPr lang="ru-RU" sz="2800" b="1" dirty="0" err="1">
                <a:solidFill>
                  <a:srgbClr val="FFFF00"/>
                </a:solidFill>
              </a:rPr>
              <a:t>ий</a:t>
            </a:r>
            <a:r>
              <a:rPr lang="ru-RU" sz="2800" b="1" dirty="0">
                <a:solidFill>
                  <a:srgbClr val="FFFF00"/>
                </a:solidFill>
              </a:rPr>
              <a:t> </a:t>
            </a:r>
            <a:r>
              <a:rPr lang="ru-RU" sz="2800" b="1" dirty="0"/>
              <a:t>– голуб </a:t>
            </a:r>
            <a:r>
              <a:rPr lang="ru-RU" sz="2800" b="1" dirty="0" err="1" smtClean="0"/>
              <a:t>сивенький</a:t>
            </a:r>
            <a:r>
              <a:rPr lang="ru-RU" sz="2800" b="1" dirty="0" smtClean="0"/>
              <a:t>,</a:t>
            </a:r>
            <a:endParaRPr lang="ru-RU" sz="2800" b="1" dirty="0"/>
          </a:p>
          <a:p>
            <a:r>
              <a:rPr lang="ru-RU" sz="2800" b="1" dirty="0" smtClean="0">
                <a:solidFill>
                  <a:srgbClr val="FFFF00"/>
                </a:solidFill>
              </a:rPr>
              <a:t>ку </a:t>
            </a:r>
            <a:r>
              <a:rPr lang="ru-RU" sz="2800" b="1" dirty="0">
                <a:solidFill>
                  <a:srgbClr val="FFFF00"/>
                </a:solidFill>
              </a:rPr>
              <a:t>– ку – ку </a:t>
            </a:r>
            <a:r>
              <a:rPr lang="ru-RU" sz="2800" b="1" dirty="0"/>
              <a:t>– ходить по </a:t>
            </a:r>
            <a:r>
              <a:rPr lang="ru-RU" sz="2800" b="1" dirty="0" err="1" smtClean="0"/>
              <a:t>садочку</a:t>
            </a:r>
            <a:r>
              <a:rPr lang="ru-RU" sz="2800" b="1" dirty="0" smtClean="0"/>
              <a:t>,</a:t>
            </a:r>
            <a:endParaRPr lang="ru-RU" sz="2800" b="1" dirty="0"/>
          </a:p>
          <a:p>
            <a:r>
              <a:rPr lang="ru-RU" sz="2800" b="1" dirty="0" err="1" smtClean="0">
                <a:solidFill>
                  <a:srgbClr val="FFFF00"/>
                </a:solidFill>
              </a:rPr>
              <a:t>чку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– </a:t>
            </a:r>
            <a:r>
              <a:rPr lang="ru-RU" sz="2800" b="1" dirty="0" err="1" smtClean="0">
                <a:solidFill>
                  <a:srgbClr val="FFFF00"/>
                </a:solidFill>
              </a:rPr>
              <a:t>чку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– </a:t>
            </a:r>
            <a:r>
              <a:rPr lang="ru-RU" sz="2800" b="1" dirty="0" err="1" smtClean="0">
                <a:solidFill>
                  <a:srgbClr val="FFFF00"/>
                </a:solidFill>
              </a:rPr>
              <a:t>чку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/>
              <a:t>– водить </a:t>
            </a:r>
            <a:r>
              <a:rPr lang="ru-RU" sz="2800" b="1" dirty="0" smtClean="0"/>
              <a:t>свою внучку.</a:t>
            </a:r>
            <a:endParaRPr lang="ru-RU" sz="2800" b="1" dirty="0"/>
          </a:p>
          <a:p>
            <a:r>
              <a:rPr lang="ru-RU" sz="2800" b="1" dirty="0" err="1" smtClean="0">
                <a:solidFill>
                  <a:srgbClr val="FFFF00"/>
                </a:solidFill>
              </a:rPr>
              <a:t>джає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– </a:t>
            </a:r>
            <a:r>
              <a:rPr lang="ru-RU" sz="2800" b="1" dirty="0" err="1" smtClean="0">
                <a:solidFill>
                  <a:srgbClr val="FFFF00"/>
                </a:solidFill>
              </a:rPr>
              <a:t>джає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– </a:t>
            </a:r>
            <a:r>
              <a:rPr lang="ru-RU" sz="2800" b="1" dirty="0" err="1" smtClean="0">
                <a:solidFill>
                  <a:srgbClr val="FFFF00"/>
                </a:solidFill>
              </a:rPr>
              <a:t>джає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/>
              <a:t>– </a:t>
            </a:r>
            <a:r>
              <a:rPr lang="ru-RU" sz="2800" b="1" dirty="0" err="1" smtClean="0"/>
              <a:t>яблуньки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саджає</a:t>
            </a:r>
            <a:r>
              <a:rPr lang="ru-RU" sz="2800" b="1" dirty="0" smtClean="0"/>
              <a:t>,</a:t>
            </a:r>
            <a:endParaRPr lang="ru-RU" sz="2800" b="1" dirty="0"/>
          </a:p>
          <a:p>
            <a:r>
              <a:rPr lang="ru-RU" sz="2800" b="1" dirty="0" err="1" smtClean="0">
                <a:solidFill>
                  <a:srgbClr val="FFFF00"/>
                </a:solidFill>
              </a:rPr>
              <a:t>дає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– </a:t>
            </a:r>
            <a:r>
              <a:rPr lang="ru-RU" sz="2800" b="1" dirty="0" err="1" smtClean="0">
                <a:solidFill>
                  <a:srgbClr val="FFFF00"/>
                </a:solidFill>
              </a:rPr>
              <a:t>дає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– </a:t>
            </a:r>
            <a:r>
              <a:rPr lang="ru-RU" sz="2800" b="1" dirty="0" err="1" smtClean="0">
                <a:solidFill>
                  <a:srgbClr val="FFFF00"/>
                </a:solidFill>
              </a:rPr>
              <a:t>дає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/>
              <a:t>– </a:t>
            </a:r>
            <a:r>
              <a:rPr lang="ru-RU" sz="2800" b="1" dirty="0" err="1" smtClean="0"/>
              <a:t>казки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розповідає</a:t>
            </a:r>
            <a:r>
              <a:rPr lang="ru-RU" sz="2800" b="1" dirty="0" smtClean="0"/>
              <a:t>,</a:t>
            </a:r>
            <a:endParaRPr lang="ru-RU" sz="2800" b="1" dirty="0"/>
          </a:p>
          <a:p>
            <a:r>
              <a:rPr lang="ru-RU" sz="2800" b="1" dirty="0" err="1" smtClean="0">
                <a:solidFill>
                  <a:srgbClr val="FFFF00"/>
                </a:solidFill>
              </a:rPr>
              <a:t>дусь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– </a:t>
            </a:r>
            <a:r>
              <a:rPr lang="ru-RU" sz="2800" b="1" dirty="0" err="1" smtClean="0">
                <a:solidFill>
                  <a:srgbClr val="FFFF00"/>
                </a:solidFill>
              </a:rPr>
              <a:t>дусь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>
                <a:solidFill>
                  <a:srgbClr val="FFFF00"/>
                </a:solidFill>
              </a:rPr>
              <a:t>– </a:t>
            </a:r>
            <a:r>
              <a:rPr lang="ru-RU" sz="2800" b="1" dirty="0" err="1" smtClean="0">
                <a:solidFill>
                  <a:srgbClr val="FFFF00"/>
                </a:solidFill>
              </a:rPr>
              <a:t>дусь</a:t>
            </a:r>
            <a:r>
              <a:rPr lang="ru-RU" sz="2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/>
              <a:t>–</a:t>
            </a:r>
            <a:r>
              <a:rPr lang="ru-RU" sz="2800" b="1" dirty="0" err="1" smtClean="0"/>
              <a:t>любий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мій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дідусь</a:t>
            </a:r>
            <a:r>
              <a:rPr lang="ru-RU" sz="2800" b="1" dirty="0" smtClean="0"/>
              <a:t>,</a:t>
            </a:r>
            <a:endParaRPr lang="ru-RU" sz="2800" b="1" dirty="0"/>
          </a:p>
          <a:p>
            <a:r>
              <a:rPr lang="ru-RU" sz="2800" b="1" dirty="0" smtClean="0">
                <a:solidFill>
                  <a:srgbClr val="FFFF00"/>
                </a:solidFill>
              </a:rPr>
              <a:t>хи </a:t>
            </a:r>
            <a:r>
              <a:rPr lang="ru-RU" sz="2800" b="1" dirty="0">
                <a:solidFill>
                  <a:srgbClr val="FFFF00"/>
                </a:solidFill>
              </a:rPr>
              <a:t>– хи – хи </a:t>
            </a:r>
            <a:r>
              <a:rPr lang="ru-RU" sz="2800" b="1" dirty="0"/>
              <a:t>– з ним </a:t>
            </a:r>
            <a:r>
              <a:rPr lang="ru-RU" sz="2800" b="1" dirty="0" err="1"/>
              <a:t>багато</a:t>
            </a:r>
            <a:r>
              <a:rPr lang="ru-RU" sz="2800" b="1" dirty="0"/>
              <a:t> </a:t>
            </a:r>
            <a:r>
              <a:rPr lang="ru-RU" sz="2800" b="1" dirty="0" err="1"/>
              <a:t>втіхи</a:t>
            </a:r>
            <a:r>
              <a:rPr lang="ru-RU" sz="2800" b="1" dirty="0"/>
              <a:t>.</a:t>
            </a:r>
          </a:p>
        </p:txBody>
      </p:sp>
      <p:pic>
        <p:nvPicPr>
          <p:cNvPr id="4100" name="Picture 4" descr="Картинка дедушка для детей - 59 фот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864" y="2168996"/>
            <a:ext cx="3016417" cy="337183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8334201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53885" y="582906"/>
            <a:ext cx="9749467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438" y="1486511"/>
            <a:ext cx="3684203" cy="368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67400" y="1620325"/>
            <a:ext cx="4874716" cy="343923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</a:t>
            </a:r>
            <a:r>
              <a:rPr lang="uk-UA" sz="2800" b="1" dirty="0" smtClean="0"/>
              <a:t>будемо досліджувати текст </a:t>
            </a:r>
            <a:r>
              <a:rPr lang="uk-UA" sz="2800" b="1" dirty="0" smtClean="0">
                <a:solidFill>
                  <a:schemeClr val="bg1"/>
                </a:solidFill>
              </a:rPr>
              <a:t> Оксани </a:t>
            </a:r>
            <a:r>
              <a:rPr lang="uk-UA" sz="2800" b="1" dirty="0">
                <a:solidFill>
                  <a:schemeClr val="bg1"/>
                </a:solidFill>
              </a:rPr>
              <a:t>Кротюк «Шкідлива звичка</a:t>
            </a:r>
            <a:r>
              <a:rPr lang="uk-UA" sz="2800" b="1" dirty="0" smtClean="0">
                <a:solidFill>
                  <a:schemeClr val="bg1"/>
                </a:solidFill>
              </a:rPr>
              <a:t>». Поспілкуємося на тему,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які звички відносять до шкідливих.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746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73628" y="564892"/>
            <a:ext cx="9732889" cy="77326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Знайомство </a:t>
            </a:r>
            <a:r>
              <a:rPr lang="uk-UA" sz="4000" b="1" dirty="0">
                <a:solidFill>
                  <a:schemeClr val="bg1"/>
                </a:solidFill>
              </a:rPr>
              <a:t>з </a:t>
            </a:r>
            <a:r>
              <a:rPr lang="uk-UA" sz="4000" b="1" dirty="0" smtClean="0">
                <a:solidFill>
                  <a:schemeClr val="bg1"/>
                </a:solidFill>
              </a:rPr>
              <a:t>письменницею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73628" y="1529536"/>
            <a:ext cx="4615543" cy="378565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Оксана Петрівна Кротюк – сучасна українська письменниця.</a:t>
            </a:r>
          </a:p>
        </p:txBody>
      </p:sp>
      <p:pic>
        <p:nvPicPr>
          <p:cNvPr id="2" name="Picture 2" descr="Картинки по запросу &quot;оксана кротюк&quot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80" y="1529536"/>
            <a:ext cx="4496138" cy="4102726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53899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52041" y="1323975"/>
            <a:ext cx="2044596" cy="438430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903514" y="494529"/>
            <a:ext cx="10199915" cy="67704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«Передбачення</a:t>
            </a:r>
            <a:r>
              <a:rPr lang="uk-UA" sz="4000" b="1" dirty="0" smtClean="0">
                <a:solidFill>
                  <a:schemeClr val="bg1"/>
                </a:solidFill>
              </a:rPr>
              <a:t>»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16085" y="2168852"/>
            <a:ext cx="6640285" cy="35394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Прочитай </a:t>
            </a:r>
            <a:r>
              <a:rPr lang="uk-UA" sz="2800" b="1" dirty="0">
                <a:solidFill>
                  <a:srgbClr val="FFFF00"/>
                </a:solidFill>
              </a:rPr>
              <a:t>назву оповідання.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Що означає слово «шкідлива»?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Про які звички ми говоримо, що вони шкідливі</a:t>
            </a:r>
            <a:r>
              <a:rPr lang="uk-UA" sz="2800" b="1" dirty="0" smtClean="0">
                <a:solidFill>
                  <a:srgbClr val="FFFF00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rgbClr val="FFFF00"/>
                </a:solidFill>
              </a:rPr>
              <a:t>Яка емоція хлопця зображена на ілюстрації?</a:t>
            </a:r>
            <a:endParaRPr lang="uk-UA" sz="2800" b="1" dirty="0">
              <a:solidFill>
                <a:srgbClr val="FFFF0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rgbClr val="FFFF00"/>
                </a:solidFill>
              </a:rPr>
              <a:t>Про що може йтися в оповіданні з </a:t>
            </a:r>
            <a:r>
              <a:rPr lang="uk-UA" sz="2800" b="1" dirty="0" smtClean="0">
                <a:solidFill>
                  <a:srgbClr val="FFFF00"/>
                </a:solidFill>
              </a:rPr>
              <a:t>такими назвою та ілюстрацією?</a:t>
            </a:r>
            <a:endParaRPr lang="uk-UA" sz="2800" b="1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16085" y="1323975"/>
            <a:ext cx="6640285" cy="677046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Оксана 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Кротюк «Шкідлива звичка</a:t>
            </a:r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» 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98476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519761" y="1912871"/>
            <a:ext cx="3516522" cy="342311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встрявати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цьогорічне</a:t>
            </a:r>
          </a:p>
          <a:p>
            <a:pPr algn="ctr" eaLnBrk="0" hangingPunct="0">
              <a:defRPr/>
            </a:pPr>
            <a:r>
              <a:rPr lang="uk-UA" sz="3600" b="1" dirty="0" err="1">
                <a:solidFill>
                  <a:schemeClr val="bg1"/>
                </a:solidFill>
                <a:ea typeface="+mj-ea"/>
                <a:cs typeface="+mj-cs"/>
              </a:rPr>
              <a:t>ніякісінько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роззирнувшись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дерев'яна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сусідський</a:t>
            </a: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184572" y="1912871"/>
            <a:ext cx="3614057" cy="342311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хвіртка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безцеремонно</a:t>
            </a:r>
            <a:endParaRPr lang="uk-UA" sz="3600" b="1" dirty="0">
              <a:solidFill>
                <a:schemeClr val="bg1"/>
              </a:solidFill>
              <a:ea typeface="+mj-ea"/>
              <a:cs typeface="+mj-cs"/>
            </a:endParaRP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звільняючи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несамовито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присоромлений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  <a:ea typeface="+mj-ea"/>
                <a:cs typeface="+mj-cs"/>
              </a:rPr>
              <a:t>либонь</a:t>
            </a:r>
          </a:p>
        </p:txBody>
      </p:sp>
      <p:sp>
        <p:nvSpPr>
          <p:cNvPr id="9" name="Равнобедренный треугольник 8"/>
          <p:cNvSpPr/>
          <p:nvPr/>
        </p:nvSpPr>
        <p:spPr>
          <a:xfrm rot="6556522">
            <a:off x="5654448" y="1997010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6556522">
            <a:off x="5646371" y="2484451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 rot="6556522">
            <a:off x="5100518" y="3040041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 rot="6556522">
            <a:off x="5494502" y="3677666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Равнобедренный треугольник 15"/>
          <p:cNvSpPr/>
          <p:nvPr/>
        </p:nvSpPr>
        <p:spPr>
          <a:xfrm rot="6556522">
            <a:off x="5656727" y="4167275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Равнобедренный треугольник 16"/>
          <p:cNvSpPr/>
          <p:nvPr/>
        </p:nvSpPr>
        <p:spPr>
          <a:xfrm rot="6556522">
            <a:off x="4890169" y="4702863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Равнобедренный треугольник 17"/>
          <p:cNvSpPr/>
          <p:nvPr/>
        </p:nvSpPr>
        <p:spPr>
          <a:xfrm rot="6556522">
            <a:off x="8774576" y="1921875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6556522">
            <a:off x="9641717" y="2484452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6556522">
            <a:off x="9191448" y="3098966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6556522">
            <a:off x="9570640" y="3597006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6556522">
            <a:off x="8966941" y="4173749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6556522">
            <a:off x="9139829" y="4709898"/>
            <a:ext cx="152555" cy="56019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34143" y="494530"/>
            <a:ext cx="10276114" cy="687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4143" y="1238880"/>
            <a:ext cx="2329543" cy="328644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530276" y="1277612"/>
            <a:ext cx="6992656" cy="532670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Читання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слів «луною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» за учнем, який гарно читає.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4321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3459646" y="1238880"/>
            <a:ext cx="3516522" cy="150524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Хвіртка -  </a:t>
            </a:r>
            <a:r>
              <a:rPr lang="uk-UA" sz="2800" b="1" dirty="0"/>
              <a:t>невеликі вхідні двері в тину або у воротах.</a:t>
            </a:r>
            <a:endParaRPr lang="ru-RU" sz="2800" b="1" dirty="0"/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097487" y="1244120"/>
            <a:ext cx="4114800" cy="218015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uk-UA" sz="2800" b="1" dirty="0">
                <a:solidFill>
                  <a:srgbClr val="FF0000"/>
                </a:solidFill>
              </a:rPr>
              <a:t>Крислатий – </a:t>
            </a:r>
            <a:r>
              <a:rPr lang="uk-UA" sz="2800" b="1" dirty="0"/>
              <a:t>який має розложисте гілля, розкішну корону (про дерево, кущ); гіллястий.</a:t>
            </a:r>
            <a:endParaRPr lang="ru-RU" sz="28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1034143" y="494530"/>
            <a:ext cx="10276114" cy="6875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Словникова </a:t>
            </a:r>
            <a:r>
              <a:rPr lang="uk-UA" sz="4000" b="1" dirty="0" smtClean="0">
                <a:solidFill>
                  <a:schemeClr val="bg1"/>
                </a:solidFill>
              </a:rPr>
              <a:t>робота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34143" y="1238880"/>
            <a:ext cx="2329543" cy="3286448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Картинки по запросу &quot;клипарт хвіртка&quot;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085" y="2882104"/>
            <a:ext cx="2378995" cy="317199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Картинки по запросу &quot;крислате дерево&quot;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979" y="3478705"/>
            <a:ext cx="3431964" cy="257539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92263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3600</TotalTime>
  <Words>583</Words>
  <Application>Microsoft Office PowerPoint</Application>
  <PresentationFormat>Произвольный</PresentationFormat>
  <Paragraphs>100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323</cp:revision>
  <dcterms:created xsi:type="dcterms:W3CDTF">2018-01-05T16:38:53Z</dcterms:created>
  <dcterms:modified xsi:type="dcterms:W3CDTF">2025-02-09T19:53:37Z</dcterms:modified>
</cp:coreProperties>
</file>