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998" r:id="rId3"/>
    <p:sldId id="997" r:id="rId4"/>
    <p:sldId id="996" r:id="rId5"/>
    <p:sldId id="611" r:id="rId6"/>
    <p:sldId id="597" r:id="rId7"/>
    <p:sldId id="613" r:id="rId8"/>
    <p:sldId id="614" r:id="rId9"/>
    <p:sldId id="619" r:id="rId10"/>
    <p:sldId id="617" r:id="rId11"/>
    <p:sldId id="99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2F3242"/>
    <a:srgbClr val="295FFF"/>
    <a:srgbClr val="00B050"/>
    <a:srgbClr val="1694E9"/>
    <a:srgbClr val="FFFF00"/>
    <a:srgbClr val="FF7C80"/>
    <a:srgbClr val="709E32"/>
    <a:srgbClr val="E3FE40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267" autoAdjust="0"/>
    <p:restoredTop sz="94660"/>
  </p:normalViewPr>
  <p:slideViewPr>
    <p:cSldViewPr snapToGrid="0">
      <p:cViewPr varScale="1">
        <p:scale>
          <a:sx n="88" d="100"/>
          <a:sy n="88" d="100"/>
        </p:scale>
        <p:origin x="-27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03.02.2025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03.02.2025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03.02.2025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4.jpe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slideLayout" Target="../slideLayouts/slideLayout6.xml"/><Relationship Id="rId2" Type="http://schemas.openxmlformats.org/officeDocument/2006/relationships/tags" Target="../tags/tag3.xml"/><Relationship Id="rId16" Type="http://schemas.openxmlformats.org/officeDocument/2006/relationships/image" Target="../media/image7.jpe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image" Target="../media/image6.jpeg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1.jpeg"/><Relationship Id="rId7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40971" y="4479126"/>
            <a:ext cx="9916885" cy="919401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rgbClr val="0070C0"/>
                </a:solidFill>
              </a:rPr>
              <a:t>Використовую дієслова в мовленні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72127" y="1292834"/>
            <a:ext cx="3137388" cy="2145268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pPr algn="ctr"/>
            <a:r>
              <a:rPr lang="uk-UA" sz="2400" b="1" i="1" dirty="0">
                <a:solidFill>
                  <a:srgbClr val="0070C0"/>
                </a:solidFill>
              </a:rPr>
              <a:t>2 </a:t>
            </a:r>
            <a:r>
              <a:rPr lang="uk-UA" sz="2400" b="1" i="1" dirty="0" smtClean="0">
                <a:solidFill>
                  <a:srgbClr val="0070C0"/>
                </a:solidFill>
              </a:rPr>
              <a:t>клас </a:t>
            </a:r>
          </a:p>
          <a:p>
            <a:pPr algn="ctr"/>
            <a:r>
              <a:rPr lang="uk-UA" sz="2400" b="1" i="1" dirty="0" smtClean="0">
                <a:solidFill>
                  <a:srgbClr val="0070C0"/>
                </a:solidFill>
              </a:rPr>
              <a:t>Розділ 4</a:t>
            </a:r>
            <a:r>
              <a:rPr lang="uk-UA" sz="2400" b="1" dirty="0" smtClean="0">
                <a:solidFill>
                  <a:srgbClr val="0070C0"/>
                </a:solidFill>
              </a:rPr>
              <a:t>. </a:t>
            </a: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Досліджую дієслова</a:t>
            </a: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Урок </a:t>
            </a:r>
            <a:r>
              <a:rPr lang="en-US" sz="2400" b="1" dirty="0" smtClean="0">
                <a:solidFill>
                  <a:srgbClr val="0070C0"/>
                </a:solidFill>
              </a:rPr>
              <a:t>71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D:\Картинки до тестів\!!! Есміра Україна Читання в родині\OIG (3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114" y="1039953"/>
            <a:ext cx="3028948" cy="3028948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88572" y="1295396"/>
            <a:ext cx="10002158" cy="1008603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Напиши </a:t>
            </a:r>
            <a:r>
              <a:rPr lang="uk-UA" sz="2400" b="1" dirty="0">
                <a:solidFill>
                  <a:srgbClr val="0070C0"/>
                </a:solidFill>
              </a:rPr>
              <a:t>2-3 речення про те, чи доводилося тобі бувати в луна-парку. Які атракціони ти відвідав (відвідала). </a:t>
            </a:r>
            <a:r>
              <a:rPr lang="uk-UA" sz="2400" b="1" dirty="0" smtClean="0">
                <a:solidFill>
                  <a:srgbClr val="0070C0"/>
                </a:solidFill>
              </a:rPr>
              <a:t>А </a:t>
            </a:r>
            <a:r>
              <a:rPr lang="uk-UA" sz="2400" b="1" dirty="0">
                <a:solidFill>
                  <a:srgbClr val="0070C0"/>
                </a:solidFill>
              </a:rPr>
              <a:t>може, ти тільки мрієш там побувати.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2" t="1821" r="52702" b="73880"/>
          <a:stretch/>
        </p:blipFill>
        <p:spPr>
          <a:xfrm>
            <a:off x="3179571" y="2304000"/>
            <a:ext cx="7911159" cy="28440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122" name="Picture 2" descr="Картинки по запросу &quot;луна парк одеса дети&quot;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55" r="18047"/>
          <a:stretch/>
        </p:blipFill>
        <p:spPr bwMode="auto">
          <a:xfrm>
            <a:off x="591301" y="2304000"/>
            <a:ext cx="2489355" cy="323698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5" t="78506" r="34727" b="7221"/>
          <a:stretch/>
        </p:blipFill>
        <p:spPr>
          <a:xfrm>
            <a:off x="3880010" y="2161355"/>
            <a:ext cx="1803044" cy="97879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" t="15077" r="39991" b="68210"/>
          <a:stretch/>
        </p:blipFill>
        <p:spPr>
          <a:xfrm>
            <a:off x="5611363" y="2225317"/>
            <a:ext cx="2640169" cy="114622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3" t="31414" r="37867" b="51873"/>
          <a:stretch/>
        </p:blipFill>
        <p:spPr>
          <a:xfrm>
            <a:off x="8433863" y="2225317"/>
            <a:ext cx="2640169" cy="114622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13" t="33292" r="18217" b="49995"/>
          <a:stretch/>
        </p:blipFill>
        <p:spPr>
          <a:xfrm>
            <a:off x="3200006" y="3287677"/>
            <a:ext cx="721149" cy="114622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5" t="47564" r="21846" b="35723"/>
          <a:stretch/>
        </p:blipFill>
        <p:spPr>
          <a:xfrm>
            <a:off x="4013082" y="3153306"/>
            <a:ext cx="3339944" cy="114622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2" t="63652" r="11590" b="20137"/>
          <a:stretch/>
        </p:blipFill>
        <p:spPr>
          <a:xfrm>
            <a:off x="7415524" y="3140149"/>
            <a:ext cx="3888835" cy="111178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" t="79802" r="31159" b="3987"/>
          <a:stretch/>
        </p:blipFill>
        <p:spPr>
          <a:xfrm>
            <a:off x="3234348" y="4036627"/>
            <a:ext cx="3094368" cy="111178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7" t="82947" r="32439" b="3589"/>
          <a:stretch/>
        </p:blipFill>
        <p:spPr>
          <a:xfrm>
            <a:off x="6306548" y="4279349"/>
            <a:ext cx="2879592" cy="92332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0" t="52266" r="21407" b="39283"/>
          <a:stretch/>
        </p:blipFill>
        <p:spPr>
          <a:xfrm>
            <a:off x="9280608" y="4339939"/>
            <a:ext cx="232760" cy="61613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0" t="52266" r="21407" b="39283"/>
          <a:stretch/>
        </p:blipFill>
        <p:spPr>
          <a:xfrm>
            <a:off x="9533064" y="4339939"/>
            <a:ext cx="232760" cy="616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0" t="52266" r="21407" b="39283"/>
          <a:stretch/>
        </p:blipFill>
        <p:spPr>
          <a:xfrm>
            <a:off x="9818168" y="4339939"/>
            <a:ext cx="232760" cy="616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0" t="52266" r="21407" b="39283"/>
          <a:stretch/>
        </p:blipFill>
        <p:spPr>
          <a:xfrm>
            <a:off x="10457348" y="4339938"/>
            <a:ext cx="232760" cy="616131"/>
          </a:xfrm>
          <a:prstGeom prst="rect">
            <a:avLst/>
          </a:prstGeom>
        </p:spPr>
      </p:pic>
      <p:sp>
        <p:nvSpPr>
          <p:cNvPr id="24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088571" y="493586"/>
            <a:ext cx="10002159" cy="7436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Додаткове 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162873" y="5311829"/>
            <a:ext cx="7927857" cy="830997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Що </a:t>
            </a:r>
            <a:r>
              <a:rPr lang="uk-UA" sz="2400" b="1" dirty="0" smtClean="0">
                <a:solidFill>
                  <a:srgbClr val="0070C0"/>
                </a:solidFill>
              </a:rPr>
              <a:t>називають дієслова? На які питання відповідають? </a:t>
            </a: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З якими словами зв’язані?</a:t>
            </a:r>
            <a:endParaRPr lang="uk-UA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76070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49853" y="1307646"/>
            <a:ext cx="4068461" cy="111371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0070C0"/>
                </a:solidFill>
              </a:rPr>
              <a:t>Вправа «Колесо». </a:t>
            </a:r>
            <a:r>
              <a:rPr lang="uk-UA" sz="2000" b="1" dirty="0" smtClean="0">
                <a:solidFill>
                  <a:srgbClr val="0070C0"/>
                </a:solidFill>
              </a:rPr>
              <a:t>Назви </a:t>
            </a:r>
            <a:r>
              <a:rPr lang="uk-UA" sz="2000" b="1" dirty="0">
                <a:solidFill>
                  <a:srgbClr val="0070C0"/>
                </a:solidFill>
              </a:rPr>
              <a:t>дієслова, що характеризують </a:t>
            </a:r>
            <a:r>
              <a:rPr lang="uk-UA" sz="2000" b="1" dirty="0" smtClean="0">
                <a:solidFill>
                  <a:srgbClr val="0070C0"/>
                </a:solidFill>
              </a:rPr>
              <a:t>твою </a:t>
            </a:r>
            <a:r>
              <a:rPr lang="uk-UA" sz="2000" b="1" dirty="0">
                <a:solidFill>
                  <a:srgbClr val="0070C0"/>
                </a:solidFill>
              </a:rPr>
              <a:t>діяльність на цьому </a:t>
            </a:r>
            <a:r>
              <a:rPr lang="uk-UA" sz="2000" b="1" dirty="0" smtClean="0">
                <a:solidFill>
                  <a:srgbClr val="0070C0"/>
                </a:solidFill>
              </a:rPr>
              <a:t>уроці.</a:t>
            </a:r>
            <a:endParaRPr lang="uk-UA" sz="2000" b="1" dirty="0">
              <a:solidFill>
                <a:srgbClr val="0070C0"/>
              </a:solidFill>
            </a:endParaRPr>
          </a:p>
        </p:txBody>
      </p:sp>
      <p:pic>
        <p:nvPicPr>
          <p:cNvPr id="6146" name="Picture 2" descr="Картинки по запросу &quot;клипарт чертовое колесо&quot;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314" y="141514"/>
            <a:ext cx="6784479" cy="654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Картинки по запросу &quot;клипарт дети на уроке&quot;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36"/>
          <a:stretch/>
        </p:blipFill>
        <p:spPr bwMode="auto">
          <a:xfrm>
            <a:off x="949852" y="2501665"/>
            <a:ext cx="3880165" cy="290504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5497285" y="1862278"/>
            <a:ext cx="2111829" cy="461665"/>
          </a:xfrm>
          <a:prstGeom prst="rect">
            <a:avLst/>
          </a:prstGeom>
          <a:solidFill>
            <a:srgbClr val="FF7C8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працював/ла 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701169" y="1307645"/>
            <a:ext cx="141876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писав/ла 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549573" y="1959694"/>
            <a:ext cx="1555255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слухав/ла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041494" y="3361412"/>
            <a:ext cx="2061356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відповідав/ла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578538" y="5015552"/>
            <a:ext cx="194381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 err="1">
                <a:solidFill>
                  <a:schemeClr val="bg1"/>
                </a:solidFill>
              </a:rPr>
              <a:t>с</a:t>
            </a:r>
            <a:r>
              <a:rPr lang="uk-UA" sz="2400" b="1" dirty="0" err="1" smtClean="0">
                <a:solidFill>
                  <a:schemeClr val="bg1"/>
                </a:solidFill>
              </a:rPr>
              <a:t>тарав</a:t>
            </a:r>
            <a:r>
              <a:rPr lang="uk-UA" sz="2400" b="1" dirty="0" smtClean="0">
                <a:solidFill>
                  <a:schemeClr val="bg1"/>
                </a:solidFill>
              </a:rPr>
              <a:t>/</a:t>
            </a:r>
            <a:r>
              <a:rPr lang="uk-UA" sz="2400" b="1" dirty="0" err="1" smtClean="0">
                <a:solidFill>
                  <a:schemeClr val="bg1"/>
                </a:solidFill>
              </a:rPr>
              <a:t>лася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651060" y="5150646"/>
            <a:ext cx="1518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думав/ла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363465" y="5015552"/>
            <a:ext cx="1868386" cy="461665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складав/ла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927988" y="3361411"/>
            <a:ext cx="1864697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добирав/ла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49853" y="494530"/>
            <a:ext cx="4231747" cy="7029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02822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41" grpId="0" animBg="1"/>
      <p:bldP spid="42" grpId="0" animBg="1"/>
      <p:bldP spid="64" grpId="0"/>
      <p:bldP spid="65" grpId="0" animBg="1"/>
      <p:bldP spid="6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1352736" y="1579596"/>
            <a:ext cx="6082208" cy="3371136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002060"/>
                </a:solidFill>
              </a:rPr>
              <a:t>Щоб помилки хитрі, спритні</a:t>
            </a:r>
            <a:endParaRPr lang="ru-RU" sz="3200" b="1" dirty="0">
              <a:solidFill>
                <a:srgbClr val="002060"/>
              </a:solidFill>
            </a:endParaRPr>
          </a:p>
          <a:p>
            <a:r>
              <a:rPr lang="uk-UA" sz="3200" b="1" dirty="0">
                <a:solidFill>
                  <a:srgbClr val="002060"/>
                </a:solidFill>
              </a:rPr>
              <a:t>Не ховалися в рядках,</a:t>
            </a:r>
            <a:endParaRPr lang="ru-RU" sz="3200" b="1" dirty="0">
              <a:solidFill>
                <a:srgbClr val="002060"/>
              </a:solidFill>
            </a:endParaRPr>
          </a:p>
          <a:p>
            <a:r>
              <a:rPr lang="uk-UA" sz="3200" b="1" dirty="0">
                <a:solidFill>
                  <a:srgbClr val="002060"/>
                </a:solidFill>
              </a:rPr>
              <a:t>Щоб всі букви в кожнім слові</a:t>
            </a:r>
            <a:endParaRPr lang="ru-RU" sz="3200" b="1" dirty="0">
              <a:solidFill>
                <a:srgbClr val="002060"/>
              </a:solidFill>
            </a:endParaRPr>
          </a:p>
          <a:p>
            <a:r>
              <a:rPr lang="uk-UA" sz="3200" b="1" dirty="0">
                <a:solidFill>
                  <a:srgbClr val="002060"/>
                </a:solidFill>
              </a:rPr>
              <a:t>Опинились на місцях,</a:t>
            </a:r>
            <a:endParaRPr lang="ru-RU" sz="3200" b="1" dirty="0">
              <a:solidFill>
                <a:srgbClr val="002060"/>
              </a:solidFill>
            </a:endParaRPr>
          </a:p>
          <a:p>
            <a:r>
              <a:rPr lang="uk-UA" sz="3200" b="1" dirty="0">
                <a:solidFill>
                  <a:srgbClr val="002060"/>
                </a:solidFill>
              </a:rPr>
              <a:t>Будем дружно працювати,</a:t>
            </a:r>
            <a:endParaRPr lang="ru-RU" sz="3200" b="1" dirty="0">
              <a:solidFill>
                <a:srgbClr val="002060"/>
              </a:solidFill>
            </a:endParaRPr>
          </a:p>
          <a:p>
            <a:r>
              <a:rPr lang="uk-UA" sz="3200" b="1" dirty="0">
                <a:solidFill>
                  <a:srgbClr val="002060"/>
                </a:solidFill>
              </a:rPr>
              <a:t>Свою пильність розвивати.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24000" y="580679"/>
            <a:ext cx="9361714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Налаштування на урок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1469572" y="563633"/>
            <a:ext cx="9470572" cy="8197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dirty="0" err="1" smtClean="0"/>
              <a:t>Вправа</a:t>
            </a:r>
            <a:r>
              <a:rPr lang="ru-RU" sz="4000" b="1" dirty="0" smtClean="0"/>
              <a:t> </a:t>
            </a:r>
            <a:r>
              <a:rPr lang="ru-RU" sz="4000" b="1" dirty="0"/>
              <a:t>«Сонечко»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xmlns="" id="{9022339F-1807-4D4E-9FEA-24F76C929254}"/>
              </a:ext>
            </a:extLst>
          </p:cNvPr>
          <p:cNvSpPr/>
          <p:nvPr/>
        </p:nvSpPr>
        <p:spPr>
          <a:xfrm>
            <a:off x="1192172" y="1426345"/>
            <a:ext cx="6403336" cy="3779758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Потри </a:t>
            </a:r>
            <a:r>
              <a:rPr lang="ru-RU" sz="2400" dirty="0" err="1">
                <a:solidFill>
                  <a:srgbClr val="0070C0"/>
                </a:solidFill>
              </a:rPr>
              <a:t>долоні</a:t>
            </a:r>
            <a:r>
              <a:rPr lang="ru-RU" sz="2400" dirty="0">
                <a:solidFill>
                  <a:srgbClr val="0070C0"/>
                </a:solidFill>
              </a:rPr>
              <a:t> одна об одну </a:t>
            </a:r>
            <a:r>
              <a:rPr lang="ru-RU" sz="2400" dirty="0" err="1">
                <a:solidFill>
                  <a:srgbClr val="0070C0"/>
                </a:solidFill>
              </a:rPr>
              <a:t>протягом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хвилини</a:t>
            </a:r>
            <a:r>
              <a:rPr lang="ru-RU" sz="2400" dirty="0">
                <a:solidFill>
                  <a:srgbClr val="0070C0"/>
                </a:solidFill>
              </a:rPr>
              <a:t>, </a:t>
            </a:r>
            <a:r>
              <a:rPr lang="ru-RU" sz="2400" dirty="0" err="1" smtClean="0">
                <a:solidFill>
                  <a:srgbClr val="0070C0"/>
                </a:solidFill>
              </a:rPr>
              <a:t>відчуваючи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потік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позитивної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енергії</a:t>
            </a:r>
            <a:r>
              <a:rPr lang="ru-RU" sz="2400" dirty="0">
                <a:solidFill>
                  <a:srgbClr val="0070C0"/>
                </a:solidFill>
              </a:rPr>
              <a:t>. </a:t>
            </a:r>
            <a:r>
              <a:rPr lang="ru-RU" sz="2400" dirty="0" err="1">
                <a:solidFill>
                  <a:srgbClr val="0070C0"/>
                </a:solidFill>
              </a:rPr>
              <a:t>Потім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різко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</a:rPr>
              <a:t>розведи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долоні</a:t>
            </a:r>
            <a:r>
              <a:rPr lang="ru-RU" sz="2400" dirty="0">
                <a:solidFill>
                  <a:srgbClr val="0070C0"/>
                </a:solidFill>
              </a:rPr>
              <a:t> перед собою на </a:t>
            </a:r>
            <a:r>
              <a:rPr lang="ru-RU" sz="2400" dirty="0" err="1">
                <a:solidFill>
                  <a:srgbClr val="0070C0"/>
                </a:solidFill>
              </a:rPr>
              <a:t>відстань</a:t>
            </a:r>
            <a:r>
              <a:rPr lang="ru-RU" sz="2400" dirty="0">
                <a:solidFill>
                  <a:srgbClr val="0070C0"/>
                </a:solidFill>
              </a:rPr>
              <a:t> 1–2 см і </a:t>
            </a:r>
            <a:r>
              <a:rPr lang="ru-RU" sz="2400" dirty="0" err="1" smtClean="0">
                <a:solidFill>
                  <a:srgbClr val="0070C0"/>
                </a:solidFill>
              </a:rPr>
              <a:t>відчуй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між</a:t>
            </a:r>
            <a:r>
              <a:rPr lang="ru-RU" sz="2400" dirty="0">
                <a:solidFill>
                  <a:srgbClr val="0070C0"/>
                </a:solidFill>
              </a:rPr>
              <a:t> ними </a:t>
            </a:r>
            <a:r>
              <a:rPr lang="ru-RU" sz="2400" dirty="0" err="1">
                <a:solidFill>
                  <a:srgbClr val="0070C0"/>
                </a:solidFill>
              </a:rPr>
              <a:t>енергетичний</a:t>
            </a:r>
            <a:r>
              <a:rPr lang="ru-RU" sz="2400" dirty="0">
                <a:solidFill>
                  <a:srgbClr val="0070C0"/>
                </a:solidFill>
              </a:rPr>
              <a:t> струм. </a:t>
            </a:r>
            <a:r>
              <a:rPr lang="ru-RU" sz="2400" dirty="0" err="1">
                <a:solidFill>
                  <a:srgbClr val="0070C0"/>
                </a:solidFill>
              </a:rPr>
              <a:t>Із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цього</a:t>
            </a:r>
            <a:r>
              <a:rPr lang="ru-RU" sz="2400" dirty="0">
                <a:solidFill>
                  <a:srgbClr val="0070C0"/>
                </a:solidFill>
              </a:rPr>
              <a:t> струму «</a:t>
            </a:r>
            <a:r>
              <a:rPr lang="ru-RU" sz="2400" dirty="0" err="1" smtClean="0">
                <a:solidFill>
                  <a:srgbClr val="0070C0"/>
                </a:solidFill>
              </a:rPr>
              <a:t>зліпи</a:t>
            </a:r>
            <a:r>
              <a:rPr lang="ru-RU" sz="2400" dirty="0" smtClean="0">
                <a:solidFill>
                  <a:srgbClr val="0070C0"/>
                </a:solidFill>
              </a:rPr>
              <a:t>» </a:t>
            </a:r>
            <a:r>
              <a:rPr lang="ru-RU" sz="2400" dirty="0" err="1">
                <a:solidFill>
                  <a:srgbClr val="0070C0"/>
                </a:solidFill>
              </a:rPr>
              <a:t>уявну</a:t>
            </a:r>
            <a:r>
              <a:rPr lang="ru-RU" sz="2400" dirty="0">
                <a:solidFill>
                  <a:srgbClr val="0070C0"/>
                </a:solidFill>
              </a:rPr>
              <a:t> «</a:t>
            </a:r>
            <a:r>
              <a:rPr lang="ru-RU" sz="2400" dirty="0" err="1">
                <a:solidFill>
                  <a:srgbClr val="0070C0"/>
                </a:solidFill>
              </a:rPr>
              <a:t>сніжку-сонечко</a:t>
            </a:r>
            <a:r>
              <a:rPr lang="ru-RU" sz="2400" dirty="0">
                <a:solidFill>
                  <a:srgbClr val="0070C0"/>
                </a:solidFill>
              </a:rPr>
              <a:t>» і </a:t>
            </a:r>
            <a:r>
              <a:rPr lang="ru-RU" sz="2400" dirty="0" smtClean="0">
                <a:solidFill>
                  <a:srgbClr val="0070C0"/>
                </a:solidFill>
              </a:rPr>
              <a:t>кинь </a:t>
            </a:r>
            <a:r>
              <a:rPr lang="ru-RU" sz="2400" dirty="0" err="1" smtClean="0">
                <a:solidFill>
                  <a:srgbClr val="0070C0"/>
                </a:solidFill>
              </a:rPr>
              <a:t>людині</a:t>
            </a:r>
            <a:r>
              <a:rPr lang="ru-RU" sz="2400" dirty="0" smtClean="0">
                <a:solidFill>
                  <a:srgbClr val="0070C0"/>
                </a:solidFill>
              </a:rPr>
              <a:t>, </a:t>
            </a:r>
            <a:r>
              <a:rPr lang="ru-RU" sz="2400" dirty="0">
                <a:solidFill>
                  <a:srgbClr val="0070C0"/>
                </a:solidFill>
              </a:rPr>
              <a:t>з </a:t>
            </a:r>
            <a:r>
              <a:rPr lang="ru-RU" sz="2400" dirty="0" err="1">
                <a:solidFill>
                  <a:srgbClr val="0070C0"/>
                </a:solidFill>
              </a:rPr>
              <a:t>якою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</a:rPr>
              <a:t>ти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</a:rPr>
              <a:t>хотіла</a:t>
            </a:r>
            <a:r>
              <a:rPr lang="ru-RU" sz="2400" dirty="0" smtClean="0">
                <a:solidFill>
                  <a:srgbClr val="0070C0"/>
                </a:solidFill>
              </a:rPr>
              <a:t>/в </a:t>
            </a:r>
            <a:r>
              <a:rPr lang="ru-RU" sz="2400" dirty="0">
                <a:solidFill>
                  <a:srgbClr val="0070C0"/>
                </a:solidFill>
              </a:rPr>
              <a:t>б </a:t>
            </a:r>
            <a:r>
              <a:rPr lang="ru-RU" sz="2400" dirty="0" err="1">
                <a:solidFill>
                  <a:srgbClr val="0070C0"/>
                </a:solidFill>
              </a:rPr>
              <a:t>поділитися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гарним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настроєм</a:t>
            </a:r>
            <a:r>
              <a:rPr lang="ru-RU" sz="2400" dirty="0">
                <a:solidFill>
                  <a:srgbClr val="0070C0"/>
                </a:solidFill>
              </a:rPr>
              <a:t> і </a:t>
            </a:r>
            <a:r>
              <a:rPr lang="ru-RU" sz="2400" dirty="0" err="1">
                <a:solidFill>
                  <a:srgbClr val="0070C0"/>
                </a:solidFill>
              </a:rPr>
              <a:t>позитивними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емоціями</a:t>
            </a:r>
            <a:r>
              <a:rPr lang="ru-RU" sz="2400" dirty="0">
                <a:solidFill>
                  <a:srgbClr val="0070C0"/>
                </a:solidFill>
              </a:rPr>
              <a:t> (</a:t>
            </a:r>
            <a:r>
              <a:rPr lang="ru-RU" sz="2400" dirty="0" err="1">
                <a:solidFill>
                  <a:srgbClr val="0070C0"/>
                </a:solidFill>
              </a:rPr>
              <a:t>радістю</a:t>
            </a:r>
            <a:r>
              <a:rPr lang="ru-RU" sz="2400" dirty="0">
                <a:solidFill>
                  <a:srgbClr val="0070C0"/>
                </a:solidFill>
              </a:rPr>
              <a:t>, </a:t>
            </a:r>
            <a:r>
              <a:rPr lang="ru-RU" sz="2400" dirty="0" err="1">
                <a:solidFill>
                  <a:srgbClr val="0070C0"/>
                </a:solidFill>
              </a:rPr>
              <a:t>добротою</a:t>
            </a:r>
            <a:r>
              <a:rPr lang="ru-RU" sz="2400" dirty="0">
                <a:solidFill>
                  <a:srgbClr val="0070C0"/>
                </a:solidFill>
              </a:rPr>
              <a:t>, </a:t>
            </a:r>
            <a:r>
              <a:rPr lang="ru-RU" sz="2400" dirty="0" err="1">
                <a:solidFill>
                  <a:srgbClr val="0070C0"/>
                </a:solidFill>
              </a:rPr>
              <a:t>щирістю</a:t>
            </a:r>
            <a:r>
              <a:rPr lang="ru-RU" sz="2400" dirty="0">
                <a:solidFill>
                  <a:srgbClr val="0070C0"/>
                </a:solidFill>
              </a:rPr>
              <a:t>...).</a:t>
            </a:r>
            <a:endParaRPr lang="uk-UA" sz="2400" dirty="0">
              <a:solidFill>
                <a:srgbClr val="0070C0"/>
              </a:solidFill>
            </a:endParaRPr>
          </a:p>
        </p:txBody>
      </p:sp>
      <p:pic>
        <p:nvPicPr>
          <p:cNvPr id="6" name="Picture 2" descr="D:\Картинки до тестів\!!!!!!Эсмира\_free_2023-10-14-19-34_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930" y="1752057"/>
            <a:ext cx="3026213" cy="3026213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https://pogoda.rovno.ua/sites/default/files/images/201902050933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930" y="1879462"/>
            <a:ext cx="3026213" cy="2830553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2"/>
          <p:cNvSpPr txBox="1">
            <a:spLocks/>
          </p:cNvSpPr>
          <p:nvPr/>
        </p:nvSpPr>
        <p:spPr>
          <a:xfrm>
            <a:off x="1146517" y="5236659"/>
            <a:ext cx="3403712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solidFill>
                  <a:schemeClr val="dk1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uk-UA" sz="2400" dirty="0" smtClean="0">
                <a:solidFill>
                  <a:schemeClr val="bg1"/>
                </a:solidFill>
                <a:effectLst/>
              </a:rPr>
              <a:t>Поміркуй і скажи, що робить сонечко.</a:t>
            </a:r>
            <a:endParaRPr lang="ru-RU" sz="2400" dirty="0">
              <a:solidFill>
                <a:schemeClr val="bg1"/>
              </a:solidFill>
              <a:effectLst/>
            </a:endParaRPr>
          </a:p>
        </p:txBody>
      </p:sp>
      <p:sp>
        <p:nvSpPr>
          <p:cNvPr id="9" name="Прямоугольник 8"/>
          <p:cNvSpPr/>
          <p:nvPr>
            <p:custDataLst>
              <p:tags r:id="rId1"/>
            </p:custDataLst>
          </p:nvPr>
        </p:nvSpPr>
        <p:spPr>
          <a:xfrm>
            <a:off x="5036746" y="5236659"/>
            <a:ext cx="5380883" cy="8309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400" b="1" dirty="0">
                <a:solidFill>
                  <a:schemeClr val="bg1"/>
                </a:solidFill>
                <a:latin typeface="+mn-lt"/>
              </a:rPr>
              <a:t>світить, пече, гріє, блищить, з'являється, сідає, червоніє, зігріває</a:t>
            </a:r>
            <a:endParaRPr lang="ru-RU" sz="24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59966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xit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xit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4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99626" y="548680"/>
            <a:ext cx="10047514" cy="720080"/>
          </a:xfr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 algn="ctr"/>
            <a:r>
              <a:rPr lang="uk-UA" sz="4000" b="1" dirty="0">
                <a:solidFill>
                  <a:schemeClr val="bg1"/>
                </a:solidFill>
                <a:effectLst/>
              </a:rPr>
              <a:t>Вправа «Портрет дієслова»</a:t>
            </a:r>
            <a:endParaRPr lang="ru-RU" sz="40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4" name="Rectangle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59606" y="1361093"/>
            <a:ext cx="3564770" cy="52322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uk-UA" sz="28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</a:rPr>
              <a:t>Дієслово називає …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37659" y="1991460"/>
            <a:ext cx="4361655" cy="52322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uk-UA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</a:rPr>
              <a:t>і </a:t>
            </a:r>
            <a:r>
              <a:rPr lang="uk-UA" sz="2800" b="1" dirty="0" smtClean="0">
                <a:solidFill>
                  <a:schemeClr val="bg1"/>
                </a:solidFill>
              </a:rPr>
              <a:t>відповідає на питання …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37660" y="2612257"/>
            <a:ext cx="3651294" cy="52322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uk-UA" sz="28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</a:rPr>
              <a:t>Дієслово зв'язане з …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1037660" y="3197679"/>
            <a:ext cx="3708337" cy="8461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solidFill>
                  <a:schemeClr val="dk1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uk-UA" sz="2400" dirty="0">
                <a:solidFill>
                  <a:srgbClr val="0070C0"/>
                </a:solidFill>
                <a:effectLst/>
              </a:rPr>
              <a:t>Розглянь світлини. </a:t>
            </a:r>
            <a:r>
              <a:rPr lang="uk-UA" sz="2400" dirty="0" smtClean="0">
                <a:solidFill>
                  <a:srgbClr val="0070C0"/>
                </a:solidFill>
                <a:effectLst/>
              </a:rPr>
              <a:t>Назви дії, </a:t>
            </a:r>
            <a:r>
              <a:rPr lang="uk-UA" sz="2400" dirty="0">
                <a:solidFill>
                  <a:srgbClr val="0070C0"/>
                </a:solidFill>
                <a:effectLst/>
              </a:rPr>
              <a:t>які виконують діти</a:t>
            </a:r>
            <a:endParaRPr lang="ru-RU" sz="2400" dirty="0">
              <a:solidFill>
                <a:srgbClr val="0070C0"/>
              </a:solidFill>
              <a:effectLst/>
            </a:endParaRPr>
          </a:p>
        </p:txBody>
      </p:sp>
      <p:sp>
        <p:nvSpPr>
          <p:cNvPr id="13" name="Rectangle 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688954" y="1361093"/>
            <a:ext cx="2462960" cy="52322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chemeClr val="bg1"/>
                </a:solidFill>
                <a:cs typeface="Times New Roman" pitchFamily="18" charset="0"/>
              </a:rPr>
              <a:t>дію предмета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6" name="Rectangle 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99315" y="1991460"/>
            <a:ext cx="4136572" cy="52322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chemeClr val="bg1"/>
                </a:solidFill>
                <a:cs typeface="Times New Roman" pitchFamily="18" charset="0"/>
              </a:rPr>
              <a:t>що робить? що роблять?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Rectangle 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745997" y="2612257"/>
            <a:ext cx="2024917" cy="52322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chemeClr val="bg1"/>
                </a:solidFill>
                <a:cs typeface="Times New Roman" pitchFamily="18" charset="0"/>
              </a:rPr>
              <a:t>іменником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8" name="Picture 4" descr="https://lh3.googleusercontent.com/proxy/uEGYILqulL5aw98tPZrE5ldmMAw6lQhiMIpXCiM0RPAwtvckiVQXRXxLbvoBteHvU56isysIp69m4Hlkp5GVDlFKNA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786" y="3233076"/>
            <a:ext cx="1902128" cy="1621452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https://encrypted-tbn0.gstatic.com/images?q=tbn:ANd9GcTggcOEVSO9dYhiSaZl-mPIP5WJmfoppGvWew&amp;usqp=CAU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07" y="4176020"/>
            <a:ext cx="1832222" cy="1793245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182527" y="4268257"/>
            <a:ext cx="1686259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uk-UA" sz="28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  <a:latin typeface="+mn-lt"/>
              </a:rPr>
              <a:t>Ліплять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Rectangle 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570512" y="5421116"/>
            <a:ext cx="1686259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uk-UA" sz="28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  <a:latin typeface="+mn-lt"/>
              </a:rPr>
              <a:t>Стрибає 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1" name="Picture 6" descr="https://lh3.googleusercontent.com/proxy/tbF-FIdlRngIl-cshULvkKdAyrVsEa5qjVPhuiszJN-aZMF6LR6HKcQomI1PyjGRBI96FjiloLKGyiUkqGEpWS9FAkufbruwsXh0XfOf1jDo8gQNDMBoF8IeJn4htfCh3493dV0YVsyZm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" t="9706" r="5153" b="8189"/>
          <a:stretch/>
        </p:blipFill>
        <p:spPr bwMode="auto">
          <a:xfrm>
            <a:off x="7298435" y="2612257"/>
            <a:ext cx="2880000" cy="165600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https://lh3.googleusercontent.com/proxy/1bntPc6TFHv8rtHCE1zcZS4R6qtefPDVDCpSnZV-XiQ9i-gZ0XMOyjWWSyiDqxScAUf0WBeTl0L5suwrErmtXH__eRjvw5iark55epXRmyCfPDlJbkPUv8I5SAh44vKaOpnV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442" y="4159196"/>
            <a:ext cx="2433844" cy="2350111"/>
          </a:xfrm>
          <a:prstGeom prst="ellipse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084655" y="5072641"/>
            <a:ext cx="1686259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uk-UA" sz="28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  <a:latin typeface="+mn-lt"/>
              </a:rPr>
              <a:t>миють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4" name="Rectangle 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077304" y="5716119"/>
            <a:ext cx="1686259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uk-UA" sz="28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  <a:latin typeface="+mn-lt"/>
              </a:rPr>
              <a:t>підмітає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5" name="Rectangle 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9459686" y="4176020"/>
            <a:ext cx="1790561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uk-UA" sz="28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  <a:latin typeface="+mn-lt"/>
              </a:rPr>
              <a:t>крокують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1785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3" grpId="0" animBg="1"/>
      <p:bldP spid="16" grpId="0" animBg="1"/>
      <p:bldP spid="17" grpId="0" animBg="1"/>
      <p:bldP spid="20" grpId="0" animBg="1"/>
      <p:bldP spid="10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20830" y="599721"/>
            <a:ext cx="10039056" cy="7399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Повідомлення теми уроку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225143" y="1557873"/>
            <a:ext cx="5834743" cy="3391567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70C0"/>
                </a:solidFill>
              </a:rPr>
              <a:t>Сьогодні на уроці </a:t>
            </a:r>
            <a:r>
              <a:rPr lang="ru-RU" sz="2800" b="1" dirty="0" smtClean="0">
                <a:solidFill>
                  <a:srgbClr val="0070C0"/>
                </a:solidFill>
              </a:rPr>
              <a:t>української мови ми </a:t>
            </a:r>
            <a:r>
              <a:rPr lang="uk-UA" sz="28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буде</a:t>
            </a:r>
            <a:r>
              <a:rPr lang="uk-UA" sz="2800" b="1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мо вчитися отримувати інформацію з квитка, утворювати дієслова з іменників, використовувати дієслова при складанні речень.</a:t>
            </a:r>
            <a:endParaRPr lang="uk-UA" sz="2000" b="1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3" b="2098"/>
          <a:stretch/>
        </p:blipFill>
        <p:spPr bwMode="auto">
          <a:xfrm>
            <a:off x="1020830" y="1557873"/>
            <a:ext cx="4102531" cy="390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7" t="1190" r="58746" b="81686"/>
          <a:stretch/>
        </p:blipFill>
        <p:spPr>
          <a:xfrm>
            <a:off x="5344884" y="4780099"/>
            <a:ext cx="5595259" cy="17280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2ADAB77-86D1-4016-8864-B22D4B9582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429" y="4851204"/>
            <a:ext cx="1982671" cy="83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13604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70857" y="637691"/>
            <a:ext cx="10505603" cy="71574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Друзі </a:t>
            </a:r>
            <a:r>
              <a:rPr lang="uk-UA" sz="3600" b="1" dirty="0">
                <a:solidFill>
                  <a:schemeClr val="bg1"/>
                </a:solidFill>
              </a:rPr>
              <a:t>побували в незвичайному </a:t>
            </a:r>
            <a:r>
              <a:rPr lang="uk-UA" sz="3600" b="1" dirty="0" smtClean="0">
                <a:solidFill>
                  <a:schemeClr val="bg1"/>
                </a:solidFill>
              </a:rPr>
              <a:t>парку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1030" name="Picture 6" descr="Картинки по запросу &quot;луна-парк&quot;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00" y="2383096"/>
            <a:ext cx="2484226" cy="165550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артинки по запросу &quot;луна-парк&quot;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05"/>
          <a:stretch/>
        </p:blipFill>
        <p:spPr bwMode="auto">
          <a:xfrm>
            <a:off x="600215" y="4143629"/>
            <a:ext cx="2536011" cy="172711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2 клас\1 Українська мова\1 Пономарьова\5 Дієслова\№071 - Використовую дієслова в мовленні\2025-01-30_2121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14" y="1442945"/>
            <a:ext cx="8110746" cy="3107284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631369" y="1424484"/>
            <a:ext cx="2558143" cy="861515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Прочитай </a:t>
            </a:r>
            <a:r>
              <a:rPr lang="uk-UA" sz="2400" b="1" dirty="0">
                <a:solidFill>
                  <a:srgbClr val="0070C0"/>
                </a:solidFill>
              </a:rPr>
              <a:t>в ролях їхні спогади.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0743" y="4217394"/>
            <a:ext cx="3164082" cy="2144111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2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57601" y="4550823"/>
            <a:ext cx="4299856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FFFF00"/>
                </a:solidFill>
              </a:rPr>
              <a:t>ЛУНА-ПАРК – </a:t>
            </a:r>
            <a:r>
              <a:rPr lang="uk-UA" sz="2400" b="1" dirty="0"/>
              <a:t>парк з різними розвагами та видовищами.</a:t>
            </a:r>
            <a:endParaRPr lang="ru-RU" sz="240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287123" y="5414479"/>
            <a:ext cx="4691743" cy="561778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Назви дієслова в репліках друзів.</a:t>
            </a:r>
            <a:endParaRPr lang="uk-UA" sz="2400" b="1" dirty="0">
              <a:solidFill>
                <a:srgbClr val="0070C0"/>
              </a:solidFill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6123658" y="1917376"/>
            <a:ext cx="135482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6523930" y="2287489"/>
            <a:ext cx="109607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9702784" y="2288978"/>
            <a:ext cx="109607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6773052" y="2996587"/>
            <a:ext cx="70543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6487524" y="3397831"/>
            <a:ext cx="1633219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3356187" y="4442861"/>
            <a:ext cx="1379099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12744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5" t="1074" r="50107" b="81390"/>
          <a:stretch/>
        </p:blipFill>
        <p:spPr>
          <a:xfrm>
            <a:off x="3201601" y="1524276"/>
            <a:ext cx="8119542" cy="20520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8" name="Прямоугольник 7"/>
          <p:cNvSpPr/>
          <p:nvPr/>
        </p:nvSpPr>
        <p:spPr>
          <a:xfrm>
            <a:off x="642391" y="625784"/>
            <a:ext cx="1067875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Запиши </a:t>
            </a:r>
            <a:r>
              <a:rPr lang="uk-UA" sz="4000" b="1" dirty="0" smtClean="0">
                <a:solidFill>
                  <a:schemeClr val="bg1"/>
                </a:solidFill>
              </a:rPr>
              <a:t>дієслова з </a:t>
            </a:r>
            <a:r>
              <a:rPr lang="uk-UA" sz="4000" b="1" dirty="0">
                <a:solidFill>
                  <a:schemeClr val="bg1"/>
                </a:solidFill>
              </a:rPr>
              <a:t>розмови </a:t>
            </a:r>
            <a:r>
              <a:rPr lang="uk-UA" sz="4000" b="1" dirty="0" smtClean="0">
                <a:solidFill>
                  <a:schemeClr val="bg1"/>
                </a:solidFill>
              </a:rPr>
              <a:t>друзів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1" name="Picture 6" descr="Картинки по запросу &quot;луна-парк&quot;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89" y="1495485"/>
            <a:ext cx="2568228" cy="171148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Картинки по запросу &quot;луна-парк&quot;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05"/>
          <a:stretch/>
        </p:blipFill>
        <p:spPr bwMode="auto">
          <a:xfrm>
            <a:off x="544286" y="3574981"/>
            <a:ext cx="2582331" cy="175865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9" t="31346" r="29116" b="56912"/>
          <a:stretch/>
        </p:blipFill>
        <p:spPr>
          <a:xfrm>
            <a:off x="3512193" y="1553381"/>
            <a:ext cx="3043451" cy="80521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9" t="83687" r="25291" b="3350"/>
          <a:stretch/>
        </p:blipFill>
        <p:spPr>
          <a:xfrm>
            <a:off x="5033918" y="2702482"/>
            <a:ext cx="3215312" cy="8890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9" t="47480" r="49272" b="35609"/>
          <a:stretch/>
        </p:blipFill>
        <p:spPr>
          <a:xfrm>
            <a:off x="6845977" y="1553381"/>
            <a:ext cx="2062976" cy="115972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4" t="63415" r="41799" b="19674"/>
          <a:stretch/>
        </p:blipFill>
        <p:spPr>
          <a:xfrm>
            <a:off x="8912478" y="1530970"/>
            <a:ext cx="2408665" cy="115972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" t="80326" r="55523" b="7474"/>
          <a:stretch/>
        </p:blipFill>
        <p:spPr>
          <a:xfrm>
            <a:off x="3201601" y="2487671"/>
            <a:ext cx="1832317" cy="8366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0" t="32033" r="37496" b="52195"/>
          <a:stretch/>
        </p:blipFill>
        <p:spPr>
          <a:xfrm>
            <a:off x="8350140" y="2494607"/>
            <a:ext cx="2709746" cy="108166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45" t="85897" r="26128" b="3697"/>
          <a:stretch/>
        </p:blipFill>
        <p:spPr>
          <a:xfrm rot="20688657">
            <a:off x="7928855" y="2802141"/>
            <a:ext cx="554859" cy="104444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45" t="85897" r="26128" b="3697"/>
          <a:stretch/>
        </p:blipFill>
        <p:spPr>
          <a:xfrm rot="20688657">
            <a:off x="6271884" y="1824461"/>
            <a:ext cx="567519" cy="1068275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3201601" y="3690587"/>
            <a:ext cx="8119542" cy="461665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Усно </a:t>
            </a:r>
            <a:r>
              <a:rPr lang="uk-UA" sz="2400" b="1" dirty="0">
                <a:solidFill>
                  <a:srgbClr val="0070C0"/>
                </a:solidFill>
              </a:rPr>
              <a:t>постав до них запитання.</a:t>
            </a:r>
          </a:p>
        </p:txBody>
      </p:sp>
      <p:sp>
        <p:nvSpPr>
          <p:cNvPr id="23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01602" y="4259128"/>
            <a:ext cx="8119541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Що робила? Що робив? Що робили?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01602" y="4848950"/>
            <a:ext cx="8119542" cy="461665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В якому з дієслів букв більше, ніж звуків? Чому?</a:t>
            </a:r>
            <a:endParaRPr lang="uk-UA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83944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88572" y="514676"/>
            <a:ext cx="10052032" cy="7883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Розглянь квиток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447" t="2246" r="-1" b="2246"/>
          <a:stretch/>
        </p:blipFill>
        <p:spPr>
          <a:xfrm>
            <a:off x="1088572" y="2998448"/>
            <a:ext cx="7248488" cy="1431426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1088572" y="1455437"/>
            <a:ext cx="6662057" cy="13204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Розкажи</a:t>
            </a:r>
            <a:r>
              <a:rPr lang="uk-UA" sz="2400" b="1" dirty="0">
                <a:solidFill>
                  <a:srgbClr val="0070C0"/>
                </a:solidFill>
              </a:rPr>
              <a:t>, яку інформацію він містить. </a:t>
            </a:r>
            <a:endParaRPr lang="uk-UA" sz="2400" b="1" dirty="0" smtClean="0">
              <a:solidFill>
                <a:srgbClr val="0070C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Визнач</a:t>
            </a:r>
            <a:r>
              <a:rPr lang="uk-UA" sz="2400" b="1" dirty="0">
                <a:solidFill>
                  <a:srgbClr val="0070C0"/>
                </a:solidFill>
              </a:rPr>
              <a:t>, кому з друзів він належить. </a:t>
            </a:r>
            <a:endParaRPr lang="uk-UA" sz="2400" b="1" dirty="0" smtClean="0">
              <a:solidFill>
                <a:srgbClr val="0070C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Склади </a:t>
            </a:r>
            <a:r>
              <a:rPr lang="uk-UA" sz="2400" b="1" dirty="0" smtClean="0">
                <a:solidFill>
                  <a:srgbClr val="0070C0"/>
                </a:solidFill>
              </a:rPr>
              <a:t>речення. Назви дієслова. 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11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04672" y="4717179"/>
            <a:ext cx="724848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      Квиток на атракціон «Оглядове колесо» належить Родзинці. Він коштує 60 гривень.</a:t>
            </a:r>
          </a:p>
        </p:txBody>
      </p:sp>
      <p:pic>
        <p:nvPicPr>
          <p:cNvPr id="8" name="Picture 2" descr="Картинки по запросу &quot;луна парк одеса&quot;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160" y="1303037"/>
            <a:ext cx="2687444" cy="268744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09359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2372" y="494529"/>
            <a:ext cx="10069286" cy="7883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</a:t>
            </a:r>
            <a:r>
              <a:rPr lang="uk-UA" sz="4000" b="1" dirty="0">
                <a:solidFill>
                  <a:schemeClr val="bg1"/>
                </a:solidFill>
              </a:rPr>
              <a:t>назви </a:t>
            </a:r>
            <a:r>
              <a:rPr lang="uk-UA" sz="4000" b="1" dirty="0" smtClean="0">
                <a:solidFill>
                  <a:schemeClr val="bg1"/>
                </a:solidFill>
              </a:rPr>
              <a:t>атракціонів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7299" r="358" b="2834"/>
          <a:stretch/>
        </p:blipFill>
        <p:spPr>
          <a:xfrm>
            <a:off x="7522036" y="2194126"/>
            <a:ext cx="2984277" cy="337694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936" r="33057" b="2834"/>
          <a:stretch/>
        </p:blipFill>
        <p:spPr>
          <a:xfrm>
            <a:off x="1480467" y="2194126"/>
            <a:ext cx="6041569" cy="3401411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11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88572" y="1326434"/>
            <a:ext cx="9873342" cy="763625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Вибери </a:t>
            </a:r>
            <a:r>
              <a:rPr lang="uk-UA" sz="2400" b="1" dirty="0">
                <a:solidFill>
                  <a:srgbClr val="0070C0"/>
                </a:solidFill>
              </a:rPr>
              <a:t>ті, на яких ти зможеш побувати, якщо маєш 100 гривень. Запиши, які атракціони ти обираєш.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80467" y="5727327"/>
            <a:ext cx="929639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      Я обираю атракціон « … … » і « … … ». Вони  коштують … гривень.  </a:t>
            </a:r>
          </a:p>
        </p:txBody>
      </p:sp>
    </p:spTree>
    <p:extLst>
      <p:ext uri="{BB962C8B-B14F-4D97-AF65-F5344CB8AC3E}">
        <p14:creationId xmlns:p14="http://schemas.microsoft.com/office/powerpoint/2010/main" val="346169939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88571" y="428270"/>
            <a:ext cx="10002159" cy="126990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Щоб </a:t>
            </a:r>
            <a:r>
              <a:rPr lang="uk-UA" sz="3200" b="1" dirty="0">
                <a:solidFill>
                  <a:schemeClr val="bg1"/>
                </a:solidFill>
              </a:rPr>
              <a:t>дізнатися, що робили відвідувачі луна-парку, утвори дієслова від поданих іменників і запиши.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6" t="1076" r="45628" b="65475"/>
          <a:stretch/>
        </p:blipFill>
        <p:spPr>
          <a:xfrm>
            <a:off x="1088572" y="1856746"/>
            <a:ext cx="10296000" cy="336776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170" name="Picture 2" descr="Картинки по запросу &quot;луна парк одеса дети&quot;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8"/>
          <a:stretch/>
        </p:blipFill>
        <p:spPr bwMode="auto">
          <a:xfrm>
            <a:off x="9753863" y="1806030"/>
            <a:ext cx="2041687" cy="2427940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09" t="31136" r="34602" b="55343"/>
          <a:stretch/>
        </p:blipFill>
        <p:spPr>
          <a:xfrm>
            <a:off x="1246526" y="1852877"/>
            <a:ext cx="1451339" cy="79768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34" t="31699" r="16279" b="54780"/>
          <a:stretch/>
        </p:blipFill>
        <p:spPr>
          <a:xfrm>
            <a:off x="2680877" y="1954900"/>
            <a:ext cx="454165" cy="79768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4" t="48976" r="33275" b="37503"/>
          <a:stretch/>
        </p:blipFill>
        <p:spPr>
          <a:xfrm>
            <a:off x="3163369" y="1954900"/>
            <a:ext cx="2415133" cy="79768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2" t="67004" r="67268" b="19475"/>
          <a:stretch/>
        </p:blipFill>
        <p:spPr>
          <a:xfrm>
            <a:off x="5519154" y="2078813"/>
            <a:ext cx="1140992" cy="79768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34" t="31699" r="16279" b="54780"/>
          <a:stretch/>
        </p:blipFill>
        <p:spPr>
          <a:xfrm>
            <a:off x="6681465" y="1954900"/>
            <a:ext cx="454165" cy="79768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3" t="83342" r="39831" b="3137"/>
          <a:stretch/>
        </p:blipFill>
        <p:spPr>
          <a:xfrm>
            <a:off x="7116759" y="2078813"/>
            <a:ext cx="2263443" cy="7976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5" t="18944" r="51151" b="67347"/>
          <a:stretch/>
        </p:blipFill>
        <p:spPr>
          <a:xfrm>
            <a:off x="1088572" y="2876495"/>
            <a:ext cx="1861258" cy="80876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34" t="31699" r="16279" b="54780"/>
          <a:stretch/>
        </p:blipFill>
        <p:spPr>
          <a:xfrm>
            <a:off x="5293565" y="3475827"/>
            <a:ext cx="527952" cy="92727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2" t="35470" r="50354" b="50821"/>
          <a:stretch/>
        </p:blipFill>
        <p:spPr>
          <a:xfrm>
            <a:off x="3228399" y="2902740"/>
            <a:ext cx="1861258" cy="80876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52" t="35282" r="12071" b="51009"/>
          <a:stretch/>
        </p:blipFill>
        <p:spPr>
          <a:xfrm>
            <a:off x="5119419" y="2896196"/>
            <a:ext cx="1309054" cy="80876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34" t="31699" r="16279" b="54780"/>
          <a:stretch/>
        </p:blipFill>
        <p:spPr>
          <a:xfrm>
            <a:off x="6282007" y="2696221"/>
            <a:ext cx="527952" cy="92727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7" t="51996" r="23182" b="34295"/>
          <a:stretch/>
        </p:blipFill>
        <p:spPr>
          <a:xfrm>
            <a:off x="6809959" y="2935791"/>
            <a:ext cx="2152800" cy="80876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4" t="63639" r="74303" b="22652"/>
          <a:stretch/>
        </p:blipFill>
        <p:spPr>
          <a:xfrm>
            <a:off x="1148412" y="3425209"/>
            <a:ext cx="784438" cy="80876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77" t="83545" r="8919" b="2746"/>
          <a:stretch/>
        </p:blipFill>
        <p:spPr>
          <a:xfrm>
            <a:off x="4086416" y="3673056"/>
            <a:ext cx="1351896" cy="80876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3" t="79602" r="48653" b="6689"/>
          <a:stretch/>
        </p:blipFill>
        <p:spPr>
          <a:xfrm>
            <a:off x="2282299" y="3425209"/>
            <a:ext cx="1876729" cy="80876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34" t="31699" r="16279" b="54780"/>
          <a:stretch/>
        </p:blipFill>
        <p:spPr>
          <a:xfrm>
            <a:off x="1920458" y="3540626"/>
            <a:ext cx="454165" cy="7976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7" t="36590" r="25947" b="52330"/>
          <a:stretch/>
        </p:blipFill>
        <p:spPr>
          <a:xfrm>
            <a:off x="6051222" y="3744812"/>
            <a:ext cx="2780808" cy="65365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34" t="31699" r="16279" b="54780"/>
          <a:stretch/>
        </p:blipFill>
        <p:spPr>
          <a:xfrm>
            <a:off x="2875843" y="2761020"/>
            <a:ext cx="454165" cy="79768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8" t="81204" r="47481" b="3877"/>
          <a:stretch/>
        </p:blipFill>
        <p:spPr>
          <a:xfrm>
            <a:off x="5738218" y="4314332"/>
            <a:ext cx="1959997" cy="88014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3" t="64195" r="34792" b="19588"/>
          <a:stretch/>
        </p:blipFill>
        <p:spPr>
          <a:xfrm>
            <a:off x="3464606" y="4254287"/>
            <a:ext cx="2356911" cy="95668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9" t="47294" r="47723" b="35496"/>
          <a:stretch/>
        </p:blipFill>
        <p:spPr>
          <a:xfrm>
            <a:off x="1099723" y="4194856"/>
            <a:ext cx="1850107" cy="101525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34" t="31699" r="16279" b="54780"/>
          <a:stretch/>
        </p:blipFill>
        <p:spPr>
          <a:xfrm>
            <a:off x="2948455" y="4301306"/>
            <a:ext cx="454165" cy="79768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34" t="31699" r="16279" b="54780"/>
          <a:stretch/>
        </p:blipFill>
        <p:spPr>
          <a:xfrm>
            <a:off x="7659276" y="4303644"/>
            <a:ext cx="454165" cy="79768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7" t="16058" r="11327" b="68355"/>
          <a:stretch/>
        </p:blipFill>
        <p:spPr>
          <a:xfrm>
            <a:off x="7886359" y="4274059"/>
            <a:ext cx="3478781" cy="919550"/>
          </a:xfrm>
          <a:prstGeom prst="rect">
            <a:avLst/>
          </a:prstGeom>
        </p:spPr>
      </p:pic>
      <p:sp>
        <p:nvSpPr>
          <p:cNvPr id="34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540630" y="5336814"/>
            <a:ext cx="9824509" cy="52322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Що </a:t>
            </a:r>
            <a:r>
              <a:rPr lang="uk-UA" sz="2800" b="1" dirty="0" smtClean="0">
                <a:solidFill>
                  <a:srgbClr val="0070C0"/>
                </a:solidFill>
              </a:rPr>
              <a:t>називають дієслова? На які питання відповідають?</a:t>
            </a:r>
            <a:endParaRPr lang="uk-UA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59309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11165213SlideId26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11144827SlideId25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11144827SlideId25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11144827SlideId25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11144827SlideId25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11144827SlideId2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11144827SlideId25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11144827SlideId25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11144827SlideId25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11144827SlideId25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11144827SlideId25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11144827SlideId25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19369</TotalTime>
  <Words>467</Words>
  <Application>Microsoft Office PowerPoint</Application>
  <PresentationFormat>Произвольный</PresentationFormat>
  <Paragraphs>82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Налаштування на урок</vt:lpstr>
      <vt:lpstr>Вправа «Портрет дієслова»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1286</cp:revision>
  <dcterms:created xsi:type="dcterms:W3CDTF">2018-01-05T16:38:53Z</dcterms:created>
  <dcterms:modified xsi:type="dcterms:W3CDTF">2025-02-03T16:45:09Z</dcterms:modified>
</cp:coreProperties>
</file>