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1103" r:id="rId3"/>
    <p:sldId id="834" r:id="rId4"/>
    <p:sldId id="970" r:id="rId5"/>
    <p:sldId id="1104" r:id="rId6"/>
    <p:sldId id="365" r:id="rId7"/>
    <p:sldId id="371" r:id="rId8"/>
    <p:sldId id="342" r:id="rId9"/>
    <p:sldId id="332" r:id="rId10"/>
    <p:sldId id="373" r:id="rId11"/>
    <p:sldId id="380" r:id="rId12"/>
    <p:sldId id="381" r:id="rId13"/>
    <p:sldId id="382" r:id="rId14"/>
    <p:sldId id="383" r:id="rId15"/>
    <p:sldId id="384" r:id="rId16"/>
    <p:sldId id="389" r:id="rId17"/>
    <p:sldId id="388" r:id="rId18"/>
    <p:sldId id="387" r:id="rId19"/>
    <p:sldId id="1101" r:id="rId20"/>
    <p:sldId id="110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F8D"/>
    <a:srgbClr val="E3679C"/>
    <a:srgbClr val="DA1AA3"/>
    <a:srgbClr val="1694E9"/>
    <a:srgbClr val="2F3242"/>
    <a:srgbClr val="295FFF"/>
    <a:srgbClr val="FFFF00"/>
    <a:srgbClr val="709E32"/>
    <a:srgbClr val="FFB44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3" autoAdjust="0"/>
    <p:restoredTop sz="94660"/>
  </p:normalViewPr>
  <p:slideViewPr>
    <p:cSldViewPr snapToGrid="0">
      <p:cViewPr>
        <p:scale>
          <a:sx n="88" d="100"/>
          <a:sy n="88" d="100"/>
        </p:scale>
        <p:origin x="-2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3192" y="4015022"/>
            <a:ext cx="9548094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Оксана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Радушинська. Кишенькові гроші</a:t>
            </a:r>
            <a:r>
              <a:rPr lang="ru-RU" sz="4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уривок з повісті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Щоденник Славка Хоробрика, або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Пригоди хлопчика- міліціонера»)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Картинки по запросу &quot;оксана радушинська щоденник славка хоробрика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11778" r="4074" b="12222"/>
          <a:stretch/>
        </p:blipFill>
        <p:spPr bwMode="auto">
          <a:xfrm>
            <a:off x="1283190" y="866934"/>
            <a:ext cx="2513277" cy="288436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6159" y="866934"/>
            <a:ext cx="3275127" cy="25538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6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Світ дитинства у творах українських письменників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72-73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24" y="1099457"/>
            <a:ext cx="7726426" cy="42189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124" name="Picture 4" descr="Картинки по запросу &quot;клипарт девочка кричит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0"/>
          <a:stretch/>
        </p:blipFill>
        <p:spPr bwMode="auto">
          <a:xfrm>
            <a:off x="1230085" y="1099457"/>
            <a:ext cx="2035629" cy="287416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657" y="4041164"/>
            <a:ext cx="301534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Чи </a:t>
            </a:r>
            <a:r>
              <a:rPr lang="uk-UA" sz="2400" b="1" dirty="0">
                <a:solidFill>
                  <a:schemeClr val="bg1"/>
                </a:solidFill>
              </a:rPr>
              <a:t>боявся Вітько хлопців? </a:t>
            </a:r>
            <a:r>
              <a:rPr lang="uk-UA" sz="24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400" b="1" dirty="0">
                <a:solidFill>
                  <a:schemeClr val="bg1"/>
                </a:solidFill>
              </a:rPr>
              <a:t>рядки, які це підтверджують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2924" y="5387023"/>
            <a:ext cx="610536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Чим </a:t>
            </a:r>
            <a:r>
              <a:rPr lang="uk-UA" sz="2400" b="1" dirty="0">
                <a:solidFill>
                  <a:schemeClr val="bg1"/>
                </a:solidFill>
              </a:rPr>
              <a:t>п'ятикласники залякували малюка?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Чого злякалися задираки?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5301" y="456743"/>
            <a:ext cx="10586356" cy="577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Оксана Радушинська.</a:t>
            </a:r>
            <a:r>
              <a:rPr lang="uk-UA" sz="3600" b="1" dirty="0"/>
              <a:t> КИШЕНЬКОВІ </a:t>
            </a:r>
            <a:r>
              <a:rPr lang="uk-UA" sz="3600" b="1" dirty="0" smtClean="0"/>
              <a:t>ГРОШІ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22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клипарт девочка кричит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593" y="1178265"/>
            <a:ext cx="2163922" cy="29584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889" y="1178265"/>
            <a:ext cx="8260794" cy="1534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42432"/>
          <a:stretch/>
        </p:blipFill>
        <p:spPr>
          <a:xfrm>
            <a:off x="3276600" y="2665427"/>
            <a:ext cx="8260796" cy="2897173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88-89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562600"/>
            <a:ext cx="7848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Чи </a:t>
            </a:r>
            <a:r>
              <a:rPr lang="uk-UA" sz="2000" b="1" dirty="0">
                <a:solidFill>
                  <a:schemeClr val="bg1"/>
                </a:solidFill>
              </a:rPr>
              <a:t>злякалась дівчинка </a:t>
            </a:r>
            <a:r>
              <a:rPr lang="uk-UA" sz="2000" b="1" dirty="0" err="1">
                <a:solidFill>
                  <a:schemeClr val="bg1"/>
                </a:solidFill>
              </a:rPr>
              <a:t>забіяк</a:t>
            </a:r>
            <a:r>
              <a:rPr lang="uk-UA" sz="2000" b="1" dirty="0">
                <a:solidFill>
                  <a:schemeClr val="bg1"/>
                </a:solidFill>
              </a:rPr>
              <a:t>? </a:t>
            </a:r>
            <a:r>
              <a:rPr lang="uk-UA" sz="2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000" b="1" dirty="0">
                <a:solidFill>
                  <a:schemeClr val="bg1"/>
                </a:solidFill>
              </a:rPr>
              <a:t>речення, які це доводять.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Як Катруся захищала малюка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885" y="4136685"/>
            <a:ext cx="2877003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Який новий персонаж з'являється у цій частині?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Хто почув крик Вітька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5301" y="456743"/>
            <a:ext cx="10586356" cy="577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Оксана Радушинська.</a:t>
            </a:r>
            <a:r>
              <a:rPr lang="uk-UA" sz="3600" b="1" dirty="0"/>
              <a:t> КИШЕНЬКОВІ </a:t>
            </a:r>
            <a:r>
              <a:rPr lang="uk-UA" sz="3600" b="1" dirty="0" smtClean="0"/>
              <a:t>ГРОШІ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337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клипарт мальчик-милиционер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r="18047"/>
          <a:stretch/>
        </p:blipFill>
        <p:spPr bwMode="auto">
          <a:xfrm flipH="1">
            <a:off x="864507" y="1173841"/>
            <a:ext cx="1947057" cy="318437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092"/>
          <a:stretch/>
        </p:blipFill>
        <p:spPr>
          <a:xfrm>
            <a:off x="3539956" y="1184728"/>
            <a:ext cx="7822916" cy="416302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457" y="4401764"/>
            <a:ext cx="247728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Глузливий </a:t>
            </a:r>
            <a:r>
              <a:rPr lang="uk-UA" sz="2400" b="1" dirty="0" smtClean="0">
                <a:solidFill>
                  <a:srgbClr val="FFFF00"/>
                </a:solidFill>
              </a:rPr>
              <a:t>– </a:t>
            </a:r>
            <a:r>
              <a:rPr lang="uk-UA" sz="2400" b="1" dirty="0" smtClean="0"/>
              <a:t>насмішкуватий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4507" y="5407291"/>
            <a:ext cx="2143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Лемент </a:t>
            </a:r>
            <a:r>
              <a:rPr lang="uk-UA" sz="2400" b="1" dirty="0" smtClean="0">
                <a:solidFill>
                  <a:srgbClr val="FFFF00"/>
                </a:solidFill>
              </a:rPr>
              <a:t>– </a:t>
            </a:r>
            <a:r>
              <a:rPr lang="uk-UA" sz="2400" b="1" dirty="0" smtClean="0"/>
              <a:t>крик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80585" y="5397051"/>
            <a:ext cx="85416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Міліція </a:t>
            </a:r>
            <a:r>
              <a:rPr lang="uk-UA" sz="2400" b="1" dirty="0" smtClean="0">
                <a:solidFill>
                  <a:srgbClr val="FFFF00"/>
                </a:solidFill>
              </a:rPr>
              <a:t>– </a:t>
            </a:r>
            <a:r>
              <a:rPr lang="uk-UA" sz="2400" b="1" dirty="0" smtClean="0"/>
              <a:t>охороняє </a:t>
            </a:r>
            <a:r>
              <a:rPr lang="uk-UA" sz="2400" b="1" dirty="0"/>
              <a:t>громадський порядок, тепер це – поліція.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5301" y="456743"/>
            <a:ext cx="10586356" cy="577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Оксана Радушинська.</a:t>
            </a:r>
            <a:r>
              <a:rPr lang="uk-UA" sz="3600" b="1" dirty="0"/>
              <a:t> КИШЕНЬКОВІ </a:t>
            </a:r>
            <a:r>
              <a:rPr lang="uk-UA" sz="3600" b="1" dirty="0" smtClean="0"/>
              <a:t>ГРОШІ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471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клипарт  звонить по телефону&quot;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2" b="100000" l="10000" r="97381">
                        <a14:foregroundMark x1="44206" y1="56231" x2="44206" y2="56231"/>
                        <a14:foregroundMark x1="44444" y1="50538" x2="44444" y2="50538"/>
                        <a14:foregroundMark x1="71825" y1="41923" x2="71825" y2="41923"/>
                        <a14:foregroundMark x1="75397" y1="37231" x2="75397" y2="37231"/>
                        <a14:foregroundMark x1="82540" y1="46154" x2="82540" y2="46154"/>
                        <a14:foregroundMark x1="73571" y1="47077" x2="73571" y2="47077"/>
                        <a14:foregroundMark x1="80714" y1="86923" x2="80714" y2="86923"/>
                        <a14:foregroundMark x1="61349" y1="86923" x2="61349" y2="86923"/>
                        <a14:foregroundMark x1="91508" y1="93154" x2="91508" y2="93154"/>
                        <a14:foregroundMark x1="92222" y1="90462" x2="92222" y2="90462"/>
                        <a14:foregroundMark x1="95079" y1="88692" x2="95079" y2="88692"/>
                        <a14:foregroundMark x1="89206" y1="93385" x2="89206" y2="93385"/>
                        <a14:foregroundMark x1="85873" y1="92692" x2="85873" y2="92692"/>
                        <a14:foregroundMark x1="54444" y1="87692" x2="54444" y2="87692"/>
                        <a14:foregroundMark x1="54444" y1="90692" x2="54444" y2="90692"/>
                        <a14:foregroundMark x1="55238" y1="93615" x2="55238" y2="93615"/>
                        <a14:foregroundMark x1="56508" y1="95385" x2="56508" y2="95385"/>
                        <a14:foregroundMark x1="60317" y1="92154" x2="60317" y2="92154"/>
                        <a14:foregroundMark x1="89683" y1="28077" x2="89683" y2="28077"/>
                        <a14:foregroundMark x1="91508" y1="33769" x2="91508" y2="33769"/>
                        <a14:foregroundMark x1="90159" y1="40462" x2="90159" y2="40462"/>
                        <a14:foregroundMark x1="88413" y1="89692" x2="88413" y2="89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73"/>
          <a:stretch/>
        </p:blipFill>
        <p:spPr bwMode="auto">
          <a:xfrm>
            <a:off x="1055914" y="871810"/>
            <a:ext cx="1930953" cy="325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947" b="26812"/>
          <a:stretch/>
        </p:blipFill>
        <p:spPr>
          <a:xfrm>
            <a:off x="3761466" y="1177266"/>
            <a:ext cx="7597321" cy="358693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279" y="4649758"/>
            <a:ext cx="319822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Розбишака </a:t>
            </a:r>
            <a:r>
              <a:rPr lang="uk-UA" sz="2400" b="1" dirty="0" smtClean="0">
                <a:solidFill>
                  <a:srgbClr val="FFFF00"/>
                </a:solidFill>
              </a:rPr>
              <a:t>– </a:t>
            </a:r>
            <a:r>
              <a:rPr lang="uk-UA" sz="2400" b="1" dirty="0" smtClean="0"/>
              <a:t>той</a:t>
            </a:r>
            <a:r>
              <a:rPr lang="uk-UA" sz="2400" b="1" dirty="0"/>
              <a:t>, хто займається розбоєм, грабіжництвом.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2" y="4125685"/>
            <a:ext cx="31982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Заволали </a:t>
            </a:r>
            <a:r>
              <a:rPr lang="uk-UA" sz="2400" b="1" dirty="0" smtClean="0">
                <a:solidFill>
                  <a:srgbClr val="FFFF00"/>
                </a:solidFill>
              </a:rPr>
              <a:t>– </a:t>
            </a:r>
            <a:r>
              <a:rPr lang="uk-UA" sz="2400" b="1" dirty="0" smtClean="0"/>
              <a:t>закричали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12028" y="4907942"/>
            <a:ext cx="769619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Хто з'явився на гамір потім?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Як поводився Славко з п'ятикласниками? </a:t>
            </a:r>
            <a:r>
              <a:rPr lang="uk-UA" sz="2000" b="1" dirty="0" smtClean="0">
                <a:solidFill>
                  <a:schemeClr val="bg1"/>
                </a:solidFill>
              </a:rPr>
              <a:t>Прочитай.</a:t>
            </a:r>
            <a:endParaRPr lang="uk-UA" sz="2000" b="1" dirty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Чому розбишаки злякалися і втекли від менших за віком дітей?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Яку пораду дав на прощання Славко Вітькові?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5301" y="456743"/>
            <a:ext cx="10586356" cy="577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Оксана Радушинська.</a:t>
            </a:r>
            <a:r>
              <a:rPr lang="uk-UA" sz="3600" b="1" dirty="0"/>
              <a:t> КИШЕНЬКОВІ </a:t>
            </a:r>
            <a:r>
              <a:rPr lang="uk-UA" sz="3600" b="1" dirty="0" smtClean="0"/>
              <a:t>ГРОШІ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679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34497"/>
          <a:stretch/>
        </p:blipFill>
        <p:spPr>
          <a:xfrm>
            <a:off x="3668485" y="2657351"/>
            <a:ext cx="7836807" cy="2753239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89-90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9714" y="4880482"/>
            <a:ext cx="228940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Напоумив </a:t>
            </a:r>
            <a:r>
              <a:rPr lang="uk-UA" sz="2400" b="1" dirty="0" smtClean="0">
                <a:solidFill>
                  <a:srgbClr val="FFFF00"/>
                </a:solidFill>
              </a:rPr>
              <a:t>– </a:t>
            </a:r>
            <a:r>
              <a:rPr lang="uk-UA" sz="2400" b="1" dirty="0" smtClean="0"/>
              <a:t>тут: дав пораду.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502" y="1197325"/>
            <a:ext cx="7849790" cy="1460026"/>
          </a:xfrm>
          <a:prstGeom prst="rect">
            <a:avLst/>
          </a:prstGeom>
        </p:spPr>
      </p:pic>
      <p:pic>
        <p:nvPicPr>
          <p:cNvPr id="15" name="Picture 2" descr="Картинки по запросу &quot;клипарт  милиционер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6" r="20845" b="6622"/>
          <a:stretch/>
        </p:blipFill>
        <p:spPr bwMode="auto">
          <a:xfrm flipH="1">
            <a:off x="636815" y="1197325"/>
            <a:ext cx="1790699" cy="34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&quot;клипарт  мальчик с булочкой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16" y="2442338"/>
            <a:ext cx="1423769" cy="22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15301" y="456743"/>
            <a:ext cx="10586356" cy="577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Оксана Радушинська.</a:t>
            </a:r>
            <a:r>
              <a:rPr lang="uk-UA" sz="3600" b="1" dirty="0"/>
              <a:t> КИШЕНЬКОВІ </a:t>
            </a:r>
            <a:r>
              <a:rPr lang="uk-UA" sz="3600" b="1" dirty="0" smtClean="0"/>
              <a:t>ГРОШІ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5502" y="5434588"/>
            <a:ext cx="228940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Вазон </a:t>
            </a:r>
            <a:r>
              <a:rPr lang="uk-UA" sz="2400" b="1" dirty="0" smtClean="0">
                <a:solidFill>
                  <a:srgbClr val="FFFF00"/>
                </a:solidFill>
              </a:rPr>
              <a:t>– </a:t>
            </a:r>
            <a:r>
              <a:rPr lang="uk-UA" sz="2400" b="1" dirty="0" smtClean="0"/>
              <a:t>горщик </a:t>
            </a:r>
            <a:r>
              <a:rPr lang="uk-UA" sz="2400" b="1" dirty="0"/>
              <a:t>для квітів.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29179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Учні\Діти з ранця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2" y="1133686"/>
            <a:ext cx="2802881" cy="31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390" y="1088573"/>
            <a:ext cx="8457537" cy="37331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5301" y="456743"/>
            <a:ext cx="10586356" cy="577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Оксана Радушинська.</a:t>
            </a:r>
            <a:r>
              <a:rPr lang="uk-UA" sz="3600" b="1" dirty="0"/>
              <a:t> КИШЕНЬКОВІ </a:t>
            </a:r>
            <a:r>
              <a:rPr lang="uk-UA" sz="3600" b="1" dirty="0" smtClean="0"/>
              <a:t>ГРОШІ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6390" y="4821746"/>
            <a:ext cx="845753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Чому Славко і Катя перемогли нахабних, сильних і доросліших за себе хуліганів?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Чи траплялися з тобою подібні випадки? Який висновок зробив (зробила) для себе?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32" y="4406247"/>
            <a:ext cx="2546144" cy="1200329"/>
          </a:xfrm>
          <a:prstGeom prst="rect">
            <a:avLst/>
          </a:prstGeom>
          <a:solidFill>
            <a:srgbClr val="DF4F8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Нерозлийвода </a:t>
            </a:r>
            <a:r>
              <a:rPr lang="uk-UA" sz="2400" b="1" dirty="0" smtClean="0">
                <a:solidFill>
                  <a:srgbClr val="FFFF00"/>
                </a:solidFill>
              </a:rPr>
              <a:t>– </a:t>
            </a:r>
            <a:r>
              <a:rPr lang="uk-UA" sz="2400" b="1" dirty="0" smtClean="0"/>
              <a:t> завжди </a:t>
            </a:r>
            <a:r>
              <a:rPr lang="uk-UA" sz="2400" b="1" smtClean="0"/>
              <a:t>бувають разом.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77244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4163" y="494529"/>
            <a:ext cx="9032351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Характеристика п'ятикласників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63" y="1171575"/>
            <a:ext cx="9054119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 який момент дії ми зустрічаємося з цими персонажами? Скільки їх?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Де вони збираються перестріти другокласника Вітька? Про яку рису це свідчить?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Чого вони боялися навіть під час зустрічі з малюком?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вони спілкувалися з Катрусею? Чому?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відреагували на спокійний, упевнений тон Славка?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авторка називає п'ятикласників? </a:t>
            </a:r>
            <a:r>
              <a:rPr lang="uk-UA" sz="2800" b="1" dirty="0" smtClean="0">
                <a:solidFill>
                  <a:schemeClr val="bg1"/>
                </a:solidFill>
              </a:rPr>
              <a:t>Вибери </a:t>
            </a:r>
            <a:r>
              <a:rPr lang="uk-UA" sz="2800" b="1" dirty="0">
                <a:solidFill>
                  <a:schemeClr val="bg1"/>
                </a:solidFill>
              </a:rPr>
              <a:t>і </a:t>
            </a:r>
            <a:r>
              <a:rPr lang="uk-UA" sz="28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800" b="1" dirty="0">
                <a:solidFill>
                  <a:schemeClr val="bg1"/>
                </a:solidFill>
              </a:rPr>
              <a:t>ці слова.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Хоч раз письменниця назвала їх на ім'я? Як </a:t>
            </a:r>
            <a:r>
              <a:rPr lang="uk-UA" sz="2800" b="1" dirty="0" smtClean="0">
                <a:solidFill>
                  <a:schemeClr val="bg1"/>
                </a:solidFill>
              </a:rPr>
              <a:t>гадаєш, </a:t>
            </a:r>
            <a:r>
              <a:rPr lang="uk-UA" sz="2800" b="1" dirty="0">
                <a:solidFill>
                  <a:schemeClr val="bg1"/>
                </a:solidFill>
              </a:rPr>
              <a:t>про яке ставлення до персонажів це свідчить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Людина\Хлопці спілкуютьс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4" y="494529"/>
            <a:ext cx="2323729" cy="294507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085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686" y="516301"/>
            <a:ext cx="9955718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Характеристика </a:t>
            </a:r>
            <a:r>
              <a:rPr lang="uk-UA" sz="4000" b="1" dirty="0">
                <a:solidFill>
                  <a:schemeClr val="bg1"/>
                </a:solidFill>
              </a:rPr>
              <a:t>Катрусі </a:t>
            </a:r>
            <a:r>
              <a:rPr lang="uk-UA" sz="4000" b="1" dirty="0" smtClean="0">
                <a:solidFill>
                  <a:schemeClr val="bg1"/>
                </a:solidFill>
              </a:rPr>
              <a:t>Розумниці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988" y="1380672"/>
            <a:ext cx="6919416" cy="3970318"/>
          </a:xfrm>
          <a:prstGeom prst="rect">
            <a:avLst/>
          </a:prstGeom>
          <a:solidFill>
            <a:srgbClr val="DF4F8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>
                <a:solidFill>
                  <a:schemeClr val="bg1"/>
                </a:solidFill>
              </a:rPr>
              <a:t>Хто така Катруся Розумниця?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>
                <a:solidFill>
                  <a:schemeClr val="bg1"/>
                </a:solidFill>
              </a:rPr>
              <a:t>Яким чином ми, читачі, з нею знайомимося? Про яку рису характеру це свідчить?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600" b="1" dirty="0">
                <a:solidFill>
                  <a:schemeClr val="bg1"/>
                </a:solidFill>
              </a:rPr>
              <a:t>Як авторка ставиться до цього персонажа? Що про це свідчить?</a:t>
            </a:r>
          </a:p>
        </p:txBody>
      </p:sp>
      <p:pic>
        <p:nvPicPr>
          <p:cNvPr id="12290" name="Picture 2" descr="Картинки по запросу &quot;клипарт  девочка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960" y="1608613"/>
            <a:ext cx="3786120" cy="320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361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592501"/>
            <a:ext cx="9973129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Характеристика </a:t>
            </a:r>
            <a:r>
              <a:rPr lang="uk-UA" sz="4000" b="1" dirty="0">
                <a:solidFill>
                  <a:schemeClr val="bg1"/>
                </a:solidFill>
              </a:rPr>
              <a:t>Славка </a:t>
            </a:r>
            <a:r>
              <a:rPr lang="uk-UA" sz="4000" b="1" dirty="0" smtClean="0">
                <a:solidFill>
                  <a:schemeClr val="bg1"/>
                </a:solidFill>
              </a:rPr>
              <a:t>Хоробрика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055" y="1422497"/>
            <a:ext cx="7877002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Хто такий Славко </a:t>
            </a:r>
            <a:r>
              <a:rPr lang="uk-UA" sz="3200" b="1" dirty="0" err="1">
                <a:solidFill>
                  <a:schemeClr val="bg1"/>
                </a:solidFill>
              </a:rPr>
              <a:t>Хоробрик</a:t>
            </a:r>
            <a:r>
              <a:rPr lang="uk-UA" sz="3200" b="1" dirty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Яка у нього мрія? Як він іде до здійснення своєї мрії?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Який у нього стиль спілкування з правопорушниками та зі звичайними дітьми?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Що свідчить про те, що авторка симпатизує своєму героєві?</a:t>
            </a:r>
          </a:p>
        </p:txBody>
      </p:sp>
      <p:pic>
        <p:nvPicPr>
          <p:cNvPr id="9" name="Picture 4" descr="Ilustración de Niño De Dibujos Animados Con Traje De Policía Posando Y  Hablando Por Radio y más Vectores Libres de Derechos de Alegre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7" y="1422497"/>
            <a:ext cx="1796142" cy="393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194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5481" y="494529"/>
            <a:ext cx="9596421" cy="822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0186" y="2102996"/>
            <a:ext cx="4576808" cy="22467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оповідання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Оксан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Радушинської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«Кишенькові гроші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», вибери уривок тексту для читання в особах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5953858" y="1466603"/>
            <a:ext cx="4858044" cy="37974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232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Картинки по запросу &quot;клипарт дети сидять за партам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75393" y="2063607"/>
            <a:ext cx="3538507" cy="34100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5465" y="2066331"/>
            <a:ext cx="552994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b="1" dirty="0"/>
              <a:t>Дзвоник пролунав веселий, </a:t>
            </a:r>
            <a:endParaRPr lang="ru-RU" sz="3200" b="1" dirty="0"/>
          </a:p>
          <a:p>
            <a:pPr fontAlgn="base"/>
            <a:r>
              <a:rPr lang="uk-UA" sz="3200" b="1" dirty="0"/>
              <a:t>Дружно всіх він кличе в клас. </a:t>
            </a:r>
            <a:endParaRPr lang="ru-RU" sz="3200" b="1" dirty="0"/>
          </a:p>
          <a:p>
            <a:pPr fontAlgn="base"/>
            <a:r>
              <a:rPr lang="uk-UA" sz="3200" b="1" dirty="0"/>
              <a:t>І цікаве на уроці</a:t>
            </a:r>
            <a:endParaRPr lang="ru-RU" sz="3200" b="1" dirty="0"/>
          </a:p>
          <a:p>
            <a:pPr fontAlgn="base"/>
            <a:r>
              <a:rPr lang="uk-UA" sz="3200" b="1" dirty="0"/>
              <a:t>Пропоную я для вас.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0193" y="525437"/>
            <a:ext cx="9792607" cy="6782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Налаштування на урок «Кольоровий </a:t>
            </a:r>
            <a:r>
              <a:rPr lang="uk-UA" sz="3200" b="1" dirty="0">
                <a:solidFill>
                  <a:schemeClr val="bg1"/>
                </a:solidFill>
              </a:rPr>
              <a:t>настрій»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C59BF60E-73C2-4333-BC42-13323E4E942C}"/>
              </a:ext>
            </a:extLst>
          </p:cNvPr>
          <p:cNvSpPr/>
          <p:nvPr/>
        </p:nvSpPr>
        <p:spPr>
          <a:xfrm>
            <a:off x="1931169" y="1369303"/>
            <a:ext cx="8141031" cy="5683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цеглинку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ЛЕГО,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котра відповідає твоєму настрою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C01BCF2-8DB5-405C-9EF7-F55DAD67EC5E}"/>
              </a:ext>
            </a:extLst>
          </p:cNvPr>
          <p:cNvGrpSpPr/>
          <p:nvPr/>
        </p:nvGrpSpPr>
        <p:grpSpPr>
          <a:xfrm>
            <a:off x="4686549" y="1992641"/>
            <a:ext cx="3181073" cy="1166507"/>
            <a:chOff x="4718700" y="3159148"/>
            <a:chExt cx="3181073" cy="116650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6B403391-6B59-489D-86A2-6769747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E3584A-50F0-4056-ADB5-805E9CF55DF2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піднесеність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924B78E0-4DA2-4700-A294-E2A804CC7228}"/>
              </a:ext>
            </a:extLst>
          </p:cNvPr>
          <p:cNvGrpSpPr/>
          <p:nvPr/>
        </p:nvGrpSpPr>
        <p:grpSpPr>
          <a:xfrm>
            <a:off x="8149293" y="2036402"/>
            <a:ext cx="3181074" cy="1166507"/>
            <a:chOff x="8682187" y="3202910"/>
            <a:chExt cx="3181074" cy="116650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883AC342-43AF-40BD-B3AF-068AF36E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35257D0-D218-4C27-9CD6-AB0864EF5B74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114C45D-6AFD-45F1-BBA2-CCD7F9CAFB65}"/>
              </a:ext>
            </a:extLst>
          </p:cNvPr>
          <p:cNvGrpSpPr/>
          <p:nvPr/>
        </p:nvGrpSpPr>
        <p:grpSpPr>
          <a:xfrm>
            <a:off x="4686549" y="3202910"/>
            <a:ext cx="3181074" cy="1166507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F423ABDC-59DF-429B-8D69-4F7CD3D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9B2DA46-E159-4D37-B48D-2F3E9EA5AB38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приємність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032BFDE5-969E-4E57-BBE8-CB6909342B44}"/>
              </a:ext>
            </a:extLst>
          </p:cNvPr>
          <p:cNvGrpSpPr/>
          <p:nvPr/>
        </p:nvGrpSpPr>
        <p:grpSpPr>
          <a:xfrm>
            <a:off x="8149293" y="3202909"/>
            <a:ext cx="3181076" cy="1166508"/>
            <a:chOff x="8682187" y="4369417"/>
            <a:chExt cx="3181076" cy="116650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8FD9393A-59AB-4F11-9630-686A2620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56DDF1D-EFF6-49ED-9026-9A0F4666E519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тривожність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6CBB012A-0409-4246-AF9E-EA3FF166363A}"/>
              </a:ext>
            </a:extLst>
          </p:cNvPr>
          <p:cNvGrpSpPr/>
          <p:nvPr/>
        </p:nvGrpSpPr>
        <p:grpSpPr>
          <a:xfrm>
            <a:off x="4654398" y="4413178"/>
            <a:ext cx="3181076" cy="1166508"/>
            <a:chOff x="4686549" y="5579685"/>
            <a:chExt cx="3181076" cy="1166508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B5E38C19-EB13-4022-B8C3-2F398D64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2534F7C-8DDD-43BD-AA88-464CFB6202D4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спокій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F76E308-41E4-4260-8B45-B6B24AABFF76}"/>
              </a:ext>
            </a:extLst>
          </p:cNvPr>
          <p:cNvGrpSpPr/>
          <p:nvPr/>
        </p:nvGrpSpPr>
        <p:grpSpPr>
          <a:xfrm>
            <a:off x="8149293" y="4413177"/>
            <a:ext cx="3181076" cy="1166508"/>
            <a:chOff x="8682187" y="5579685"/>
            <a:chExt cx="3181076" cy="116650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F7FFB02D-F82B-410D-8FD8-94F4D64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10F5880-7C75-49ED-A8F9-6EA2E378566E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7725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4938" y="494530"/>
            <a:ext cx="9883176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8855" y="4492953"/>
            <a:ext cx="2778114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713" y="4492953"/>
            <a:ext cx="3472543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 новими знаннями рухаюсь вперед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4047" y="4492953"/>
            <a:ext cx="2819400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Нові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знання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нецікаві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4939" y="1440731"/>
            <a:ext cx="9883176" cy="5295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Яка з них передає твої відчуття в кінці уроку?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11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6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09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8253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8313" y="503666"/>
            <a:ext cx="9710058" cy="661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з таблицею </a:t>
            </a:r>
            <a:r>
              <a:rPr lang="uk-UA" sz="4000" b="1" dirty="0" err="1">
                <a:solidFill>
                  <a:schemeClr val="bg1"/>
                </a:solidFill>
              </a:rPr>
              <a:t>Шульте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я 6">
            <a:extLst>
              <a:ext uri="{FF2B5EF4-FFF2-40B4-BE49-F238E27FC236}">
                <a16:creationId xmlns:a16="http://schemas.microsoft.com/office/drawing/2014/main" xmlns="" id="{EF3FFF10-3896-4222-8E3D-762A8C1F6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38041"/>
              </p:ext>
            </p:extLst>
          </p:nvPr>
        </p:nvGraphicFramePr>
        <p:xfrm>
          <a:off x="4927221" y="1356857"/>
          <a:ext cx="5874130" cy="5152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4826">
                  <a:extLst>
                    <a:ext uri="{9D8B030D-6E8A-4147-A177-3AD203B41FA5}">
                      <a16:colId xmlns:a16="http://schemas.microsoft.com/office/drawing/2014/main" xmlns="" val="1739288206"/>
                    </a:ext>
                  </a:extLst>
                </a:gridCol>
                <a:gridCol w="1174826">
                  <a:extLst>
                    <a:ext uri="{9D8B030D-6E8A-4147-A177-3AD203B41FA5}">
                      <a16:colId xmlns:a16="http://schemas.microsoft.com/office/drawing/2014/main" xmlns="" val="3845069694"/>
                    </a:ext>
                  </a:extLst>
                </a:gridCol>
                <a:gridCol w="1174826">
                  <a:extLst>
                    <a:ext uri="{9D8B030D-6E8A-4147-A177-3AD203B41FA5}">
                      <a16:colId xmlns:a16="http://schemas.microsoft.com/office/drawing/2014/main" xmlns="" val="2018899463"/>
                    </a:ext>
                  </a:extLst>
                </a:gridCol>
                <a:gridCol w="1174826">
                  <a:extLst>
                    <a:ext uri="{9D8B030D-6E8A-4147-A177-3AD203B41FA5}">
                      <a16:colId xmlns:a16="http://schemas.microsoft.com/office/drawing/2014/main" xmlns="" val="3810524024"/>
                    </a:ext>
                  </a:extLst>
                </a:gridCol>
                <a:gridCol w="1174826">
                  <a:extLst>
                    <a:ext uri="{9D8B030D-6E8A-4147-A177-3AD203B41FA5}">
                      <a16:colId xmlns:a16="http://schemas.microsoft.com/office/drawing/2014/main" xmlns="" val="3280155640"/>
                    </a:ext>
                  </a:extLst>
                </a:gridCol>
              </a:tblGrid>
              <a:tr h="1030560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4</a:t>
                      </a:r>
                      <a:endParaRPr lang="uk-UA" sz="4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18</a:t>
                      </a:r>
                      <a:endParaRPr lang="uk-UA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24</a:t>
                      </a:r>
                      <a:endParaRPr lang="uk-UA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5</a:t>
                      </a:r>
                      <a:endParaRPr lang="uk-UA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22</a:t>
                      </a:r>
                      <a:endParaRPr lang="uk-UA" sz="4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81027412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166562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963072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rgbClr val="169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rgbClr val="169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rgbClr val="169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rgbClr val="169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169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322432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694536"/>
                  </a:ext>
                </a:extLst>
              </a:tr>
            </a:tbl>
          </a:graphicData>
        </a:graphic>
      </p:graphicFrame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E823C19E-EE6D-4F1E-8141-CDD4B693F05C}"/>
              </a:ext>
            </a:extLst>
          </p:cNvPr>
          <p:cNvSpPr/>
          <p:nvPr/>
        </p:nvSpPr>
        <p:spPr>
          <a:xfrm>
            <a:off x="1208314" y="1560453"/>
            <a:ext cx="3178630" cy="173664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Полічи від 1 до 25. Намагайся це зробити якнайшвидше.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582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287309" y="494528"/>
            <a:ext cx="9946748" cy="6767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4088917" y="1407851"/>
            <a:ext cx="6082319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розумієш вислів «кишенькові гроші»?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37" y="1298994"/>
            <a:ext cx="2612569" cy="261256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Гарна дитяча скарбничка Свинка жовта (ID#396330276), ціна: 92 ₴, купити на  Prom.u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t="20355" r="8525" b="9180"/>
          <a:stretch/>
        </p:blipFill>
        <p:spPr bwMode="auto">
          <a:xfrm>
            <a:off x="8951713" y="3604263"/>
            <a:ext cx="2556000" cy="27000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4147394" y="2123840"/>
            <a:ext cx="6082319" cy="132802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Батьки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виділяють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своїй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дитині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певну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суму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грошей,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якою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вона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розпоряджається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так, як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їй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заманеться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2408536" y="4901097"/>
            <a:ext cx="6082319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дають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тобі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батьки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кишенькові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гроші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Куди і на що ти їх витрачаєш?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2408535" y="4096615"/>
            <a:ext cx="6082319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гроші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ми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називаємо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кишеньковими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913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53885" y="582906"/>
            <a:ext cx="974946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486511"/>
            <a:ext cx="3461658" cy="34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2630" y="1486511"/>
            <a:ext cx="6200722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>
                <a:solidFill>
                  <a:schemeClr val="bg1"/>
                </a:solidFill>
              </a:rPr>
              <a:t>ознайомимося із уривком </a:t>
            </a:r>
            <a:r>
              <a:rPr lang="uk-UA" sz="2800" b="1" dirty="0" smtClean="0">
                <a:solidFill>
                  <a:schemeClr val="bg1"/>
                </a:solidFill>
              </a:rPr>
              <a:t>«Кишенькові гроші» з </a:t>
            </a:r>
            <a:r>
              <a:rPr lang="uk-UA" sz="2800" b="1" dirty="0">
                <a:solidFill>
                  <a:schemeClr val="bg1"/>
                </a:solidFill>
              </a:rPr>
              <a:t>повісті Оксани Радушинської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«</a:t>
            </a:r>
            <a:r>
              <a:rPr lang="uk-UA" sz="2800" b="1" dirty="0">
                <a:solidFill>
                  <a:schemeClr val="bg1"/>
                </a:solidFill>
              </a:rPr>
              <a:t>Щоденник Славка </a:t>
            </a:r>
            <a:r>
              <a:rPr lang="uk-UA" sz="2800" b="1" dirty="0" smtClean="0">
                <a:solidFill>
                  <a:schemeClr val="bg1"/>
                </a:solidFill>
              </a:rPr>
              <a:t>Хоробрика, або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пригоди </a:t>
            </a:r>
            <a:r>
              <a:rPr lang="uk-UA" sz="2800" b="1" dirty="0">
                <a:solidFill>
                  <a:schemeClr val="bg1"/>
                </a:solidFill>
              </a:rPr>
              <a:t>хлопчика-міліціонера». 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Вчитимемося складати характеристику героїв твору.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869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0" y="592500"/>
            <a:ext cx="9639754" cy="6158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Знайомство </a:t>
            </a:r>
            <a:r>
              <a:rPr lang="uk-UA" sz="3600" b="1" dirty="0">
                <a:solidFill>
                  <a:schemeClr val="bg1"/>
                </a:solidFill>
              </a:rPr>
              <a:t>з </a:t>
            </a:r>
            <a:r>
              <a:rPr lang="uk-UA" sz="3600" b="1" dirty="0" smtClean="0">
                <a:solidFill>
                  <a:schemeClr val="bg1"/>
                </a:solidFill>
              </a:rPr>
              <a:t>письменницею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0974" y="1536399"/>
            <a:ext cx="6564086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Оксана Петрівна Радушинська </a:t>
            </a:r>
            <a:r>
              <a:rPr lang="uk-UA" sz="2800" b="1" dirty="0" smtClean="0">
                <a:solidFill>
                  <a:srgbClr val="0070C0"/>
                </a:solidFill>
              </a:rPr>
              <a:t>–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сучасна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українська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письменниця,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поетеса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журналістка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теле-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радіоведуча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режисер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Народилася</a:t>
            </a:r>
            <a:r>
              <a:rPr lang="ru-RU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27 </a:t>
            </a:r>
            <a:r>
              <a:rPr lang="ru-RU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вересня</a:t>
            </a:r>
            <a:r>
              <a:rPr lang="ru-RU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1979 року в </a:t>
            </a:r>
            <a:r>
              <a:rPr lang="ru-RU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місті</a:t>
            </a:r>
            <a:r>
              <a:rPr lang="ru-RU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Старокостянтинів</a:t>
            </a:r>
            <a:r>
              <a:rPr lang="ru-RU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Хмельниччині</a:t>
            </a:r>
            <a:r>
              <a:rPr lang="ru-RU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Переможниця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багатьох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усеукраїнських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міжнародних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літературних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конкурсів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 descr="Метелики у крижаних панцирах» Оксани Радушинської, а тепер і аудіокнига,  презентована у Старокостянтинові | Жінка-УКРАЇ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65" y="1290179"/>
            <a:ext cx="2685289" cy="40318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389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oliceman Kid Vector Images (over 99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r="10984"/>
          <a:stretch/>
        </p:blipFill>
        <p:spPr bwMode="auto">
          <a:xfrm>
            <a:off x="9495599" y="3701558"/>
            <a:ext cx="2206544" cy="27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5914" y="668701"/>
            <a:ext cx="10101943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повідомлення в підручнику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2 клас\2 Читання\1 Савченко\06 Світ дитинства\№072-073 - Окс Радушинська. Кишенкькові гроші\2025-02-10_201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4" y="1462088"/>
            <a:ext cx="8642842" cy="40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011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343" y="494528"/>
            <a:ext cx="10036627" cy="7739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984171" y="2004728"/>
            <a:ext cx="3494315" cy="364082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п'ятикласників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другокласника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худорлявий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войовничих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міліціонер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тупцювати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63543" y="2000587"/>
            <a:ext cx="3515969" cy="362086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Славко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Катруся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Вітько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Розумниця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  <a:ea typeface="+mj-ea"/>
                <a:cs typeface="+mj-cs"/>
              </a:rPr>
              <a:t>Хоробрик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чимчикувати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0343" y="1350040"/>
            <a:ext cx="2553367" cy="360221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 rot="6556522">
            <a:off x="5827551" y="2135073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556522">
            <a:off x="6000759" y="272510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6556522">
            <a:off x="6103023" y="327564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556522">
            <a:off x="6103022" y="3827660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6556522">
            <a:off x="6438597" y="434669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6335359" y="4921944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6556522">
            <a:off x="10119781" y="214862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6556522">
            <a:off x="9696116" y="2709955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6556522">
            <a:off x="9993599" y="3275645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556522">
            <a:off x="9107336" y="3849267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9293630" y="434669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6556522">
            <a:off x="10171400" y="4899423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43399" y="1331443"/>
            <a:ext cx="6836113" cy="57969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Читання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слів «луною» учнем, який гарно читає.</a:t>
            </a:r>
          </a:p>
        </p:txBody>
      </p:sp>
    </p:spTree>
    <p:extLst>
      <p:ext uri="{BB962C8B-B14F-4D97-AF65-F5344CB8AC3E}">
        <p14:creationId xmlns:p14="http://schemas.microsoft.com/office/powerpoint/2010/main" val="21664432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4141"/>
          <a:stretch/>
        </p:blipFill>
        <p:spPr>
          <a:xfrm>
            <a:off x="4147454" y="1088575"/>
            <a:ext cx="7504575" cy="387575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4" descr="Картинки по запросу &quot;клипарт мальчик хулиган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5" y="1121231"/>
            <a:ext cx="1722923" cy="310126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5301" y="456743"/>
            <a:ext cx="10586356" cy="577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Оксана Радушинська.</a:t>
            </a:r>
            <a:r>
              <a:rPr lang="uk-UA" sz="3600" b="1" dirty="0"/>
              <a:t> КИШЕНЬКОВІ </a:t>
            </a:r>
            <a:r>
              <a:rPr lang="uk-UA" sz="3600" b="1" dirty="0" smtClean="0"/>
              <a:t>ГРОШІ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2660" y="4965266"/>
            <a:ext cx="786379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Де відбувалися описані події?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Хто є дійовими персонажами цієї частини?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Навіщо п'ятикласники чекали Вітька за рогом школи?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Чи боявся Вітько хлопців? </a:t>
            </a:r>
            <a:r>
              <a:rPr lang="uk-UA" sz="2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000" b="1" dirty="0">
                <a:solidFill>
                  <a:schemeClr val="bg1"/>
                </a:solidFill>
              </a:rPr>
              <a:t>рядки, які це підтверджують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2498944"/>
            <a:ext cx="201385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Тупцювати </a:t>
            </a:r>
            <a:r>
              <a:rPr lang="uk-UA" sz="2000" b="1" dirty="0" smtClean="0">
                <a:solidFill>
                  <a:srgbClr val="FFFF00"/>
                </a:solidFill>
              </a:rPr>
              <a:t>– </a:t>
            </a:r>
            <a:r>
              <a:rPr lang="uk-UA" sz="2000" b="1" dirty="0" smtClean="0"/>
              <a:t>переступати </a:t>
            </a:r>
            <a:r>
              <a:rPr lang="uk-UA" sz="2000" b="1" dirty="0"/>
              <a:t>з ноги на ногу.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3514607"/>
            <a:ext cx="20247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За рогом </a:t>
            </a:r>
            <a:r>
              <a:rPr lang="uk-UA" sz="2000" b="1" dirty="0" smtClean="0">
                <a:solidFill>
                  <a:srgbClr val="FFFF00"/>
                </a:solidFill>
              </a:rPr>
              <a:t>– </a:t>
            </a:r>
            <a:r>
              <a:rPr lang="uk-UA" sz="2000" b="1" dirty="0" smtClean="0"/>
              <a:t>за </a:t>
            </a:r>
            <a:r>
              <a:rPr lang="uk-UA" sz="2000" b="1" dirty="0"/>
              <a:t>виступом </a:t>
            </a:r>
            <a:r>
              <a:rPr lang="uk-UA" sz="2000" b="1" dirty="0" smtClean="0"/>
              <a:t>школи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09384" y="4222493"/>
            <a:ext cx="24489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Чимчикувати </a:t>
            </a:r>
            <a:r>
              <a:rPr lang="uk-UA" sz="2000" b="1" dirty="0" smtClean="0">
                <a:solidFill>
                  <a:srgbClr val="FFFF00"/>
                </a:solidFill>
              </a:rPr>
              <a:t>– </a:t>
            </a:r>
            <a:r>
              <a:rPr lang="uk-UA" sz="2000" b="1" dirty="0" smtClean="0"/>
              <a:t>іти </a:t>
            </a:r>
            <a:r>
              <a:rPr lang="uk-UA" sz="2000" b="1" dirty="0"/>
              <a:t>швидко, </a:t>
            </a:r>
            <a:r>
              <a:rPr lang="uk-UA" sz="2000" b="1" dirty="0" smtClean="0"/>
              <a:t>поспішно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8457" y="4930379"/>
            <a:ext cx="283028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Задирака </a:t>
            </a:r>
            <a:r>
              <a:rPr lang="uk-UA" sz="2000" b="1" dirty="0" smtClean="0">
                <a:solidFill>
                  <a:srgbClr val="FFFF00"/>
                </a:solidFill>
              </a:rPr>
              <a:t>– </a:t>
            </a:r>
            <a:r>
              <a:rPr lang="uk-UA" sz="2000" b="1" dirty="0" smtClean="0"/>
              <a:t>людина</a:t>
            </a:r>
            <a:r>
              <a:rPr lang="uk-UA" sz="2000" b="1" dirty="0"/>
              <a:t>, що своїми діями, словами призводить до сварки, бійки.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71396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4093</TotalTime>
  <Words>777</Words>
  <Application>Microsoft Office PowerPoint</Application>
  <PresentationFormat>Произвольный</PresentationFormat>
  <Paragraphs>155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355</cp:revision>
  <dcterms:created xsi:type="dcterms:W3CDTF">2018-01-05T16:38:53Z</dcterms:created>
  <dcterms:modified xsi:type="dcterms:W3CDTF">2025-02-11T12:49:24Z</dcterms:modified>
</cp:coreProperties>
</file>