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646" r:id="rId3"/>
    <p:sldId id="609" r:id="rId4"/>
    <p:sldId id="642" r:id="rId5"/>
    <p:sldId id="643" r:id="rId6"/>
    <p:sldId id="649" r:id="rId7"/>
    <p:sldId id="611" r:id="rId8"/>
    <p:sldId id="633" r:id="rId9"/>
    <p:sldId id="605" r:id="rId10"/>
    <p:sldId id="635" r:id="rId11"/>
    <p:sldId id="637" r:id="rId12"/>
    <p:sldId id="639" r:id="rId13"/>
    <p:sldId id="645" r:id="rId14"/>
    <p:sldId id="648" r:id="rId15"/>
    <p:sldId id="64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295FFF"/>
    <a:srgbClr val="00B050"/>
    <a:srgbClr val="1694E9"/>
    <a:srgbClr val="FF66FF"/>
    <a:srgbClr val="FFFF00"/>
    <a:srgbClr val="FF7C80"/>
    <a:srgbClr val="709E32"/>
    <a:srgbClr val="E3FE4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3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0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99352" y="4059048"/>
            <a:ext cx="9410164" cy="160043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0070C0"/>
                </a:solidFill>
              </a:rPr>
              <a:t>Розпізнаю близькі за значенням дієслова</a:t>
            </a:r>
          </a:p>
        </p:txBody>
      </p:sp>
      <p:pic>
        <p:nvPicPr>
          <p:cNvPr id="12290" name="Picture 2" descr="Картинки по запросу &quot;диснейленд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351" y="1292834"/>
            <a:ext cx="3021320" cy="215312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72127" y="1292834"/>
            <a:ext cx="3137388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Розділ 4</a:t>
            </a:r>
            <a:r>
              <a:rPr lang="uk-UA" sz="2400" b="1" dirty="0" smtClean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Досліджую дієслова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7</a:t>
            </a:r>
            <a:r>
              <a:rPr lang="uk-UA" sz="2400" b="1" dirty="0" smtClean="0">
                <a:solidFill>
                  <a:srgbClr val="0070C0"/>
                </a:solidFill>
              </a:rPr>
              <a:t>3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8511" y="496486"/>
            <a:ext cx="10411744" cy="7157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Запиши пари близьких за значенням дієслова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1076" r="57250" b="72206"/>
          <a:stretch/>
        </p:blipFill>
        <p:spPr>
          <a:xfrm>
            <a:off x="4450814" y="1401201"/>
            <a:ext cx="6043016" cy="256291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9" name="TextBox 18"/>
          <p:cNvSpPr txBox="1"/>
          <p:nvPr/>
        </p:nvSpPr>
        <p:spPr>
          <a:xfrm>
            <a:off x="819542" y="4062570"/>
            <a:ext cx="3424463" cy="46166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Диснейленд в Шанхаї</a:t>
            </a:r>
          </a:p>
        </p:txBody>
      </p:sp>
      <p:pic>
        <p:nvPicPr>
          <p:cNvPr id="6146" name="Picture 2" descr="Картинки по запросу &quot;диснейленды мира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11" y="1336574"/>
            <a:ext cx="3424464" cy="256834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" t="15148" r="28687" b="67937"/>
          <a:stretch/>
        </p:blipFill>
        <p:spPr>
          <a:xfrm>
            <a:off x="4730399" y="1423853"/>
            <a:ext cx="2539067" cy="95075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7" t="18133" r="10063" b="73651"/>
          <a:stretch/>
        </p:blipFill>
        <p:spPr>
          <a:xfrm>
            <a:off x="7162383" y="1654085"/>
            <a:ext cx="482933" cy="46182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t="31665" r="44471" b="52296"/>
          <a:stretch/>
        </p:blipFill>
        <p:spPr>
          <a:xfrm>
            <a:off x="7645316" y="1433540"/>
            <a:ext cx="1833410" cy="90155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" t="68082" r="28968" b="22915"/>
          <a:stretch/>
        </p:blipFill>
        <p:spPr>
          <a:xfrm>
            <a:off x="7418698" y="2407856"/>
            <a:ext cx="2539067" cy="50605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48182" r="47902" b="34903"/>
          <a:stretch/>
        </p:blipFill>
        <p:spPr>
          <a:xfrm>
            <a:off x="4916647" y="2207280"/>
            <a:ext cx="1752957" cy="95075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 t="80221" r="18924" b="2864"/>
          <a:stretch/>
        </p:blipFill>
        <p:spPr>
          <a:xfrm>
            <a:off x="4416772" y="2938988"/>
            <a:ext cx="2852694" cy="95075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7" t="18133" r="10063" b="73651"/>
          <a:stretch/>
        </p:blipFill>
        <p:spPr>
          <a:xfrm>
            <a:off x="7162382" y="3122304"/>
            <a:ext cx="482933" cy="46182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7" t="18133" r="10063" b="73651"/>
          <a:stretch/>
        </p:blipFill>
        <p:spPr>
          <a:xfrm>
            <a:off x="6679450" y="2395290"/>
            <a:ext cx="482933" cy="4618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1" t="15708" r="17526" b="67376"/>
          <a:stretch/>
        </p:blipFill>
        <p:spPr>
          <a:xfrm>
            <a:off x="7608848" y="2946017"/>
            <a:ext cx="2158765" cy="950752"/>
          </a:xfrm>
          <a:prstGeom prst="rect">
            <a:avLst/>
          </a:prstGeom>
        </p:spPr>
      </p:pic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814" y="3664416"/>
            <a:ext cx="4672441" cy="262824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186451" y="4805507"/>
            <a:ext cx="4115108" cy="12904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Розглянь світлини. </a:t>
            </a:r>
            <a:r>
              <a:rPr lang="uk-UA" sz="2400" b="1" dirty="0">
                <a:solidFill>
                  <a:schemeClr val="bg1"/>
                </a:solidFill>
              </a:rPr>
              <a:t>Розкажи, яких персонажів з мультфільмів ти впізнаєш.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9640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&quot;клипарт белоснежка и семеро гномов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90362"/>
            <a:ext cx="2838449" cy="264543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14400" y="546672"/>
            <a:ext cx="10469132" cy="10126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Допоможи </a:t>
            </a:r>
            <a:r>
              <a:rPr lang="uk-UA" sz="3200" b="1" dirty="0">
                <a:solidFill>
                  <a:schemeClr val="bg1"/>
                </a:solidFill>
              </a:rPr>
              <a:t>Білосніжці знайти близькі за значенням дієслова, якими вона зможе розповісти про гномів.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57483" y="1578629"/>
            <a:ext cx="1922264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/>
              <a:t>радіє</a:t>
            </a:r>
          </a:p>
          <a:p>
            <a:r>
              <a:rPr lang="uk-UA" sz="2800" b="1" dirty="0"/>
              <a:t>сумує</a:t>
            </a:r>
          </a:p>
          <a:p>
            <a:r>
              <a:rPr lang="uk-UA" sz="2800" b="1" dirty="0"/>
              <a:t>сміється</a:t>
            </a:r>
          </a:p>
          <a:p>
            <a:r>
              <a:rPr lang="uk-UA" sz="2800" b="1" dirty="0"/>
              <a:t>кричить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52808" y="1566666"/>
            <a:ext cx="2178278" cy="20090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err="1"/>
              <a:t>регоче</a:t>
            </a:r>
            <a:endParaRPr lang="uk-UA" sz="2800" b="1" dirty="0"/>
          </a:p>
          <a:p>
            <a:r>
              <a:rPr lang="uk-UA" sz="2800" b="1" dirty="0"/>
              <a:t>галасує</a:t>
            </a:r>
          </a:p>
          <a:p>
            <a:r>
              <a:rPr lang="uk-UA" sz="2800" b="1" dirty="0"/>
              <a:t>веселиться</a:t>
            </a:r>
          </a:p>
          <a:p>
            <a:r>
              <a:rPr lang="uk-UA" sz="2800" b="1" dirty="0"/>
              <a:t>журиться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5704114" y="1964041"/>
            <a:ext cx="1348693" cy="84447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704114" y="2386276"/>
            <a:ext cx="1348693" cy="83345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5846787" y="1953156"/>
            <a:ext cx="1305127" cy="84447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5846787" y="2375390"/>
            <a:ext cx="1305127" cy="83345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14400" y="1784922"/>
            <a:ext cx="2838449" cy="47632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Запиши </a:t>
            </a:r>
            <a:r>
              <a:rPr lang="uk-UA" sz="2400" b="1" dirty="0">
                <a:solidFill>
                  <a:srgbClr val="0070C0"/>
                </a:solidFill>
              </a:rPr>
              <a:t>їх парами.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076" r="57904" b="65721"/>
          <a:stretch/>
        </p:blipFill>
        <p:spPr>
          <a:xfrm>
            <a:off x="3889225" y="3622590"/>
            <a:ext cx="5422890" cy="281892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0" t="46368" r="10741" b="35323"/>
          <a:stretch/>
        </p:blipFill>
        <p:spPr>
          <a:xfrm>
            <a:off x="4529521" y="3562063"/>
            <a:ext cx="1118689" cy="91079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7" t="18133" r="10063" b="73651"/>
          <a:stretch/>
        </p:blipFill>
        <p:spPr>
          <a:xfrm>
            <a:off x="5678991" y="3813080"/>
            <a:ext cx="427435" cy="40875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0" t="80001" r="26158" b="6268"/>
          <a:stretch/>
        </p:blipFill>
        <p:spPr>
          <a:xfrm>
            <a:off x="6296962" y="3644362"/>
            <a:ext cx="2259314" cy="68309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" t="19891" r="55728" b="66776"/>
          <a:stretch/>
        </p:blipFill>
        <p:spPr>
          <a:xfrm>
            <a:off x="4460221" y="4538584"/>
            <a:ext cx="1257288" cy="66329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7" t="18133" r="10063" b="73651"/>
          <a:stretch/>
        </p:blipFill>
        <p:spPr>
          <a:xfrm>
            <a:off x="5784876" y="4505513"/>
            <a:ext cx="427435" cy="40875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t="35214" r="29170" b="51453"/>
          <a:stretch/>
        </p:blipFill>
        <p:spPr>
          <a:xfrm>
            <a:off x="6296962" y="4483741"/>
            <a:ext cx="2211353" cy="66329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83969" r="46399" b="2698"/>
          <a:stretch/>
        </p:blipFill>
        <p:spPr>
          <a:xfrm>
            <a:off x="4114423" y="5821732"/>
            <a:ext cx="1704269" cy="6632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" t="68049" r="53771" b="18618"/>
          <a:stretch/>
        </p:blipFill>
        <p:spPr>
          <a:xfrm>
            <a:off x="6336787" y="5180211"/>
            <a:ext cx="1543926" cy="66329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t="50139" r="39621" b="36528"/>
          <a:stretch/>
        </p:blipFill>
        <p:spPr>
          <a:xfrm>
            <a:off x="4047396" y="5092919"/>
            <a:ext cx="1883274" cy="66329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7" t="18133" r="10063" b="73651"/>
          <a:stretch/>
        </p:blipFill>
        <p:spPr>
          <a:xfrm>
            <a:off x="5970143" y="5191097"/>
            <a:ext cx="427435" cy="40875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7" t="18133" r="10063" b="73651"/>
          <a:stretch/>
        </p:blipFill>
        <p:spPr>
          <a:xfrm>
            <a:off x="5732335" y="5846728"/>
            <a:ext cx="427435" cy="40875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t="19619" r="44703" b="68640"/>
          <a:stretch/>
        </p:blipFill>
        <p:spPr>
          <a:xfrm>
            <a:off x="6212311" y="5839559"/>
            <a:ext cx="1712683" cy="584094"/>
          </a:xfrm>
          <a:prstGeom prst="rect">
            <a:avLst/>
          </a:prstGeom>
        </p:spPr>
      </p:pic>
      <p:pic>
        <p:nvPicPr>
          <p:cNvPr id="36" name="Picture 6" descr="Картинки по запросу &quot;клипарт белоснежка и семеро гномов&quot;&quot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029" y="2558517"/>
            <a:ext cx="3113316" cy="396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71291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&quot;клипарт мультфильмы чип и дейл дисней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60023"/>
            <a:ext cx="2632668" cy="405026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32513" y="1493128"/>
            <a:ext cx="7051019" cy="71574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Напиши текст (2-3 речення) про персонажа з мультфільму, який тобі подобається найбільше. Поясни чому.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t="1075" r="56178" b="64998"/>
          <a:stretch/>
        </p:blipFill>
        <p:spPr>
          <a:xfrm>
            <a:off x="3718651" y="2437558"/>
            <a:ext cx="7664881" cy="350223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t="30533" r="58349" b="55138"/>
          <a:stretch/>
        </p:blipFill>
        <p:spPr>
          <a:xfrm>
            <a:off x="4011996" y="2409573"/>
            <a:ext cx="1516669" cy="86666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t="47847" r="35414" b="37824"/>
          <a:stretch/>
        </p:blipFill>
        <p:spPr>
          <a:xfrm>
            <a:off x="5590517" y="2472913"/>
            <a:ext cx="2449540" cy="86666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" t="63967" r="23419" b="19385"/>
          <a:stretch/>
        </p:blipFill>
        <p:spPr>
          <a:xfrm>
            <a:off x="8372773" y="2468299"/>
            <a:ext cx="3010759" cy="100695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4" t="83471" r="17393" b="2200"/>
          <a:stretch/>
        </p:blipFill>
        <p:spPr>
          <a:xfrm>
            <a:off x="6148966" y="3484258"/>
            <a:ext cx="788882" cy="86666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t="82476" r="35835" b="3195"/>
          <a:stretch/>
        </p:blipFill>
        <p:spPr>
          <a:xfrm>
            <a:off x="3904457" y="3420665"/>
            <a:ext cx="2455559" cy="8666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t="19573" r="10576" b="66696"/>
          <a:stretch/>
        </p:blipFill>
        <p:spPr>
          <a:xfrm>
            <a:off x="6887375" y="3520368"/>
            <a:ext cx="3575005" cy="83055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t="47433" r="49936" b="38836"/>
          <a:stretch/>
        </p:blipFill>
        <p:spPr>
          <a:xfrm>
            <a:off x="5665548" y="4059484"/>
            <a:ext cx="1951632" cy="83055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7" t="33702" r="40931" b="52567"/>
          <a:stretch/>
        </p:blipFill>
        <p:spPr>
          <a:xfrm>
            <a:off x="3904457" y="4324618"/>
            <a:ext cx="276852" cy="83055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7" t="33702" r="57694" b="52567"/>
          <a:stretch/>
        </p:blipFill>
        <p:spPr>
          <a:xfrm>
            <a:off x="4181309" y="4188673"/>
            <a:ext cx="674075" cy="83055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" t="33702" r="79869" b="52567"/>
          <a:stretch/>
        </p:blipFill>
        <p:spPr>
          <a:xfrm>
            <a:off x="4955312" y="4242395"/>
            <a:ext cx="635205" cy="83055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4" t="33702" r="35021" b="52567"/>
          <a:stretch/>
        </p:blipFill>
        <p:spPr>
          <a:xfrm>
            <a:off x="5450556" y="4242394"/>
            <a:ext cx="279922" cy="830558"/>
          </a:xfrm>
          <a:prstGeom prst="rect">
            <a:avLst/>
          </a:prstGeom>
        </p:spPr>
      </p:pic>
      <p:sp>
        <p:nvSpPr>
          <p:cNvPr id="2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14400" y="546673"/>
            <a:ext cx="10469132" cy="7922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Додаткове завдання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2068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2 клас\1 Українська мова\1 Пономарьова\5 Дієслова\№073 - Розпізнаю близькі за значенням дієслова\2025-02-06_2208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24939" r="5523" b="3782"/>
          <a:stretch/>
        </p:blipFill>
        <p:spPr bwMode="auto">
          <a:xfrm>
            <a:off x="6397113" y="4411355"/>
            <a:ext cx="4936419" cy="1684651"/>
          </a:xfrm>
          <a:prstGeom prst="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  <a:extLst/>
        </p:spPr>
      </p:pic>
      <p:pic>
        <p:nvPicPr>
          <p:cNvPr id="51" name="Picture 4" descr="D:\2 клас\1 Українська мова\1 Пономарьова\5 Дієслова\№073 - Розпізнаю близькі за значенням дієслова\2025-02-06_22065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4" b="1653"/>
          <a:stretch/>
        </p:blipFill>
        <p:spPr bwMode="auto">
          <a:xfrm>
            <a:off x="589825" y="4405952"/>
            <a:ext cx="5735142" cy="1735633"/>
          </a:xfrm>
          <a:prstGeom prst="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  <a:extLst/>
        </p:spPr>
      </p:pic>
      <p:pic>
        <p:nvPicPr>
          <p:cNvPr id="1027" name="Picture 3" descr="D:\2 клас\1 Українська мова\1 Пономарьова\5 Дієслова\№073 - Розпізнаю близькі за значенням дієслова\2025-02-06_2158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9" r="2204" b="8932"/>
          <a:stretch/>
        </p:blipFill>
        <p:spPr bwMode="auto">
          <a:xfrm>
            <a:off x="5019282" y="1800331"/>
            <a:ext cx="6395845" cy="1562621"/>
          </a:xfrm>
          <a:prstGeom prst="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  <a:extLst/>
        </p:spPr>
      </p:pic>
      <p:pic>
        <p:nvPicPr>
          <p:cNvPr id="1026" name="Picture 2" descr="D:\2 клас\1 Українська мова\1 Пономарьова\5 Дієслова\№073 - Розпізнаю близькі за значенням дієслова\2025-02-06_21552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6" t="26378" r="25773" b="-1317"/>
          <a:stretch/>
        </p:blipFill>
        <p:spPr bwMode="auto">
          <a:xfrm>
            <a:off x="696056" y="1807323"/>
            <a:ext cx="4080685" cy="1218906"/>
          </a:xfrm>
          <a:prstGeom prst="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  <a:extLst/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6057261"/>
            <a:ext cx="858342" cy="8007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400" b="1" dirty="0" err="1" smtClean="0">
                <a:solidFill>
                  <a:schemeClr val="bg1"/>
                </a:solidFill>
              </a:rPr>
              <a:t>Ст</a:t>
            </a:r>
            <a:r>
              <a:rPr lang="uk-UA" sz="2400" b="1" smtClean="0">
                <a:solidFill>
                  <a:schemeClr val="bg1"/>
                </a:solidFill>
              </a:rPr>
              <a:t> 49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5800" y="370038"/>
            <a:ext cx="10759922" cy="6166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6572" y="1025112"/>
            <a:ext cx="4099655" cy="7383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1. Підкресли в кожному рядку близькі за значенням слова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568741" y="5561562"/>
            <a:ext cx="1543000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Міркує – </a:t>
            </a:r>
            <a:endParaRPr lang="uk-UA" sz="2800" b="1" dirty="0" smtClean="0">
              <a:solidFill>
                <a:srgbClr val="0070C0"/>
              </a:solidFill>
            </a:endParaRPr>
          </a:p>
        </p:txBody>
      </p:sp>
      <p:sp>
        <p:nvSpPr>
          <p:cNvPr id="37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6456530" y="5638102"/>
            <a:ext cx="1107697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Жує –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963992" y="2126444"/>
            <a:ext cx="1626808" cy="594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963992" y="2185916"/>
            <a:ext cx="1626808" cy="7831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963992" y="2500398"/>
            <a:ext cx="5794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963992" y="2559870"/>
            <a:ext cx="5431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604250" y="2302365"/>
            <a:ext cx="1020533" cy="3813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537074" y="2236901"/>
            <a:ext cx="1087709" cy="2732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666240" y="2538812"/>
            <a:ext cx="11659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666240" y="2598284"/>
            <a:ext cx="11659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4990030" y="1025112"/>
            <a:ext cx="6455691" cy="7822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2. Прочитай текст. Підкресли дієслова. Знайди серед них близькі за значенням і </a:t>
            </a:r>
            <a:r>
              <a:rPr lang="uk-UA" sz="2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000" b="1" dirty="0" smtClean="0">
                <a:solidFill>
                  <a:schemeClr val="bg1"/>
                </a:solidFill>
              </a:rPr>
              <a:t> їх парами.</a:t>
            </a: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2212697" y="2886527"/>
            <a:ext cx="57942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212697" y="2945999"/>
            <a:ext cx="543147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954083" y="2917903"/>
            <a:ext cx="58843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2954083" y="2973615"/>
            <a:ext cx="58299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5638801" y="3546456"/>
            <a:ext cx="5806920" cy="8268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4. Розгадай ребуси. Добери до слів-відгадок близькі за значенням дієслова і </a:t>
            </a:r>
            <a:r>
              <a:rPr lang="uk-UA" sz="2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000" b="1" dirty="0" smtClean="0">
                <a:solidFill>
                  <a:schemeClr val="bg1"/>
                </a:solidFill>
              </a:rPr>
              <a:t> їх парами.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4108" y="3157326"/>
            <a:ext cx="4955174" cy="1276526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3. Допоможи мишеняті </a:t>
            </a:r>
            <a:r>
              <a:rPr lang="uk-UA" sz="2000" b="1" dirty="0" err="1" smtClean="0">
                <a:solidFill>
                  <a:schemeClr val="bg1"/>
                </a:solidFill>
              </a:rPr>
              <a:t>Міккі-Маусу</a:t>
            </a:r>
            <a:r>
              <a:rPr lang="uk-UA" sz="2000" b="1" dirty="0" smtClean="0">
                <a:solidFill>
                  <a:schemeClr val="bg1"/>
                </a:solidFill>
              </a:rPr>
              <a:t> пройти лабіринтами. З’єднай різними кольорами подані вислови з дієсловами, які мають таке саме значення.</a:t>
            </a:r>
            <a:endParaRPr lang="uk-UA" sz="2400" b="1" dirty="0">
              <a:solidFill>
                <a:schemeClr val="bg1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6396829" y="2074644"/>
            <a:ext cx="1049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8014893" y="2124331"/>
            <a:ext cx="955018" cy="6077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7982135" y="2456705"/>
            <a:ext cx="1336036" cy="19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781112" y="2389448"/>
            <a:ext cx="1087709" cy="273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7461044" y="5572786"/>
            <a:ext cx="1107697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їсть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008344" y="5534041"/>
            <a:ext cx="1543000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думає  </a:t>
            </a:r>
            <a:endParaRPr lang="uk-UA" sz="28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6128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  <p:bldP spid="20" grpId="0" animBg="1"/>
      <p:bldP spid="26" grpId="0" animBg="1"/>
      <p:bldP spid="18" grpId="0" animBg="1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&quot;колесо обозрения клипарт&quot;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8222" y1="69079" x2="18222" y2="69079"/>
                        <a14:foregroundMark x1="48889" y1="83289" x2="48889" y2="83289"/>
                        <a14:foregroundMark x1="48333" y1="87895" x2="48333" y2="87895"/>
                        <a14:foregroundMark x1="46333" y1="2632" x2="46333" y2="2632"/>
                        <a14:foregroundMark x1="42778" y1="7500" x2="42778" y2="7500"/>
                        <a14:foregroundMark x1="75333" y1="65921" x2="75333" y2="6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410" y="1273630"/>
            <a:ext cx="6507153" cy="549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0343" y="520134"/>
            <a:ext cx="9884228" cy="7534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«Колесо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Картинки по запросу &quot;клипарт дети на уроке&quot;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6"/>
          <a:stretch/>
        </p:blipFill>
        <p:spPr bwMode="auto">
          <a:xfrm>
            <a:off x="1110343" y="2608033"/>
            <a:ext cx="4154784" cy="311064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 со стрелкой вверх 1"/>
          <p:cNvSpPr/>
          <p:nvPr/>
        </p:nvSpPr>
        <p:spPr>
          <a:xfrm>
            <a:off x="5715000" y="3253204"/>
            <a:ext cx="2147923" cy="600337"/>
          </a:xfrm>
          <a:prstGeom prst="upArrowCallout">
            <a:avLst/>
          </a:prstGeom>
          <a:solidFill>
            <a:schemeClr val="bg1"/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веселяться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7" name="Выноска со стрелкой вверх 16"/>
          <p:cNvSpPr/>
          <p:nvPr/>
        </p:nvSpPr>
        <p:spPr>
          <a:xfrm>
            <a:off x="5605617" y="5254429"/>
            <a:ext cx="2366687" cy="707260"/>
          </a:xfrm>
          <a:prstGeom prst="upArrowCallout">
            <a:avLst/>
          </a:prstGeom>
          <a:solidFill>
            <a:schemeClr val="bg1"/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знайомляться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8" name="Выноска со стрелкой вверх 17"/>
          <p:cNvSpPr/>
          <p:nvPr/>
        </p:nvSpPr>
        <p:spPr>
          <a:xfrm>
            <a:off x="7770566" y="2057416"/>
            <a:ext cx="1579356" cy="558540"/>
          </a:xfrm>
          <a:prstGeom prst="upArrowCallout">
            <a:avLst/>
          </a:prstGeom>
          <a:solidFill>
            <a:schemeClr val="bg1"/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гуляють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9" name="Выноска со стрелкой вверх 18"/>
          <p:cNvSpPr/>
          <p:nvPr/>
        </p:nvSpPr>
        <p:spPr>
          <a:xfrm>
            <a:off x="9349922" y="3285860"/>
            <a:ext cx="2474751" cy="678283"/>
          </a:xfrm>
          <a:prstGeom prst="upArrowCallout">
            <a:avLst/>
          </a:prstGeom>
          <a:solidFill>
            <a:schemeClr val="bg1"/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відпочивають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0" name="Выноска со стрелкой вверх 19"/>
          <p:cNvSpPr/>
          <p:nvPr/>
        </p:nvSpPr>
        <p:spPr>
          <a:xfrm>
            <a:off x="9471170" y="5316612"/>
            <a:ext cx="2353503" cy="652361"/>
          </a:xfrm>
          <a:prstGeom prst="upArrowCallout">
            <a:avLst/>
          </a:prstGeom>
          <a:solidFill>
            <a:schemeClr val="bg1"/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спостерігають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1" name="Выноска со стрелкой вверх 20"/>
          <p:cNvSpPr/>
          <p:nvPr/>
        </p:nvSpPr>
        <p:spPr>
          <a:xfrm>
            <a:off x="7663564" y="5986829"/>
            <a:ext cx="2102777" cy="558540"/>
          </a:xfrm>
          <a:prstGeom prst="upArrowCallout">
            <a:avLst/>
          </a:prstGeom>
          <a:solidFill>
            <a:schemeClr val="bg1"/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зустрічають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0343" y="1371600"/>
            <a:ext cx="5627914" cy="93237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Назви </a:t>
            </a:r>
            <a:r>
              <a:rPr lang="uk-UA" sz="2400" b="1" dirty="0">
                <a:solidFill>
                  <a:srgbClr val="0070C0"/>
                </a:solidFill>
              </a:rPr>
              <a:t>дієслова, які можна використати, описуючи Диснейленд. </a:t>
            </a:r>
          </a:p>
        </p:txBody>
      </p:sp>
    </p:spTree>
    <p:extLst>
      <p:ext uri="{BB962C8B-B14F-4D97-AF65-F5344CB8AC3E}">
        <p14:creationId xmlns:p14="http://schemas.microsoft.com/office/powerpoint/2010/main" val="137973318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4514" y="581614"/>
            <a:ext cx="9442435" cy="747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Емотикони Емоджи Изрази - Безплатно изображение в Pixabay - Pixab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7802" r="5496" b="7597"/>
          <a:stretch/>
        </p:blipFill>
        <p:spPr bwMode="auto">
          <a:xfrm>
            <a:off x="2906486" y="1328685"/>
            <a:ext cx="8240486" cy="518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3585" y="1523448"/>
            <a:ext cx="2232901" cy="1631216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>
                <a:solidFill>
                  <a:srgbClr val="0070C0"/>
                </a:solidFill>
              </a:rPr>
              <a:t>Розглянь </a:t>
            </a:r>
            <a:r>
              <a:rPr lang="uk-UA" sz="2000" b="1" dirty="0" err="1" smtClean="0">
                <a:solidFill>
                  <a:srgbClr val="0070C0"/>
                </a:solidFill>
              </a:rPr>
              <a:t>смайли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й вибери </a:t>
            </a:r>
            <a:r>
              <a:rPr lang="uk-UA" sz="2000" b="1" dirty="0" smtClean="0">
                <a:solidFill>
                  <a:srgbClr val="0070C0"/>
                </a:solidFill>
              </a:rPr>
              <a:t>той, </a:t>
            </a:r>
          </a:p>
          <a:p>
            <a:pPr algn="ctr" defTabSz="271463"/>
            <a:r>
              <a:rPr lang="uk-UA" sz="2000" b="1" dirty="0" smtClean="0">
                <a:solidFill>
                  <a:srgbClr val="0070C0"/>
                </a:solidFill>
              </a:rPr>
              <a:t>що </a:t>
            </a:r>
            <a:r>
              <a:rPr lang="uk-UA" sz="2000" b="1" dirty="0">
                <a:solidFill>
                  <a:srgbClr val="0070C0"/>
                </a:solidFill>
              </a:rPr>
              <a:t>відображає твій </a:t>
            </a:r>
            <a:r>
              <a:rPr lang="uk-UA" sz="2000" b="1" dirty="0" smtClean="0">
                <a:solidFill>
                  <a:srgbClr val="0070C0"/>
                </a:solidFill>
              </a:rPr>
              <a:t>настрій після уроку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4486" y="3657560"/>
            <a:ext cx="265611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800" b="1" dirty="0" smtClean="0">
                <a:solidFill>
                  <a:schemeClr val="bg1"/>
                </a:solidFill>
              </a:rPr>
              <a:t>З усім впорався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74489" y="3884711"/>
            <a:ext cx="2304919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800" b="1" dirty="0" smtClean="0">
                <a:solidFill>
                  <a:schemeClr val="bg1"/>
                </a:solidFill>
              </a:rPr>
              <a:t>Все було легко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75398" y="5898881"/>
            <a:ext cx="208587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800" b="1" dirty="0" smtClean="0">
                <a:solidFill>
                  <a:schemeClr val="bg1"/>
                </a:solidFill>
              </a:rPr>
              <a:t>Я втомився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9851" y="5647333"/>
            <a:ext cx="265611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800" b="1" dirty="0">
                <a:solidFill>
                  <a:schemeClr val="bg1"/>
                </a:solidFill>
              </a:rPr>
              <a:t>У</a:t>
            </a:r>
            <a:r>
              <a:rPr lang="uk-UA" sz="2800" b="1" dirty="0" smtClean="0">
                <a:solidFill>
                  <a:schemeClr val="bg1"/>
                </a:solidFill>
              </a:rPr>
              <a:t>рок розлютив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06786" y="3623101"/>
            <a:ext cx="343988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800" b="1" dirty="0" smtClean="0">
                <a:solidFill>
                  <a:schemeClr val="bg1"/>
                </a:solidFill>
              </a:rPr>
              <a:t>Урок мене здивував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4675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428273" y="2205271"/>
            <a:ext cx="4668090" cy="200906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У </a:t>
            </a:r>
            <a:r>
              <a:rPr lang="ru-RU" sz="2800" b="1" dirty="0" err="1">
                <a:solidFill>
                  <a:srgbClr val="0070C0"/>
                </a:solidFill>
              </a:rPr>
              <a:t>класі</a:t>
            </a:r>
            <a:r>
              <a:rPr lang="ru-RU" sz="2800" b="1" dirty="0">
                <a:solidFill>
                  <a:srgbClr val="0070C0"/>
                </a:solidFill>
              </a:rPr>
              <a:t> стало тихенько, 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800" b="1" dirty="0" err="1" smtClean="0">
                <a:solidFill>
                  <a:srgbClr val="0070C0"/>
                </a:solidFill>
              </a:rPr>
              <a:t>Усі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сидять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рівненько</a:t>
            </a:r>
            <a:r>
              <a:rPr lang="ru-RU" sz="2800" b="1" dirty="0">
                <a:solidFill>
                  <a:srgbClr val="0070C0"/>
                </a:solidFill>
              </a:rPr>
              <a:t>, 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800" b="1" dirty="0" err="1" smtClean="0">
                <a:solidFill>
                  <a:srgbClr val="0070C0"/>
                </a:solidFill>
              </a:rPr>
              <a:t>Вчитель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>
                <a:solidFill>
                  <a:srgbClr val="0070C0"/>
                </a:solidFill>
              </a:rPr>
              <a:t>до вас </a:t>
            </a:r>
            <a:r>
              <a:rPr lang="ru-RU" sz="2800" b="1" dirty="0" err="1">
                <a:solidFill>
                  <a:srgbClr val="0070C0"/>
                </a:solidFill>
              </a:rPr>
              <a:t>усміхається</a:t>
            </a:r>
            <a:r>
              <a:rPr lang="ru-RU" sz="2800" b="1" dirty="0">
                <a:solidFill>
                  <a:srgbClr val="0070C0"/>
                </a:solidFill>
              </a:rPr>
              <a:t>, 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Наш </a:t>
            </a:r>
            <a:r>
              <a:rPr lang="ru-RU" sz="2800" b="1" dirty="0">
                <a:solidFill>
                  <a:srgbClr val="0070C0"/>
                </a:solidFill>
              </a:rPr>
              <a:t>урок </a:t>
            </a:r>
            <a:r>
              <a:rPr lang="ru-RU" sz="2800" b="1" dirty="0" err="1">
                <a:solidFill>
                  <a:srgbClr val="0070C0"/>
                </a:solidFill>
              </a:rPr>
              <a:t>розпочинається</a:t>
            </a:r>
            <a:r>
              <a:rPr lang="ru-RU" sz="28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4" name="Горизонтальный свиток 3"/>
          <p:cNvSpPr>
            <a:spLocks noChangeArrowheads="1"/>
          </p:cNvSpPr>
          <p:nvPr/>
        </p:nvSpPr>
        <p:spPr bwMode="auto">
          <a:xfrm>
            <a:off x="4344074" y="2124067"/>
            <a:ext cx="1702940" cy="695265"/>
          </a:xfrm>
          <a:prstGeom prst="horizontalScroll">
            <a:avLst/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err="1" smtClean="0">
                <a:solidFill>
                  <a:schemeClr val="bg1"/>
                </a:solidFill>
                <a:latin typeface="+mn-lt"/>
              </a:rPr>
              <a:t>Слухаю</a:t>
            </a:r>
            <a:endParaRPr lang="ru-RU" altLang="ru-RU" sz="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365" name="Рисунок 6" descr="Рис 38-13 Сова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8" b="16869"/>
          <a:stretch>
            <a:fillRect/>
          </a:stretch>
        </p:blipFill>
        <p:spPr bwMode="auto">
          <a:xfrm>
            <a:off x="1034143" y="2173019"/>
            <a:ext cx="3056055" cy="3204524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273628" y="1371600"/>
            <a:ext cx="9487571" cy="617239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uk-UA" sz="2400" b="1" dirty="0" smtClean="0">
                <a:solidFill>
                  <a:srgbClr val="0070C0"/>
                </a:solidFill>
                <a:latin typeface="+mn-lt"/>
              </a:rPr>
              <a:t>Прочитай дієслова. Вибери дії, від яких відчуваєш задоволення</a:t>
            </a:r>
            <a:endParaRPr lang="ru-RU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034143" y="538808"/>
            <a:ext cx="10025743" cy="7299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Горизонтальный свиток 7"/>
          <p:cNvSpPr>
            <a:spLocks noChangeArrowheads="1"/>
          </p:cNvSpPr>
          <p:nvPr/>
        </p:nvSpPr>
        <p:spPr bwMode="auto">
          <a:xfrm>
            <a:off x="4897207" y="3504253"/>
            <a:ext cx="2209125" cy="695265"/>
          </a:xfrm>
          <a:prstGeom prst="horizontalScroll">
            <a:avLst/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err="1" smtClean="0">
                <a:solidFill>
                  <a:schemeClr val="bg1"/>
                </a:solidFill>
                <a:latin typeface="+mn-lt"/>
              </a:rPr>
              <a:t>відповідаю</a:t>
            </a:r>
            <a:endParaRPr lang="ru-RU" altLang="ru-RU" sz="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Горизонтальный свиток 8"/>
          <p:cNvSpPr>
            <a:spLocks noChangeArrowheads="1"/>
          </p:cNvSpPr>
          <p:nvPr/>
        </p:nvSpPr>
        <p:spPr bwMode="auto">
          <a:xfrm>
            <a:off x="8763840" y="2753981"/>
            <a:ext cx="1970654" cy="695265"/>
          </a:xfrm>
          <a:prstGeom prst="horizontalScroll">
            <a:avLst/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err="1" smtClean="0">
                <a:solidFill>
                  <a:schemeClr val="bg1"/>
                </a:solidFill>
                <a:latin typeface="+mn-lt"/>
              </a:rPr>
              <a:t>міркую</a:t>
            </a:r>
            <a:r>
              <a:rPr lang="ru-RU" alt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endParaRPr lang="ru-RU" altLang="ru-RU" sz="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Горизонтальный свиток 9"/>
          <p:cNvSpPr>
            <a:spLocks noChangeArrowheads="1"/>
          </p:cNvSpPr>
          <p:nvPr/>
        </p:nvSpPr>
        <p:spPr bwMode="auto">
          <a:xfrm>
            <a:off x="4344076" y="2786639"/>
            <a:ext cx="1702937" cy="695265"/>
          </a:xfrm>
          <a:prstGeom prst="horizontalScroll">
            <a:avLst/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chemeClr val="bg1"/>
                </a:solidFill>
                <a:latin typeface="+mn-lt"/>
              </a:rPr>
              <a:t>чую</a:t>
            </a:r>
            <a:endParaRPr lang="ru-RU" altLang="ru-RU" sz="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Горизонтальный свиток 10"/>
          <p:cNvSpPr>
            <a:spLocks noChangeArrowheads="1"/>
          </p:cNvSpPr>
          <p:nvPr/>
        </p:nvSpPr>
        <p:spPr bwMode="auto">
          <a:xfrm>
            <a:off x="8737134" y="2036134"/>
            <a:ext cx="2024066" cy="695265"/>
          </a:xfrm>
          <a:prstGeom prst="horizontalScroll">
            <a:avLst/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err="1" smtClean="0">
                <a:solidFill>
                  <a:schemeClr val="bg1"/>
                </a:solidFill>
                <a:latin typeface="+mn-lt"/>
              </a:rPr>
              <a:t>розумію</a:t>
            </a:r>
            <a:endParaRPr lang="ru-RU" altLang="ru-RU" sz="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Горизонтальный свиток 11"/>
          <p:cNvSpPr>
            <a:spLocks noChangeArrowheads="1"/>
          </p:cNvSpPr>
          <p:nvPr/>
        </p:nvSpPr>
        <p:spPr bwMode="auto">
          <a:xfrm>
            <a:off x="6096678" y="4921730"/>
            <a:ext cx="2209123" cy="695265"/>
          </a:xfrm>
          <a:prstGeom prst="horizontalScroll">
            <a:avLst/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err="1" smtClean="0">
                <a:solidFill>
                  <a:schemeClr val="bg1"/>
                </a:solidFill>
                <a:latin typeface="+mn-lt"/>
              </a:rPr>
              <a:t>намагаюсь</a:t>
            </a:r>
            <a:r>
              <a:rPr lang="ru-RU" alt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endParaRPr lang="ru-RU" altLang="ru-RU" sz="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Горизонтальный свиток 12"/>
          <p:cNvSpPr>
            <a:spLocks noChangeArrowheads="1"/>
          </p:cNvSpPr>
          <p:nvPr/>
        </p:nvSpPr>
        <p:spPr bwMode="auto">
          <a:xfrm>
            <a:off x="4973406" y="4156109"/>
            <a:ext cx="2056725" cy="695265"/>
          </a:xfrm>
          <a:prstGeom prst="horizontalScroll">
            <a:avLst/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err="1" smtClean="0">
                <a:solidFill>
                  <a:schemeClr val="bg1"/>
                </a:solidFill>
                <a:latin typeface="+mn-lt"/>
              </a:rPr>
              <a:t>виконую</a:t>
            </a:r>
            <a:endParaRPr lang="ru-RU" altLang="ru-RU" sz="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Горизонтальный свиток 13"/>
          <p:cNvSpPr>
            <a:spLocks noChangeArrowheads="1"/>
          </p:cNvSpPr>
          <p:nvPr/>
        </p:nvSpPr>
        <p:spPr bwMode="auto">
          <a:xfrm>
            <a:off x="6401815" y="2091374"/>
            <a:ext cx="1903988" cy="695265"/>
          </a:xfrm>
          <a:prstGeom prst="horizontalScroll">
            <a:avLst/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chemeClr val="bg1"/>
                </a:solidFill>
                <a:latin typeface="+mn-lt"/>
              </a:rPr>
              <a:t>дивлюсь </a:t>
            </a:r>
            <a:endParaRPr lang="ru-RU" altLang="ru-RU" sz="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Горизонтальный свиток 14"/>
          <p:cNvSpPr>
            <a:spLocks noChangeArrowheads="1"/>
          </p:cNvSpPr>
          <p:nvPr/>
        </p:nvSpPr>
        <p:spPr bwMode="auto">
          <a:xfrm>
            <a:off x="6488899" y="2765580"/>
            <a:ext cx="1903990" cy="695265"/>
          </a:xfrm>
          <a:prstGeom prst="horizontalScroll">
            <a:avLst/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err="1" smtClean="0">
                <a:solidFill>
                  <a:schemeClr val="bg1"/>
                </a:solidFill>
                <a:latin typeface="+mn-lt"/>
              </a:rPr>
              <a:t>бачу</a:t>
            </a:r>
            <a:endParaRPr lang="ru-RU" altLang="ru-RU" sz="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Горизонтальный свиток 15"/>
          <p:cNvSpPr>
            <a:spLocks noChangeArrowheads="1"/>
          </p:cNvSpPr>
          <p:nvPr/>
        </p:nvSpPr>
        <p:spPr bwMode="auto">
          <a:xfrm>
            <a:off x="7484266" y="4156108"/>
            <a:ext cx="2030860" cy="695265"/>
          </a:xfrm>
          <a:prstGeom prst="horizontalScroll">
            <a:avLst/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chemeClr val="bg1"/>
                </a:solidFill>
                <a:latin typeface="+mn-lt"/>
              </a:rPr>
              <a:t>творю</a:t>
            </a:r>
            <a:endParaRPr lang="ru-RU" altLang="ru-RU" sz="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Горизонтальный свиток 16"/>
          <p:cNvSpPr>
            <a:spLocks noChangeArrowheads="1"/>
          </p:cNvSpPr>
          <p:nvPr/>
        </p:nvSpPr>
        <p:spPr bwMode="auto">
          <a:xfrm>
            <a:off x="7338656" y="3481904"/>
            <a:ext cx="2410511" cy="695265"/>
          </a:xfrm>
          <a:prstGeom prst="horizontalScroll">
            <a:avLst/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err="1" smtClean="0">
                <a:solidFill>
                  <a:schemeClr val="bg1"/>
                </a:solidFill>
                <a:latin typeface="+mn-lt"/>
              </a:rPr>
              <a:t>співпрацюю</a:t>
            </a:r>
            <a:endParaRPr lang="ru-RU" altLang="ru-RU" sz="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223161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30086" y="569212"/>
            <a:ext cx="9731828" cy="8430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      Гра </a:t>
            </a:r>
            <a:r>
              <a:rPr lang="uk-UA" sz="4000" b="1" dirty="0" smtClean="0">
                <a:solidFill>
                  <a:schemeClr val="bg1"/>
                </a:solidFill>
              </a:rPr>
              <a:t>«Один </a:t>
            </a:r>
            <a:r>
              <a:rPr lang="uk-UA" sz="4000" b="1" dirty="0">
                <a:solidFill>
                  <a:schemeClr val="bg1"/>
                </a:solidFill>
              </a:rPr>
              <a:t>– </a:t>
            </a:r>
            <a:r>
              <a:rPr lang="uk-UA" sz="4000" b="1" dirty="0" smtClean="0">
                <a:solidFill>
                  <a:schemeClr val="bg1"/>
                </a:solidFill>
              </a:rPr>
              <a:t>багато»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Картинки по запросу &quot;клипарт дети хлопают в ладоши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269" y="1462300"/>
            <a:ext cx="2668787" cy="401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30086" y="2414169"/>
            <a:ext cx="7663866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Сміються, радіє, спить, граються, малюють, мріють, </a:t>
            </a:r>
            <a:r>
              <a:rPr lang="uk-UA" sz="3600" b="1" dirty="0" smtClean="0">
                <a:solidFill>
                  <a:schemeClr val="bg1"/>
                </a:solidFill>
              </a:rPr>
              <a:t>іде, впала, </a:t>
            </a:r>
            <a:r>
              <a:rPr lang="uk-UA" sz="3600" b="1" dirty="0">
                <a:solidFill>
                  <a:schemeClr val="bg1"/>
                </a:solidFill>
              </a:rPr>
              <a:t>гойдається, йдуть, говорять, жартує, розмовляють, купує, віддають, вчать.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30086" y="1462301"/>
            <a:ext cx="7663866" cy="84301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Коли звучить дієслово</a:t>
            </a:r>
            <a:r>
              <a:rPr lang="uk-UA" sz="2400" b="1" dirty="0">
                <a:solidFill>
                  <a:srgbClr val="0070C0"/>
                </a:solidFill>
              </a:rPr>
              <a:t>, що означає «багато» </a:t>
            </a:r>
            <a:r>
              <a:rPr lang="uk-UA" sz="2400" b="1" dirty="0" smtClean="0">
                <a:solidFill>
                  <a:srgbClr val="0070C0"/>
                </a:solidFill>
              </a:rPr>
              <a:t>– плесни </a:t>
            </a:r>
            <a:r>
              <a:rPr lang="uk-UA" sz="2400" b="1" dirty="0">
                <a:solidFill>
                  <a:srgbClr val="0070C0"/>
                </a:solidFill>
              </a:rPr>
              <a:t>в долоні, коли означає «один» – </a:t>
            </a:r>
            <a:r>
              <a:rPr lang="uk-UA" sz="2400" b="1" dirty="0" smtClean="0">
                <a:solidFill>
                  <a:srgbClr val="0070C0"/>
                </a:solidFill>
              </a:rPr>
              <a:t>мовчи.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3464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37659" y="548679"/>
            <a:ext cx="10047514" cy="626977"/>
          </a:xfr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algn="ctr"/>
            <a:r>
              <a:rPr lang="uk-UA" sz="3600" b="1" dirty="0">
                <a:solidFill>
                  <a:schemeClr val="bg1"/>
                </a:solidFill>
                <a:effectLst/>
              </a:rPr>
              <a:t>Вправа «Портрет дієслова»</a:t>
            </a:r>
            <a:endParaRPr lang="ru-RU" sz="36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59606" y="1230461"/>
            <a:ext cx="3564770" cy="52322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uk-UA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Дієслово називає …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37659" y="1817284"/>
            <a:ext cx="4361655" cy="52322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uk-UA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і відповідає на питання …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37660" y="2405423"/>
            <a:ext cx="3651294" cy="52322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uk-UA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Дієслово зв'язане з …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037660" y="2990845"/>
            <a:ext cx="6876254" cy="117838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dirty="0" smtClean="0">
                <a:solidFill>
                  <a:srgbClr val="0070C0"/>
                </a:solidFill>
                <a:effectLst/>
              </a:rPr>
              <a:t>Прочитай речення. Добери </a:t>
            </a:r>
            <a:r>
              <a:rPr lang="uk-UA" sz="2400" dirty="0">
                <a:solidFill>
                  <a:srgbClr val="0070C0"/>
                </a:solidFill>
                <a:effectLst/>
              </a:rPr>
              <a:t>з довідки такі </a:t>
            </a:r>
            <a:r>
              <a:rPr lang="uk-UA" sz="2400" dirty="0" smtClean="0">
                <a:solidFill>
                  <a:srgbClr val="0070C0"/>
                </a:solidFill>
                <a:effectLst/>
              </a:rPr>
              <a:t>дієслова, </a:t>
            </a:r>
            <a:r>
              <a:rPr lang="uk-UA" sz="2400" dirty="0">
                <a:solidFill>
                  <a:srgbClr val="0070C0"/>
                </a:solidFill>
                <a:effectLst/>
              </a:rPr>
              <a:t>щоб </a:t>
            </a:r>
            <a:r>
              <a:rPr lang="uk-UA" sz="2400" dirty="0" smtClean="0">
                <a:solidFill>
                  <a:srgbClr val="0070C0"/>
                </a:solidFill>
                <a:effectLst/>
              </a:rPr>
              <a:t>спочатку </a:t>
            </a:r>
            <a:r>
              <a:rPr lang="uk-UA" sz="2400" dirty="0">
                <a:solidFill>
                  <a:srgbClr val="0070C0"/>
                </a:solidFill>
                <a:effectLst/>
              </a:rPr>
              <a:t>утворилась весела історія, а </a:t>
            </a:r>
            <a:r>
              <a:rPr lang="uk-UA" sz="2400" dirty="0" smtClean="0">
                <a:solidFill>
                  <a:srgbClr val="0070C0"/>
                </a:solidFill>
                <a:effectLst/>
              </a:rPr>
              <a:t>потім – </a:t>
            </a:r>
            <a:r>
              <a:rPr lang="uk-UA" sz="2400" dirty="0">
                <a:solidFill>
                  <a:srgbClr val="0070C0"/>
                </a:solidFill>
                <a:effectLst/>
              </a:rPr>
              <a:t>сумна.</a:t>
            </a:r>
            <a:endParaRPr lang="uk-UA" sz="2400" i="1" dirty="0">
              <a:solidFill>
                <a:srgbClr val="0070C0"/>
              </a:solidFill>
              <a:effectLst/>
            </a:endParaRPr>
          </a:p>
        </p:txBody>
      </p:sp>
      <p:sp>
        <p:nvSpPr>
          <p:cNvPr id="13" name="Rectangle 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98734" y="1230461"/>
            <a:ext cx="2462960" cy="52322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chemeClr val="bg1"/>
                </a:solidFill>
                <a:cs typeface="Times New Roman" pitchFamily="18" charset="0"/>
              </a:rPr>
              <a:t>дію предмета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Rectangle 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87686" y="1817284"/>
            <a:ext cx="4136572" cy="52322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chemeClr val="bg1"/>
                </a:solidFill>
                <a:cs typeface="Times New Roman" pitchFamily="18" charset="0"/>
              </a:rPr>
              <a:t>що робить? що роблять?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Rectangle 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242259" y="2405423"/>
            <a:ext cx="2024917" cy="52322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chemeClr val="bg1"/>
                </a:solidFill>
                <a:cs typeface="Times New Roman" pitchFamily="18" charset="0"/>
              </a:rPr>
              <a:t>іменником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0" name="Rectangle 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041511" y="4262415"/>
            <a:ext cx="6872403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Їжачок … грушечку. Він дуже … і почав …</a:t>
            </a:r>
            <a:endParaRPr lang="uk-UA" sz="2800" i="1" dirty="0">
              <a:solidFill>
                <a:schemeClr val="bg1"/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037659" y="4927035"/>
            <a:ext cx="1999455" cy="9541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знайшов</a:t>
            </a:r>
            <a:r>
              <a:rPr lang="uk-UA" sz="2800" b="1" dirty="0">
                <a:solidFill>
                  <a:schemeClr val="bg1"/>
                </a:solidFill>
              </a:rPr>
              <a:t>, загубив</a:t>
            </a:r>
            <a:endParaRPr lang="uk-UA" sz="2800" i="1" dirty="0">
              <a:solidFill>
                <a:schemeClr val="bg1"/>
              </a:solidFill>
            </a:endParaRPr>
          </a:p>
        </p:txBody>
      </p:sp>
      <p:sp>
        <p:nvSpPr>
          <p:cNvPr id="23" name="Rectangle 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492522" y="4927035"/>
            <a:ext cx="2263708" cy="9541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зрадів</a:t>
            </a:r>
            <a:r>
              <a:rPr lang="uk-UA" sz="2800" b="1" dirty="0">
                <a:solidFill>
                  <a:schemeClr val="bg1"/>
                </a:solidFill>
              </a:rPr>
              <a:t>, засмутився</a:t>
            </a:r>
            <a:endParaRPr lang="uk-UA" sz="2800" i="1" dirty="0">
              <a:solidFill>
                <a:schemeClr val="bg1"/>
              </a:solidFill>
            </a:endParaRPr>
          </a:p>
        </p:txBody>
      </p:sp>
      <p:sp>
        <p:nvSpPr>
          <p:cNvPr id="24" name="Rectangle 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158143" y="4943591"/>
            <a:ext cx="1875513" cy="9541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сміятися</a:t>
            </a:r>
            <a:r>
              <a:rPr lang="uk-UA" sz="2800" b="1" dirty="0">
                <a:solidFill>
                  <a:schemeClr val="bg1"/>
                </a:solidFill>
              </a:rPr>
              <a:t>, плакати</a:t>
            </a:r>
            <a:endParaRPr lang="uk-UA" sz="2800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Квітковий годинник: 50 грн. - Книги / журнали Полтава на Olx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3" b="6275"/>
          <a:stretch/>
        </p:blipFill>
        <p:spPr bwMode="auto">
          <a:xfrm>
            <a:off x="8273142" y="2808613"/>
            <a:ext cx="3069740" cy="33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21080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3" grpId="0" animBg="1"/>
      <p:bldP spid="16" grpId="0" animBg="1"/>
      <p:bldP spid="17" grpId="0" animBg="1"/>
      <p:bldP spid="20" grpId="0" animBg="1"/>
      <p:bldP spid="10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20830" y="512633"/>
            <a:ext cx="10039056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497287" y="1351039"/>
            <a:ext cx="5562600" cy="3907595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70C0"/>
                </a:solidFill>
              </a:rPr>
              <a:t>Сьогодні на уроці </a:t>
            </a:r>
            <a:r>
              <a:rPr lang="ru-RU" sz="2800" b="1" dirty="0" smtClean="0">
                <a:solidFill>
                  <a:srgbClr val="0070C0"/>
                </a:solidFill>
              </a:rPr>
              <a:t>української мови ми </a:t>
            </a:r>
            <a:r>
              <a:rPr lang="uk-UA" sz="28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буде</a:t>
            </a:r>
            <a:r>
              <a:rPr lang="uk-UA" sz="28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мо вчитися </a:t>
            </a:r>
            <a:r>
              <a:rPr lang="uk-UA" sz="2800" b="1" dirty="0">
                <a:solidFill>
                  <a:srgbClr val="0070C0"/>
                </a:solidFill>
              </a:rPr>
              <a:t>розпізнавати дієслова, близькі за значенням; удосконалювати навички пошуку потрібної </a:t>
            </a:r>
            <a:r>
              <a:rPr lang="uk-UA" sz="2800" b="1" dirty="0" smtClean="0">
                <a:solidFill>
                  <a:srgbClr val="0070C0"/>
                </a:solidFill>
              </a:rPr>
              <a:t>інформації</a:t>
            </a:r>
            <a:r>
              <a:rPr lang="uk-UA" sz="28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uk-UA" sz="2800" b="1" dirty="0">
                <a:solidFill>
                  <a:srgbClr val="0070C0"/>
                </a:solidFill>
              </a:rPr>
              <a:t>розвиватимемо своє </a:t>
            </a:r>
            <a:r>
              <a:rPr lang="uk-UA" sz="2800" b="1" dirty="0" smtClean="0">
                <a:solidFill>
                  <a:srgbClr val="0070C0"/>
                </a:solidFill>
              </a:rPr>
              <a:t>мовлення.</a:t>
            </a: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1097030" y="1316604"/>
            <a:ext cx="4236203" cy="402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27040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20830" y="512633"/>
            <a:ext cx="10039056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Розвиток пам’яті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2234" r="58746" b="73864"/>
          <a:stretch/>
        </p:blipFill>
        <p:spPr>
          <a:xfrm>
            <a:off x="1034119" y="2408890"/>
            <a:ext cx="7053943" cy="241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2ADAB77-86D1-4016-8864-B22D4B958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137" y="2376504"/>
            <a:ext cx="1982671" cy="839719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34119" y="3281873"/>
            <a:ext cx="70539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sz="3200" b="1" dirty="0">
                <a:solidFill>
                  <a:srgbClr val="FF0000"/>
                </a:solidFill>
                <a:latin typeface="+mn-lt"/>
              </a:rPr>
              <a:t>Їжачок </a:t>
            </a:r>
            <a:r>
              <a:rPr lang="uk-UA" sz="3200" b="1" dirty="0" smtClean="0">
                <a:solidFill>
                  <a:srgbClr val="FF0000"/>
                </a:solidFill>
                <a:latin typeface="+mn-lt"/>
              </a:rPr>
              <a:t>знайшов грушку і зрадів.</a:t>
            </a:r>
            <a:endParaRPr lang="uk-UA" sz="32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1012364" y="1350532"/>
            <a:ext cx="9198435" cy="92458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dirty="0" smtClean="0">
                <a:solidFill>
                  <a:srgbClr val="0070C0"/>
                </a:solidFill>
                <a:effectLst/>
              </a:rPr>
              <a:t>Прочитай речення. </a:t>
            </a:r>
            <a:r>
              <a:rPr lang="uk-UA" sz="2400" dirty="0" smtClean="0">
                <a:solidFill>
                  <a:srgbClr val="0070C0"/>
                </a:solidFill>
                <a:effectLst/>
              </a:rPr>
              <a:t>Назви </a:t>
            </a:r>
            <a:r>
              <a:rPr lang="uk-UA" sz="2400" dirty="0">
                <a:solidFill>
                  <a:srgbClr val="0070C0"/>
                </a:solidFill>
                <a:effectLst/>
              </a:rPr>
              <a:t>дієслова</a:t>
            </a:r>
            <a:r>
              <a:rPr lang="uk-UA" sz="2400" dirty="0" smtClean="0">
                <a:solidFill>
                  <a:srgbClr val="0070C0"/>
                </a:solidFill>
                <a:effectLst/>
              </a:rPr>
              <a:t>.</a:t>
            </a:r>
            <a:r>
              <a:rPr lang="uk-UA" sz="2400" dirty="0">
                <a:solidFill>
                  <a:srgbClr val="0070C0"/>
                </a:solidFill>
                <a:effectLst/>
              </a:rPr>
              <a:t> Ці дієслова позначають назву одного предмета чи багатьох?</a:t>
            </a:r>
            <a:r>
              <a:rPr lang="uk-UA" sz="2400" dirty="0" smtClean="0">
                <a:solidFill>
                  <a:srgbClr val="0070C0"/>
                </a:solidFill>
                <a:effectLst/>
              </a:rPr>
              <a:t> </a:t>
            </a:r>
            <a:endParaRPr lang="ru-RU" sz="2400" dirty="0">
              <a:solidFill>
                <a:srgbClr val="FF0000"/>
              </a:solidFill>
              <a:effectLst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2948788" y="3791264"/>
            <a:ext cx="1536099" cy="159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948788" y="3866648"/>
            <a:ext cx="153609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136240" y="3770297"/>
            <a:ext cx="121159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119910" y="3829761"/>
            <a:ext cx="12279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34119" y="4036581"/>
            <a:ext cx="70539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sz="3200" b="1" dirty="0">
                <a:solidFill>
                  <a:srgbClr val="FF0000"/>
                </a:solidFill>
                <a:latin typeface="+mn-lt"/>
              </a:rPr>
              <a:t>Їжачок </a:t>
            </a:r>
            <a:r>
              <a:rPr lang="uk-UA" sz="3200" b="1" dirty="0" smtClean="0">
                <a:solidFill>
                  <a:srgbClr val="FF0000"/>
                </a:solidFill>
                <a:latin typeface="+mn-lt"/>
              </a:rPr>
              <a:t>загубив грушку і засмутився.</a:t>
            </a:r>
            <a:endParaRPr lang="uk-UA" sz="3200" i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2648921" y="4545972"/>
            <a:ext cx="1389652" cy="159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648921" y="4621356"/>
            <a:ext cx="138965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5579220" y="4545972"/>
            <a:ext cx="2062524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562890" y="4605436"/>
            <a:ext cx="207885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Квітковий годинник: 50 грн. - Книги / журнали Полтава на Olx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3" b="6275"/>
          <a:stretch/>
        </p:blipFill>
        <p:spPr bwMode="auto">
          <a:xfrm>
            <a:off x="8349337" y="2408890"/>
            <a:ext cx="2906392" cy="321820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Заголовок 2"/>
          <p:cNvSpPr txBox="1">
            <a:spLocks/>
          </p:cNvSpPr>
          <p:nvPr/>
        </p:nvSpPr>
        <p:spPr>
          <a:xfrm>
            <a:off x="1110335" y="4942816"/>
            <a:ext cx="7053944" cy="92458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dirty="0" err="1" smtClean="0">
                <a:solidFill>
                  <a:srgbClr val="0070C0"/>
                </a:solidFill>
                <a:effectLst/>
              </a:rPr>
              <a:t>Запиши</a:t>
            </a:r>
            <a:r>
              <a:rPr lang="uk-UA" sz="2400" dirty="0" smtClean="0">
                <a:solidFill>
                  <a:srgbClr val="0070C0"/>
                </a:solidFill>
                <a:effectLst/>
              </a:rPr>
              <a:t> </a:t>
            </a:r>
            <a:r>
              <a:rPr lang="uk-UA" sz="2400" dirty="0">
                <a:solidFill>
                  <a:srgbClr val="FF0000"/>
                </a:solidFill>
                <a:effectLst/>
              </a:rPr>
              <a:t>з пам’яті </a:t>
            </a:r>
            <a:r>
              <a:rPr lang="uk-UA" sz="2400" dirty="0">
                <a:solidFill>
                  <a:srgbClr val="0070C0"/>
                </a:solidFill>
                <a:effectLst/>
              </a:rPr>
              <a:t>те речення, що передає гарний настрій їжачка.</a:t>
            </a:r>
            <a:r>
              <a:rPr lang="uk-UA" sz="2400" dirty="0">
                <a:solidFill>
                  <a:srgbClr val="FF0000"/>
                </a:solidFill>
                <a:effectLst/>
              </a:rPr>
              <a:t> </a:t>
            </a:r>
            <a:r>
              <a:rPr lang="uk-UA" sz="2400" dirty="0">
                <a:solidFill>
                  <a:srgbClr val="0070C0"/>
                </a:solidFill>
                <a:effectLst/>
              </a:rPr>
              <a:t>Підкресли дієслова. </a:t>
            </a:r>
            <a:endParaRPr lang="ru-RU" sz="2400" dirty="0">
              <a:solidFill>
                <a:srgbClr val="FF0000"/>
              </a:solidFill>
              <a:effectLst/>
            </a:endParaRPr>
          </a:p>
          <a:p>
            <a:pPr marL="0" indent="0" algn="ctr" fontAlgn="auto">
              <a:spcAft>
                <a:spcPts val="0"/>
              </a:spcAft>
              <a:buNone/>
            </a:pPr>
            <a:endParaRPr lang="ru-RU" sz="240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782262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5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872" y="2641741"/>
            <a:ext cx="4281240" cy="29011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88572" y="485600"/>
            <a:ext cx="10036628" cy="7157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Ґаджик </a:t>
            </a:r>
            <a:r>
              <a:rPr lang="uk-UA" sz="3600" b="1" dirty="0">
                <a:solidFill>
                  <a:schemeClr val="bg1"/>
                </a:solidFill>
              </a:rPr>
              <a:t>запитав  у друзів, що таке Диснейленд. 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88572" y="1267475"/>
            <a:ext cx="10036628" cy="46672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Чи </a:t>
            </a:r>
            <a:r>
              <a:rPr lang="uk-UA" sz="2400" b="1" dirty="0">
                <a:solidFill>
                  <a:srgbClr val="0070C0"/>
                </a:solidFill>
              </a:rPr>
              <a:t>можеш ти йому пояснити? Розкажи, що ти знаєш про Диснейленд.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96043" y="1777747"/>
            <a:ext cx="10221686" cy="49736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 Прочитай, яку інформацію про Диснейленд знайшла в інтернеті Родзинка</a:t>
            </a:r>
            <a:r>
              <a:rPr lang="uk-UA" sz="24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7656" t="13726" r="71900" b="34618"/>
          <a:stretch/>
        </p:blipFill>
        <p:spPr>
          <a:xfrm>
            <a:off x="919843" y="2496526"/>
            <a:ext cx="2314060" cy="332857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grpSp>
        <p:nvGrpSpPr>
          <p:cNvPr id="16" name="Группа 15"/>
          <p:cNvGrpSpPr/>
          <p:nvPr/>
        </p:nvGrpSpPr>
        <p:grpSpPr>
          <a:xfrm>
            <a:off x="3268603" y="2390295"/>
            <a:ext cx="8358352" cy="4222746"/>
            <a:chOff x="2656115" y="1640583"/>
            <a:chExt cx="9218447" cy="5072743"/>
          </a:xfrm>
        </p:grpSpPr>
        <p:pic>
          <p:nvPicPr>
            <p:cNvPr id="17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2346" y="1818069"/>
              <a:ext cx="8717993" cy="3898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ÐÐ°ÑÑÐ¸Ð½ÐºÐ¸ Ð¿Ð¾ Ð·Ð°Ð¿ÑÐ¾ÑÑ ÐºÐ»Ð¸Ð¿Ð°ÑÑ ÑÐµÐ»Ð¸Ðº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6115" y="1640583"/>
              <a:ext cx="9218447" cy="5072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491860" y="2538041"/>
            <a:ext cx="490912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Диснейленд – це парк розваг. У ньому відтворений світ мультфільмів і казок. </a:t>
            </a:r>
            <a:r>
              <a:rPr lang="uk-UA" sz="2800" b="1" dirty="0">
                <a:solidFill>
                  <a:schemeClr val="bg1"/>
                </a:solidFill>
              </a:rPr>
              <a:t>Перший Диснейленд збудували в Америці. Потім Диснейленди спорудили в Японії, Франції, Китаї. </a:t>
            </a:r>
          </a:p>
        </p:txBody>
      </p:sp>
      <p:pic>
        <p:nvPicPr>
          <p:cNvPr id="20" name="Picture 4" descr="Картинки по запросу &quot;диснейленд&quot;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745" y="2658184"/>
            <a:ext cx="2962176" cy="236855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192204" y="5081218"/>
            <a:ext cx="330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FF00"/>
                </a:solidFill>
              </a:rPr>
              <a:t>Диснейленд в Америці </a:t>
            </a:r>
          </a:p>
        </p:txBody>
      </p:sp>
    </p:spTree>
    <p:extLst>
      <p:ext uri="{BB962C8B-B14F-4D97-AF65-F5344CB8AC3E}">
        <p14:creationId xmlns:p14="http://schemas.microsoft.com/office/powerpoint/2010/main" val="129712744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6418" y="529143"/>
            <a:ext cx="10344488" cy="6356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Спиши</a:t>
            </a:r>
            <a:r>
              <a:rPr lang="uk-UA" sz="4000" b="1" dirty="0" smtClean="0">
                <a:solidFill>
                  <a:schemeClr val="bg1"/>
                </a:solidFill>
              </a:rPr>
              <a:t> речення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1076" r="52264" b="65401"/>
          <a:stretch/>
        </p:blipFill>
        <p:spPr>
          <a:xfrm>
            <a:off x="3363686" y="2140398"/>
            <a:ext cx="7897220" cy="349682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8" name="Picture 6" descr="Картинки по запросу &quot;диснейленд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17" y="1252792"/>
            <a:ext cx="2270644" cy="326564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16417" y="4583500"/>
            <a:ext cx="2180046" cy="83099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Паризький </a:t>
            </a:r>
            <a:r>
              <a:rPr lang="uk-UA" sz="2400" b="1" dirty="0">
                <a:solidFill>
                  <a:srgbClr val="7030A0"/>
                </a:solidFill>
              </a:rPr>
              <a:t>Диснейленд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" t="14151" r="43715" b="68336"/>
          <a:stretch/>
        </p:blipFill>
        <p:spPr>
          <a:xfrm>
            <a:off x="3556944" y="2140189"/>
            <a:ext cx="1964173" cy="10049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31231" r="24298" b="52251"/>
          <a:stretch/>
        </p:blipFill>
        <p:spPr>
          <a:xfrm>
            <a:off x="5613757" y="2197287"/>
            <a:ext cx="2854900" cy="94782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3" t="45993" r="14189" b="36494"/>
          <a:stretch/>
        </p:blipFill>
        <p:spPr>
          <a:xfrm>
            <a:off x="3434078" y="2885615"/>
            <a:ext cx="506020" cy="103758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8" t="47867" r="35591" b="36096"/>
          <a:stretch/>
        </p:blipFill>
        <p:spPr>
          <a:xfrm>
            <a:off x="9773644" y="2218233"/>
            <a:ext cx="1095275" cy="92018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t="79427" r="46537" b="8348"/>
          <a:stretch/>
        </p:blipFill>
        <p:spPr>
          <a:xfrm>
            <a:off x="6276878" y="2979214"/>
            <a:ext cx="1838266" cy="70147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8" t="63705" r="36893" b="20034"/>
          <a:stretch/>
        </p:blipFill>
        <p:spPr>
          <a:xfrm>
            <a:off x="3963574" y="3011872"/>
            <a:ext cx="2183908" cy="9330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" t="62752" r="46467" b="20664"/>
          <a:stretch/>
        </p:blipFill>
        <p:spPr>
          <a:xfrm>
            <a:off x="8468657" y="3747303"/>
            <a:ext cx="1887640" cy="95161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" t="14989" r="19534" b="67896"/>
          <a:stretch/>
        </p:blipFill>
        <p:spPr>
          <a:xfrm>
            <a:off x="8235864" y="2987377"/>
            <a:ext cx="2996904" cy="98208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t="47627" r="50975" b="39214"/>
          <a:stretch/>
        </p:blipFill>
        <p:spPr>
          <a:xfrm>
            <a:off x="6513242" y="3845573"/>
            <a:ext cx="1601902" cy="75508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36283" r="36756" b="52576"/>
          <a:stretch/>
        </p:blipFill>
        <p:spPr>
          <a:xfrm>
            <a:off x="3449938" y="4103847"/>
            <a:ext cx="2258865" cy="63930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79668" r="48286" b="8077"/>
          <a:stretch/>
        </p:blipFill>
        <p:spPr>
          <a:xfrm>
            <a:off x="3499607" y="4622425"/>
            <a:ext cx="1756717" cy="70321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t="47867" r="62637" b="36096"/>
          <a:stretch/>
        </p:blipFill>
        <p:spPr>
          <a:xfrm>
            <a:off x="8417427" y="2211105"/>
            <a:ext cx="1356217" cy="92018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3" t="45993" r="14189" b="36494"/>
          <a:stretch/>
        </p:blipFill>
        <p:spPr>
          <a:xfrm>
            <a:off x="5885294" y="3703077"/>
            <a:ext cx="507234" cy="1040073"/>
          </a:xfrm>
          <a:prstGeom prst="rect">
            <a:avLst/>
          </a:prstGeom>
        </p:spPr>
      </p:pic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412951" y="1252791"/>
            <a:ext cx="7798690" cy="8873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Підкресли </a:t>
            </a:r>
            <a:r>
              <a:rPr lang="uk-UA" sz="2400" b="1" dirty="0">
                <a:solidFill>
                  <a:srgbClr val="0070C0"/>
                </a:solidFill>
              </a:rPr>
              <a:t>дієслова. Порівняй їх значення. Визнач, вони протилежні чи близькі за значенням.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3449938" y="4514379"/>
            <a:ext cx="2163819" cy="405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3449938" y="4573843"/>
            <a:ext cx="216381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8507943" y="2885615"/>
            <a:ext cx="2279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8491613" y="2945079"/>
            <a:ext cx="2296130" cy="3413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43644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3514" y="489857"/>
            <a:ext cx="10395857" cy="9905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</a:t>
            </a:r>
            <a:r>
              <a:rPr lang="uk-UA" sz="3200" b="1" dirty="0">
                <a:solidFill>
                  <a:schemeClr val="bg1"/>
                </a:solidFill>
              </a:rPr>
              <a:t>, що дізналася Читалочка про Диснейленд із журналу.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3517" r="9924"/>
          <a:stretch/>
        </p:blipFill>
        <p:spPr>
          <a:xfrm flipH="1">
            <a:off x="642257" y="1608187"/>
            <a:ext cx="2416628" cy="24126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97629" y="1608187"/>
            <a:ext cx="5443181" cy="353943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dirty="0">
                <a:solidFill>
                  <a:srgbClr val="0070C0"/>
                </a:solidFill>
              </a:rPr>
              <a:t>      Диснейленд </a:t>
            </a:r>
            <a:r>
              <a:rPr lang="uk-UA" sz="2800" b="1" dirty="0">
                <a:solidFill>
                  <a:srgbClr val="0070C0"/>
                </a:solidFill>
              </a:rPr>
              <a:t>придумав</a:t>
            </a:r>
            <a:r>
              <a:rPr lang="uk-UA" sz="2800" dirty="0">
                <a:solidFill>
                  <a:srgbClr val="0070C0"/>
                </a:solidFill>
              </a:rPr>
              <a:t> мультиплікатор Уолт </a:t>
            </a:r>
            <a:r>
              <a:rPr lang="uk-UA" sz="2800" dirty="0" err="1">
                <a:solidFill>
                  <a:srgbClr val="0070C0"/>
                </a:solidFill>
              </a:rPr>
              <a:t>Дисней</a:t>
            </a:r>
            <a:r>
              <a:rPr lang="uk-UA" sz="2800" dirty="0">
                <a:solidFill>
                  <a:srgbClr val="0070C0"/>
                </a:solidFill>
              </a:rPr>
              <a:t>. Він вигадав країну, в якій </a:t>
            </a:r>
            <a:r>
              <a:rPr lang="uk-UA" sz="2800" b="1" dirty="0">
                <a:solidFill>
                  <a:srgbClr val="0070C0"/>
                </a:solidFill>
              </a:rPr>
              <a:t>живуть </a:t>
            </a:r>
            <a:r>
              <a:rPr lang="uk-UA" sz="2800" dirty="0">
                <a:solidFill>
                  <a:srgbClr val="0070C0"/>
                </a:solidFill>
              </a:rPr>
              <a:t>персонажі його мультфільмів. А мешкають вони в казкових спорудах. Усі відвідувачі цього парку можуть з ними </a:t>
            </a:r>
            <a:r>
              <a:rPr lang="uk-UA" sz="2800" b="1" dirty="0">
                <a:solidFill>
                  <a:srgbClr val="0070C0"/>
                </a:solidFill>
              </a:rPr>
              <a:t>розмовляти. </a:t>
            </a:r>
            <a:r>
              <a:rPr lang="uk-UA" sz="2800" dirty="0">
                <a:solidFill>
                  <a:srgbClr val="0070C0"/>
                </a:solidFill>
              </a:rPr>
              <a:t>Говорити про все, що їх цікавить.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Картинки по запросу &quot;уолт дисней&quot;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/>
          <a:stretch/>
        </p:blipFill>
        <p:spPr bwMode="auto">
          <a:xfrm>
            <a:off x="8410340" y="1608187"/>
            <a:ext cx="2883370" cy="353943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50571" y="5369458"/>
            <a:ext cx="8732066" cy="5632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Знайди </a:t>
            </a:r>
            <a:r>
              <a:rPr lang="uk-UA" sz="2400" b="1" dirty="0">
                <a:solidFill>
                  <a:schemeClr val="bg1"/>
                </a:solidFill>
              </a:rPr>
              <a:t>в тексті дієслова, близькі за значенням до виділених. 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2895602" y="2939956"/>
            <a:ext cx="1175655" cy="159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895602" y="3799927"/>
            <a:ext cx="1578427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797629" y="5016989"/>
            <a:ext cx="1491342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03283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44827SlideId25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44827SlideId25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65231SlideId26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65231SlideId2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44827SlideId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44827SlideId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44827SlideId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44827SlideId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44827SlideId2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44827SlideId2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44827SlideId25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1144827SlideId25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20072</TotalTime>
  <Words>641</Words>
  <Application>Microsoft Office PowerPoint</Application>
  <PresentationFormat>Произвольный</PresentationFormat>
  <Paragraphs>116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Вправа «Портрет дієслова»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1348</cp:revision>
  <dcterms:created xsi:type="dcterms:W3CDTF">2018-01-05T16:38:53Z</dcterms:created>
  <dcterms:modified xsi:type="dcterms:W3CDTF">2025-02-09T10:31:02Z</dcterms:modified>
</cp:coreProperties>
</file>