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119" r:id="rId3"/>
    <p:sldId id="1115" r:id="rId4"/>
    <p:sldId id="716" r:id="rId5"/>
    <p:sldId id="1120" r:id="rId6"/>
    <p:sldId id="1131" r:id="rId7"/>
    <p:sldId id="1125" r:id="rId8"/>
    <p:sldId id="1132" r:id="rId9"/>
    <p:sldId id="1130" r:id="rId10"/>
    <p:sldId id="1126" r:id="rId11"/>
    <p:sldId id="1127" r:id="rId12"/>
    <p:sldId id="1128" r:id="rId13"/>
    <p:sldId id="1129" r:id="rId14"/>
    <p:sldId id="372" r:id="rId15"/>
    <p:sldId id="381" r:id="rId16"/>
    <p:sldId id="1121" r:id="rId17"/>
    <p:sldId id="112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2F3242"/>
    <a:srgbClr val="295FFF"/>
    <a:srgbClr val="00B050"/>
    <a:srgbClr val="FFFF00"/>
    <a:srgbClr val="1694E9"/>
    <a:srgbClr val="FFB441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8943" y="3919293"/>
            <a:ext cx="9492343" cy="194095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Діагностувальна робота. Переказ тексту.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Підсумок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за темою «Світ дитинства у творах українських письменників».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6159" y="866933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7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4-75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:\Картинки до тестів\!!!!!!Эсмира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1" y="930317"/>
            <a:ext cx="2667000" cy="249050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03714" y="1541016"/>
            <a:ext cx="792260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 яких віршах відображено картини природи?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Чим вірш-небилиця схожий на казку?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Чим оповідання відрізняються від віршів?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Головною думкою якого твору може бути прислів'я «За праве діло стій сміло»?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3714" y="494527"/>
            <a:ext cx="7922609" cy="10294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Розумію, можу пояснити 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417" y="3815567"/>
            <a:ext cx="4859191" cy="2246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sz="2800" b="1" dirty="0">
                <a:solidFill>
                  <a:srgbClr val="FF0000"/>
                </a:solidFill>
              </a:rPr>
              <a:t>оповіданнях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розповідається -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оповідається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 різні події, вчинки з життя людей, тварин. Р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ечення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 оповіданні </a:t>
            </a:r>
            <a:r>
              <a:rPr lang="uk-UA" sz="2800" b="1" dirty="0" smtClean="0">
                <a:solidFill>
                  <a:srgbClr val="FF0000"/>
                </a:solidFill>
              </a:rPr>
              <a:t>не </a:t>
            </a:r>
            <a:r>
              <a:rPr lang="uk-UA" sz="2800" b="1" dirty="0">
                <a:solidFill>
                  <a:srgbClr val="FF0000"/>
                </a:solidFill>
              </a:rPr>
              <a:t>римуються.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960" y="3787785"/>
            <a:ext cx="5580849" cy="26350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48110" y="3919881"/>
            <a:ext cx="379124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Оповідання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Ніни </a:t>
            </a:r>
            <a:r>
              <a:rPr lang="uk-UA" sz="2800" b="1" dirty="0" err="1">
                <a:solidFill>
                  <a:schemeClr val="bg1"/>
                </a:solidFill>
              </a:rPr>
              <a:t>Бічуя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«</a:t>
            </a:r>
            <a:r>
              <a:rPr lang="uk-UA" sz="2800" b="1" dirty="0">
                <a:solidFill>
                  <a:schemeClr val="bg1"/>
                </a:solidFill>
              </a:rPr>
              <a:t>Пиріжок з </a:t>
            </a:r>
            <a:r>
              <a:rPr lang="uk-UA" sz="2800" b="1" dirty="0" err="1">
                <a:solidFill>
                  <a:schemeClr val="bg1"/>
                </a:solidFill>
              </a:rPr>
              <a:t>вишнями</a:t>
            </a:r>
            <a:r>
              <a:rPr lang="uk-UA" sz="2800" b="1" dirty="0">
                <a:solidFill>
                  <a:schemeClr val="bg1"/>
                </a:solidFill>
              </a:rPr>
              <a:t>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Людина\Малюк кмітикує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4" y="494527"/>
            <a:ext cx="1677678" cy="32322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883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4407" y="1318998"/>
            <a:ext cx="948562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Розкажи напам'ять вірш Ліни Костенко «Пряля».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Знайти зачин, основну частину та кінцівку оповідання Ніни </a:t>
            </a:r>
            <a:r>
              <a:rPr lang="uk-UA" sz="2800" b="1" dirty="0" err="1">
                <a:solidFill>
                  <a:schemeClr val="bg1"/>
                </a:solidFill>
              </a:rPr>
              <a:t>Бічуї</a:t>
            </a:r>
            <a:r>
              <a:rPr lang="uk-UA" sz="2800" b="1" dirty="0">
                <a:solidFill>
                  <a:schemeClr val="bg1"/>
                </a:solidFill>
              </a:rPr>
              <a:t> «Пиріжок з </a:t>
            </a:r>
            <a:r>
              <a:rPr lang="uk-UA" sz="2800" b="1" dirty="0" err="1">
                <a:solidFill>
                  <a:schemeClr val="bg1"/>
                </a:solidFill>
              </a:rPr>
              <a:t>вишнями</a:t>
            </a:r>
            <a:r>
              <a:rPr lang="uk-UA" sz="2800" b="1" dirty="0">
                <a:solidFill>
                  <a:schemeClr val="bg1"/>
                </a:solidFill>
              </a:rPr>
              <a:t>».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Визначити головну думку оповідання «Глуха дівчинка».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Знайти й пояснити смисл порівнянь у вірші Анатолія Качана «Хвилювалось море».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Знайти рими у вірші Максима Рильського «Кіт-воркіт»: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4409" y="494528"/>
            <a:ext cx="9975478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06 Світ дитинства\№074 - Перевіряю свої досягнення\2025-02-18_0045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2" b="666"/>
          <a:stretch/>
        </p:blipFill>
        <p:spPr bwMode="auto">
          <a:xfrm>
            <a:off x="1579660" y="4427541"/>
            <a:ext cx="7789568" cy="153636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83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1359" y="1801752"/>
            <a:ext cx="757827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Вчинки дійових осіб, які викликають у мене захоплення, а які – незгоду, обурення.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Випадок …, який викликав співчуття, бажання допомогти …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Якщо б зустрівся (зустрілася) з </a:t>
            </a:r>
            <a:r>
              <a:rPr lang="uk-UA" sz="2800" b="1" dirty="0" err="1">
                <a:solidFill>
                  <a:schemeClr val="bg1"/>
                </a:solidFill>
              </a:rPr>
              <a:t>Гриньо</a:t>
            </a:r>
            <a:r>
              <a:rPr lang="uk-UA" sz="2800" b="1" dirty="0">
                <a:solidFill>
                  <a:schemeClr val="bg1"/>
                </a:solidFill>
              </a:rPr>
              <a:t>, я б йому порадив (порадила)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101" y="494527"/>
            <a:ext cx="10125528" cy="1225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Висловлюю </a:t>
            </a:r>
            <a:r>
              <a:rPr lang="uk-UA" sz="3600" b="1" dirty="0">
                <a:solidFill>
                  <a:srgbClr val="FFFF00"/>
                </a:solidFill>
              </a:rPr>
              <a:t>свою почуття </a:t>
            </a:r>
            <a:r>
              <a:rPr lang="uk-UA" sz="3600" b="1" dirty="0" smtClean="0">
                <a:solidFill>
                  <a:srgbClr val="FFFF00"/>
                </a:solidFill>
              </a:rPr>
              <a:t>і ставлення</a:t>
            </a:r>
            <a:r>
              <a:rPr lang="uk-UA" sz="3600" b="1" dirty="0">
                <a:solidFill>
                  <a:srgbClr val="FFFF00"/>
                </a:solidFill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959428"/>
            <a:ext cx="2365452" cy="35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405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0225" y="494529"/>
            <a:ext cx="10022946" cy="1203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Додай </a:t>
            </a:r>
            <a:r>
              <a:rPr lang="uk-UA" sz="3200" b="1" dirty="0">
                <a:solidFill>
                  <a:schemeClr val="bg1"/>
                </a:solidFill>
              </a:rPr>
              <a:t>слова у рядках вірша «Біле поле полотняне».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Хто автор цього вірша? </a:t>
            </a:r>
          </a:p>
        </p:txBody>
      </p:sp>
      <p:sp>
        <p:nvSpPr>
          <p:cNvPr id="20" name="Прямокутник: округлені кути 21">
            <a:extLst>
              <a:ext uri="{FF2B5EF4-FFF2-40B4-BE49-F238E27FC236}">
                <a16:creationId xmlns:a16="http://schemas.microsoft.com/office/drawing/2014/main" xmlns="" id="{95D2D168-3634-4996-8FC4-371AAB04392C}"/>
              </a:ext>
            </a:extLst>
          </p:cNvPr>
          <p:cNvSpPr/>
          <p:nvPr/>
        </p:nvSpPr>
        <p:spPr>
          <a:xfrm>
            <a:off x="1200225" y="1883012"/>
            <a:ext cx="5342089" cy="229118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Покрутнеться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так і сяк – 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Зацвіте червоний ……… .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Зазирне і там, і тут – 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Василечки ………………. .</a:t>
            </a:r>
          </a:p>
        </p:txBody>
      </p:sp>
      <p:sp>
        <p:nvSpPr>
          <p:cNvPr id="10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3871269" y="4398005"/>
            <a:ext cx="3697411" cy="646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Тамара Коломієць</a:t>
            </a:r>
          </a:p>
          <a:p>
            <a:pPr algn="ctr"/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5030" y="2372452"/>
            <a:ext cx="10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мак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7997" y="3258596"/>
            <a:ext cx="205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зацвітуть</a:t>
            </a:r>
          </a:p>
        </p:txBody>
      </p:sp>
      <p:pic>
        <p:nvPicPr>
          <p:cNvPr id="16" name="Picture 3" descr="D:\2 клас\2 Читання\1 Савченко\06 Світ дитинства\№060 - Т Коломієць. Біле поле полотняне\2025-01-10_195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656" y="1883012"/>
            <a:ext cx="3517445" cy="35499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56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71064" y="494527"/>
            <a:ext cx="10395649" cy="8117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З'єднай стрілочками назви віршів з авторами </a:t>
            </a:r>
            <a:r>
              <a:rPr lang="uk-UA" sz="3200" b="1" dirty="0" smtClean="0">
                <a:solidFill>
                  <a:schemeClr val="bg1"/>
                </a:solidFill>
              </a:rPr>
              <a:t>творів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13618" y="1374666"/>
            <a:ext cx="4287559" cy="6661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Картина</a:t>
            </a:r>
          </a:p>
        </p:txBody>
      </p:sp>
      <p:sp>
        <p:nvSpPr>
          <p:cNvPr id="8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638890" y="1344733"/>
            <a:ext cx="4439798" cy="64259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Тамара Коломієць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13618" y="2129345"/>
            <a:ext cx="4287559" cy="6901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Хиталочка-гойдалочка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696239" y="3563748"/>
            <a:ext cx="4439798" cy="6774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Ліна Костенко</a:t>
            </a:r>
          </a:p>
        </p:txBody>
      </p:sp>
      <p:sp>
        <p:nvSpPr>
          <p:cNvPr id="14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13618" y="2872298"/>
            <a:ext cx="4221285" cy="6449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Лісові дзвіночки</a:t>
            </a:r>
          </a:p>
        </p:txBody>
      </p:sp>
      <p:sp>
        <p:nvSpPr>
          <p:cNvPr id="15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672793" y="2828754"/>
            <a:ext cx="4439798" cy="5961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Анатолій Качан</a:t>
            </a:r>
          </a:p>
        </p:txBody>
      </p:sp>
      <p:sp>
        <p:nvSpPr>
          <p:cNvPr id="16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13618" y="3563750"/>
            <a:ext cx="4259398" cy="677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Хвилювалось море</a:t>
            </a:r>
          </a:p>
        </p:txBody>
      </p:sp>
      <p:sp>
        <p:nvSpPr>
          <p:cNvPr id="17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654020" y="2129346"/>
            <a:ext cx="4439798" cy="5987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Платон Воронько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24623" y="1634072"/>
            <a:ext cx="1405342" cy="70651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3"/>
            <a:endCxn id="8" idx="1"/>
          </p:cNvCxnSpPr>
          <p:nvPr/>
        </p:nvCxnSpPr>
        <p:spPr>
          <a:xfrm flipV="1">
            <a:off x="5201177" y="1666032"/>
            <a:ext cx="1437713" cy="80837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19774" y="3161151"/>
            <a:ext cx="1519116" cy="71210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173016" y="3216443"/>
            <a:ext cx="1452842" cy="69461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5793" t="5441" r="8440" b="11235"/>
          <a:stretch/>
        </p:blipFill>
        <p:spPr>
          <a:xfrm>
            <a:off x="6264000" y="4354925"/>
            <a:ext cx="5040000" cy="205200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913618" y="4343033"/>
            <a:ext cx="5155270" cy="10127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яку тему вірш «Пряля»?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Хто </a:t>
            </a:r>
            <a:r>
              <a:rPr lang="uk-UA" sz="3200" b="1" dirty="0">
                <a:solidFill>
                  <a:schemeClr val="bg1"/>
                </a:solidFill>
              </a:rPr>
              <a:t>його автор?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65726" y="5455167"/>
            <a:ext cx="5103162" cy="9517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Образ природи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Ліна Костенко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107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1" y="573434"/>
            <a:ext cx="10395856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Утвори з поданих слів назви прочитаних </a:t>
            </a:r>
            <a:r>
              <a:rPr lang="uk-UA" sz="3600" b="1" dirty="0" smtClean="0">
                <a:solidFill>
                  <a:schemeClr val="bg1"/>
                </a:solidFill>
              </a:rPr>
              <a:t>оповідань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160892" y="1363419"/>
            <a:ext cx="9599624" cy="12164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bg1"/>
                </a:solidFill>
              </a:rPr>
              <a:t>Гроші, глуха, кишенькові, дівчинка, звичка, кошеня, шкідлива, пиріжок, покинуте, з </a:t>
            </a:r>
            <a:r>
              <a:rPr lang="uk-UA" sz="3200" b="1" dirty="0" err="1">
                <a:solidFill>
                  <a:schemeClr val="bg1"/>
                </a:solidFill>
              </a:rPr>
              <a:t>вишнями</a:t>
            </a:r>
            <a:r>
              <a:rPr lang="uk-UA" sz="3200" b="1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8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559736" y="2612126"/>
            <a:ext cx="3991383" cy="583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Кишенькові гроші</a:t>
            </a:r>
          </a:p>
        </p:txBody>
      </p:sp>
      <p:sp>
        <p:nvSpPr>
          <p:cNvPr id="9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559736" y="3231590"/>
            <a:ext cx="3991383" cy="583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Глуха дівчинка</a:t>
            </a:r>
          </a:p>
        </p:txBody>
      </p:sp>
      <p:sp>
        <p:nvSpPr>
          <p:cNvPr id="10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253063" y="2612126"/>
            <a:ext cx="3991383" cy="583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Шкідлива звичка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220405" y="3240703"/>
            <a:ext cx="3991383" cy="583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Покинуте кошеня</a:t>
            </a:r>
          </a:p>
        </p:txBody>
      </p:sp>
      <p:sp>
        <p:nvSpPr>
          <p:cNvPr id="12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3965012" y="3837126"/>
            <a:ext cx="3991383" cy="583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Пиріжок з </a:t>
            </a:r>
            <a:r>
              <a:rPr lang="uk-UA" sz="3200" b="1" dirty="0" err="1">
                <a:solidFill>
                  <a:schemeClr val="bg1"/>
                </a:solidFill>
              </a:rPr>
              <a:t>вишнями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838201" y="4554237"/>
            <a:ext cx="4016828" cy="64609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Заверши речення: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775497" y="5229940"/>
            <a:ext cx="6379029" cy="64609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Слухати треба не тільки вухами, а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7154526" y="5200327"/>
            <a:ext cx="2207188" cy="64609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й серцем.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Людина\Дівчинка запитує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2262"/>
          <a:stretch/>
        </p:blipFill>
        <p:spPr bwMode="auto">
          <a:xfrm flipH="1">
            <a:off x="9630427" y="3837126"/>
            <a:ext cx="1728000" cy="249581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3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481" y="494529"/>
            <a:ext cx="9596421" cy="822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3486" y="2101213"/>
            <a:ext cx="3846680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Намалюй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ілюстрацію до улюбленого твору</a:t>
            </a: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5953858" y="1466603"/>
            <a:ext cx="4858044" cy="3797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194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4938" y="494530"/>
            <a:ext cx="9883176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8855" y="4492953"/>
            <a:ext cx="2778114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713" y="4492953"/>
            <a:ext cx="3472543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4047" y="4492953"/>
            <a:ext cx="2819400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Нові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знання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нецікаві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4939" y="1440731"/>
            <a:ext cx="9883176" cy="5295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11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6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09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11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5393" y="2063607"/>
            <a:ext cx="3538507" cy="34100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5465" y="2066331"/>
            <a:ext cx="552994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/>
              <a:t>Дзвоник пролунав веселий, </a:t>
            </a:r>
            <a:endParaRPr lang="ru-RU" sz="3200" b="1" dirty="0"/>
          </a:p>
          <a:p>
            <a:pPr fontAlgn="base"/>
            <a:r>
              <a:rPr lang="uk-UA" sz="3200" b="1" dirty="0"/>
              <a:t>Дружно всіх він кличе в клас. </a:t>
            </a:r>
            <a:endParaRPr lang="ru-RU" sz="3200" b="1" dirty="0"/>
          </a:p>
          <a:p>
            <a:pPr fontAlgn="base"/>
            <a:r>
              <a:rPr lang="uk-UA" sz="3200" b="1" dirty="0"/>
              <a:t>І цікаве на уроці</a:t>
            </a:r>
            <a:endParaRPr lang="ru-RU" sz="3200" b="1" dirty="0"/>
          </a:p>
          <a:p>
            <a:pPr fontAlgn="base"/>
            <a:r>
              <a:rPr lang="uk-UA" sz="3200" b="1" dirty="0"/>
              <a:t>Пропоную я для вас.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0193" y="525437"/>
            <a:ext cx="9792607" cy="6782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2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59BF60E-73C2-4333-BC42-13323E4E942C}"/>
              </a:ext>
            </a:extLst>
          </p:cNvPr>
          <p:cNvSpPr/>
          <p:nvPr/>
        </p:nvSpPr>
        <p:spPr>
          <a:xfrm>
            <a:off x="1931169" y="1369303"/>
            <a:ext cx="8141031" cy="5683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цеглинку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ЛЕГО котра відповідає твоєму 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C01BCF2-8DB5-405C-9EF7-F55DAD67EC5E}"/>
              </a:ext>
            </a:extLst>
          </p:cNvPr>
          <p:cNvGrpSpPr/>
          <p:nvPr/>
        </p:nvGrpSpPr>
        <p:grpSpPr>
          <a:xfrm>
            <a:off x="4686549" y="1992641"/>
            <a:ext cx="3181073" cy="116650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24B78E0-4DA2-4700-A294-E2A804CC7228}"/>
              </a:ext>
            </a:extLst>
          </p:cNvPr>
          <p:cNvGrpSpPr/>
          <p:nvPr/>
        </p:nvGrpSpPr>
        <p:grpSpPr>
          <a:xfrm>
            <a:off x="8149293" y="2036402"/>
            <a:ext cx="3181074" cy="116650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114C45D-6AFD-45F1-BBA2-CCD7F9CAFB65}"/>
              </a:ext>
            </a:extLst>
          </p:cNvPr>
          <p:cNvGrpSpPr/>
          <p:nvPr/>
        </p:nvGrpSpPr>
        <p:grpSpPr>
          <a:xfrm>
            <a:off x="4686549" y="3202910"/>
            <a:ext cx="3181074" cy="116650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032BFDE5-969E-4E57-BBE8-CB6909342B44}"/>
              </a:ext>
            </a:extLst>
          </p:cNvPr>
          <p:cNvGrpSpPr/>
          <p:nvPr/>
        </p:nvGrpSpPr>
        <p:grpSpPr>
          <a:xfrm>
            <a:off x="8149293" y="3202909"/>
            <a:ext cx="3181076" cy="116650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6CBB012A-0409-4246-AF9E-EA3FF166363A}"/>
              </a:ext>
            </a:extLst>
          </p:cNvPr>
          <p:cNvGrpSpPr/>
          <p:nvPr/>
        </p:nvGrpSpPr>
        <p:grpSpPr>
          <a:xfrm>
            <a:off x="4654398" y="4413178"/>
            <a:ext cx="3181076" cy="116650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F76E308-41E4-4260-8B45-B6B24AABFF76}"/>
              </a:ext>
            </a:extLst>
          </p:cNvPr>
          <p:cNvGrpSpPr/>
          <p:nvPr/>
        </p:nvGrpSpPr>
        <p:grpSpPr>
          <a:xfrm>
            <a:off x="8149293" y="4413177"/>
            <a:ext cx="3181076" cy="116650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804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52" y="503666"/>
            <a:ext cx="10088261" cy="661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Артикуляційна вправа «Хоботок»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101695-C54B-4645-A8B0-CC22641F25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567504" y="1328778"/>
            <a:ext cx="3546809" cy="3591566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091F172-22B5-47B3-8D9D-F7A81447E4F0}"/>
              </a:ext>
            </a:extLst>
          </p:cNvPr>
          <p:cNvSpPr/>
          <p:nvPr/>
        </p:nvSpPr>
        <p:spPr>
          <a:xfrm>
            <a:off x="1160810" y="1378586"/>
            <a:ext cx="747327" cy="7184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1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247D8ED1-7D96-4668-90A0-8F63D9EFE5E0}"/>
              </a:ext>
            </a:extLst>
          </p:cNvPr>
          <p:cNvSpPr/>
          <p:nvPr/>
        </p:nvSpPr>
        <p:spPr>
          <a:xfrm>
            <a:off x="1994332" y="1328777"/>
            <a:ext cx="5255558" cy="8180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Розтягни </a:t>
            </a:r>
            <a:r>
              <a:rPr lang="uk-UA" sz="2400" b="1" dirty="0">
                <a:solidFill>
                  <a:schemeClr val="bg1"/>
                </a:solidFill>
              </a:rPr>
              <a:t>губи в усмішку, не оголюючи зубів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83F4450-89C4-43E0-B4A3-E7CA9AF4BC8A}"/>
              </a:ext>
            </a:extLst>
          </p:cNvPr>
          <p:cNvSpPr/>
          <p:nvPr/>
        </p:nvSpPr>
        <p:spPr>
          <a:xfrm>
            <a:off x="1079496" y="2294763"/>
            <a:ext cx="747327" cy="7184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C5E9EF00-357C-4C65-8838-D00F19352491}"/>
              </a:ext>
            </a:extLst>
          </p:cNvPr>
          <p:cNvSpPr/>
          <p:nvPr/>
        </p:nvSpPr>
        <p:spPr>
          <a:xfrm>
            <a:off x="1994331" y="2259030"/>
            <a:ext cx="5255561" cy="8180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Витягни </a:t>
            </a:r>
            <a:r>
              <a:rPr lang="uk-UA" sz="2400" b="1" dirty="0">
                <a:solidFill>
                  <a:schemeClr val="bg1"/>
                </a:solidFill>
              </a:rPr>
              <a:t>губи щільною трубочкою вперед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26E72F92-8209-4F43-9AD5-58ED966CEE1B}"/>
              </a:ext>
            </a:extLst>
          </p:cNvPr>
          <p:cNvSpPr/>
          <p:nvPr/>
        </p:nvSpPr>
        <p:spPr>
          <a:xfrm>
            <a:off x="988622" y="3210501"/>
            <a:ext cx="901531" cy="890337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3-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6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6CAF9884-09D2-491C-87F9-D8B6C2BFE8D5}"/>
              </a:ext>
            </a:extLst>
          </p:cNvPr>
          <p:cNvSpPr/>
          <p:nvPr/>
        </p:nvSpPr>
        <p:spPr>
          <a:xfrm>
            <a:off x="1994330" y="3124561"/>
            <a:ext cx="5255561" cy="10622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Рухай </a:t>
            </a:r>
            <a:r>
              <a:rPr lang="uk-UA" sz="2400" b="1" dirty="0">
                <a:solidFill>
                  <a:schemeClr val="bg1"/>
                </a:solidFill>
              </a:rPr>
              <a:t>«хоботком» почергово праворуч, ліворуч, угору, вниз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38E0BEC0-E03A-4A15-B41F-6B27EA5BF33E}"/>
              </a:ext>
            </a:extLst>
          </p:cNvPr>
          <p:cNvSpPr/>
          <p:nvPr/>
        </p:nvSpPr>
        <p:spPr>
          <a:xfrm>
            <a:off x="1160809" y="4294983"/>
            <a:ext cx="747327" cy="7184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10520CD2-EA1B-4AB7-AE2A-10A83828B18F}"/>
              </a:ext>
            </a:extLst>
          </p:cNvPr>
          <p:cNvSpPr/>
          <p:nvPr/>
        </p:nvSpPr>
        <p:spPr>
          <a:xfrm>
            <a:off x="1994331" y="4245175"/>
            <a:ext cx="5255561" cy="7682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Знову усмішка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38A2407C-56D4-4A1B-B815-169BA5743A0C}"/>
              </a:ext>
            </a:extLst>
          </p:cNvPr>
          <p:cNvSpPr/>
          <p:nvPr/>
        </p:nvSpPr>
        <p:spPr>
          <a:xfrm>
            <a:off x="1160810" y="5113058"/>
            <a:ext cx="747327" cy="7184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2DF2E1FB-58C8-4B7A-8116-7E31917C6C1A}"/>
              </a:ext>
            </a:extLst>
          </p:cNvPr>
          <p:cNvSpPr/>
          <p:nvPr/>
        </p:nvSpPr>
        <p:spPr>
          <a:xfrm>
            <a:off x="1994332" y="5063249"/>
            <a:ext cx="5255561" cy="8180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Вихідне положення</a:t>
            </a:r>
          </a:p>
        </p:txBody>
      </p:sp>
    </p:spTree>
    <p:extLst>
      <p:ext uri="{BB962C8B-B14F-4D97-AF65-F5344CB8AC3E}">
        <p14:creationId xmlns:p14="http://schemas.microsoft.com/office/powerpoint/2010/main" val="6110521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686" y="440690"/>
            <a:ext cx="10080171" cy="7024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1077686" y="1270690"/>
            <a:ext cx="1711058" cy="4017979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82EE71A2-5B11-4F4E-AE96-039F9C5E3212}"/>
              </a:ext>
            </a:extLst>
          </p:cNvPr>
          <p:cNvSpPr/>
          <p:nvPr/>
        </p:nvSpPr>
        <p:spPr>
          <a:xfrm>
            <a:off x="3127700" y="1897603"/>
            <a:ext cx="7039558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Жу-жу-жу</a:t>
            </a:r>
            <a:r>
              <a:rPr lang="uk-UA" sz="3200" b="1" dirty="0"/>
              <a:t> – я із дощиком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C59A1651-FD8A-4372-BE56-FA757739FF7D}"/>
              </a:ext>
            </a:extLst>
          </p:cNvPr>
          <p:cNvSpPr/>
          <p:nvPr/>
        </p:nvSpPr>
        <p:spPr>
          <a:xfrm>
            <a:off x="3127692" y="2760003"/>
            <a:ext cx="7039558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Шу-шу-шу</a:t>
            </a:r>
            <a:r>
              <a:rPr lang="uk-UA" sz="3200" b="1" dirty="0"/>
              <a:t> з вітерцем я теж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421F980-FEF3-4B6D-B243-05B2637F54C7}"/>
              </a:ext>
            </a:extLst>
          </p:cNvPr>
          <p:cNvSpPr/>
          <p:nvPr/>
        </p:nvSpPr>
        <p:spPr>
          <a:xfrm>
            <a:off x="3127692" y="3622403"/>
            <a:ext cx="7039558" cy="739840"/>
          </a:xfrm>
          <a:prstGeom prst="roundRect">
            <a:avLst/>
          </a:prstGeom>
          <a:solidFill>
            <a:srgbClr val="C55A11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Ить-ить-ить</a:t>
            </a:r>
            <a:r>
              <a:rPr lang="uk-UA" sz="3200" b="1" dirty="0"/>
              <a:t> – джміль над квіткою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D8609BDE-5712-4F49-91B5-22C0866E885D}"/>
              </a:ext>
            </a:extLst>
          </p:cNvPr>
          <p:cNvSpPr/>
          <p:nvPr/>
        </p:nvSpPr>
        <p:spPr>
          <a:xfrm>
            <a:off x="3127692" y="4540677"/>
            <a:ext cx="7039558" cy="73984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Ай-ай-ай – я люблю свій рідний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7457" y="1201134"/>
            <a:ext cx="4663605" cy="485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7313"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Додай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слова, 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римуються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603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53885" y="582906"/>
            <a:ext cx="974946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486511"/>
            <a:ext cx="3461658" cy="34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3629" y="1486511"/>
            <a:ext cx="5638800" cy="44607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uk-UA" sz="3200" b="1" dirty="0" smtClean="0">
                <a:solidFill>
                  <a:schemeClr val="bg1"/>
                </a:solidFill>
              </a:rPr>
              <a:t>проведемо діагностувальну роботу «Переказ тексту» і </a:t>
            </a:r>
            <a:r>
              <a:rPr lang="uk-UA" sz="3200" b="1" dirty="0" smtClean="0"/>
              <a:t>підсумуємо </a:t>
            </a:r>
            <a:r>
              <a:rPr lang="uk-UA" sz="3200" b="1" dirty="0"/>
              <a:t>свої знання і </a:t>
            </a:r>
            <a:r>
              <a:rPr lang="uk-UA" sz="3200" b="1" dirty="0">
                <a:solidFill>
                  <a:schemeClr val="bg1"/>
                </a:solidFill>
              </a:rPr>
              <a:t>вміння з теми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>
                <a:solidFill>
                  <a:schemeClr val="bg1"/>
                </a:solidFill>
              </a:rPr>
              <a:t>Світ дитинства у творах українських </a:t>
            </a:r>
            <a:r>
              <a:rPr lang="uk-UA" sz="3200" b="1" dirty="0" smtClean="0">
                <a:solidFill>
                  <a:schemeClr val="bg1"/>
                </a:solidFill>
              </a:rPr>
              <a:t>письменників»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8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0093" y="1555614"/>
            <a:ext cx="10575473" cy="26776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вузенької кладки, що лежала над стрімким пот</a:t>
            </a:r>
            <a:r>
              <a:rPr lang="ru-RU" sz="2800" b="1" dirty="0">
                <a:solidFill>
                  <a:srgbClr val="0070C0"/>
                </a:solidFill>
              </a:rPr>
              <a:t>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чком, підійшла бабуся з кошиком. З </a:t>
            </a:r>
            <a:r>
              <a:rPr lang="ru-RU" sz="2800" b="1" dirty="0">
                <a:solidFill>
                  <a:srgbClr val="0070C0"/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страхом ступила на д</a:t>
            </a:r>
            <a:r>
              <a:rPr lang="ru-RU" sz="2800" b="1" dirty="0">
                <a:solidFill>
                  <a:srgbClr val="0070C0"/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щечку й тихенько подибул</a:t>
            </a:r>
            <a:r>
              <a:rPr lang="ru-RU" sz="2800" b="1" dirty="0">
                <a:solidFill>
                  <a:srgbClr val="0070C0"/>
                </a:solidFill>
              </a:rPr>
              <a:t>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ла. На сер</a:t>
            </a:r>
            <a:r>
              <a:rPr lang="ru-RU" sz="2800" b="1" dirty="0">
                <a:solidFill>
                  <a:srgbClr val="0070C0"/>
                </a:solidFill>
              </a:rPr>
              <a:t>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дині пот</a:t>
            </a:r>
            <a:r>
              <a:rPr lang="ru-RU" sz="2800" b="1" dirty="0">
                <a:solidFill>
                  <a:srgbClr val="0070C0"/>
                </a:solidFill>
              </a:rPr>
              <a:t>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чка кладка хитнулася, бабуся зойкнула й завмерла. Неподалік Тимк</a:t>
            </a:r>
            <a:r>
              <a:rPr lang="ru-RU" sz="2800" b="1" dirty="0">
                <a:solidFill>
                  <a:srgbClr val="0070C0"/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Мишк</a:t>
            </a:r>
            <a:r>
              <a:rPr lang="ru-RU" sz="2800" b="1" dirty="0">
                <a:solidFill>
                  <a:srgbClr val="0070C0"/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 пускали папер</a:t>
            </a:r>
            <a:r>
              <a:rPr lang="ru-RU" sz="2800" b="1" dirty="0">
                <a:solidFill>
                  <a:srgbClr val="0070C0"/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ві кораблики. Швидк</a:t>
            </a:r>
            <a:r>
              <a:rPr lang="ru-RU" sz="2800" b="1" dirty="0">
                <a:solidFill>
                  <a:srgbClr val="0070C0"/>
                </a:solidFill>
              </a:rPr>
              <a:t>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веснян</a:t>
            </a:r>
            <a:r>
              <a:rPr lang="ru-RU" sz="2800" b="1" dirty="0">
                <a:solidFill>
                  <a:srgbClr val="0070C0"/>
                </a:solidFill>
              </a:rPr>
              <a:t>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вода підхоплювала їх і несл</a:t>
            </a:r>
            <a:r>
              <a:rPr lang="ru-RU" sz="2800" b="1" dirty="0">
                <a:solidFill>
                  <a:srgbClr val="0070C0"/>
                </a:solidFill>
              </a:rPr>
              <a:t>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 глибокого яру. Побачили хлопці бабусю й заспереч</a:t>
            </a:r>
            <a:r>
              <a:rPr lang="ru-RU" sz="2800" b="1" dirty="0">
                <a:solidFill>
                  <a:srgbClr val="0070C0"/>
                </a:solidFill>
              </a:rPr>
              <a:t>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лися.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6542" y="400298"/>
            <a:ext cx="9775371" cy="622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Діагностувальна робота</a:t>
            </a:r>
            <a:r>
              <a:rPr lang="uk-UA" sz="3200" b="1" dirty="0" smtClean="0">
                <a:solidFill>
                  <a:schemeClr val="bg1"/>
                </a:solidFill>
              </a:rPr>
              <a:t>. Переказ тексту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6542" y="1012373"/>
            <a:ext cx="9775370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87313" algn="ctr"/>
            <a:r>
              <a:rPr lang="uk-UA" sz="2800" b="1" dirty="0" smtClean="0">
                <a:solidFill>
                  <a:schemeClr val="bg1"/>
                </a:solidFill>
              </a:rPr>
              <a:t>Прочитай текст Володимира </a:t>
            </a:r>
            <a:r>
              <a:rPr lang="ru-RU" sz="2800" b="1" dirty="0" smtClean="0">
                <a:solidFill>
                  <a:schemeClr val="bg1"/>
                </a:solidFill>
              </a:rPr>
              <a:t>Сенцовського «На кладці»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На кладці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4"/>
          <a:stretch/>
        </p:blipFill>
        <p:spPr bwMode="auto">
          <a:xfrm>
            <a:off x="800093" y="4330148"/>
            <a:ext cx="2954500" cy="18855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3535" y="4330148"/>
            <a:ext cx="39515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ДИБУЛ</a:t>
            </a:r>
            <a:r>
              <a:rPr lang="ru-RU" sz="2400" b="1" dirty="0" smtClean="0">
                <a:solidFill>
                  <a:srgbClr val="FFFF00"/>
                </a:solidFill>
              </a:rPr>
              <a:t>Я</a:t>
            </a:r>
            <a:r>
              <a:rPr lang="ru-RU" sz="2400" b="1" dirty="0" smtClean="0"/>
              <a:t>ТИ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b="1" dirty="0" smtClean="0"/>
              <a:t>важко йти.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3535" y="4815209"/>
            <a:ext cx="75220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ПОТ</a:t>
            </a:r>
            <a:r>
              <a:rPr lang="ru-RU" sz="2400" b="1" dirty="0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/>
              <a:t>ЧОК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b="1" dirty="0" smtClean="0"/>
              <a:t>невеликий струмок із стрімкою течією.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3534" y="5276874"/>
            <a:ext cx="752203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КЛ</a:t>
            </a:r>
            <a:r>
              <a:rPr lang="ru-RU" sz="2400" b="1" dirty="0" smtClean="0">
                <a:solidFill>
                  <a:srgbClr val="FFFF00"/>
                </a:solidFill>
              </a:rPr>
              <a:t>А</a:t>
            </a:r>
            <a:r>
              <a:rPr lang="ru-RU" sz="2400" b="1" dirty="0" smtClean="0"/>
              <a:t>ДКА</a:t>
            </a:r>
            <a:r>
              <a:rPr lang="ru-RU" sz="2400" dirty="0" smtClean="0"/>
              <a:t> – </a:t>
            </a:r>
            <a:r>
              <a:rPr lang="ru-RU" sz="2400" b="1" dirty="0" smtClean="0"/>
              <a:t>д</a:t>
            </a:r>
            <a:r>
              <a:rPr lang="ru-RU" sz="2400" b="1" dirty="0" smtClean="0">
                <a:solidFill>
                  <a:srgbClr val="FFFF00"/>
                </a:solidFill>
              </a:rPr>
              <a:t>о</a:t>
            </a:r>
            <a:r>
              <a:rPr lang="ru-RU" sz="2400" b="1" dirty="0" smtClean="0"/>
              <a:t>шка </a:t>
            </a:r>
            <a:r>
              <a:rPr lang="ru-RU" sz="2400" b="1" dirty="0"/>
              <a:t>або колода, покладена через річку, </a:t>
            </a:r>
            <a:r>
              <a:rPr lang="ru-RU" sz="2400" b="1" dirty="0" smtClean="0"/>
              <a:t>струмок для </a:t>
            </a:r>
            <a:r>
              <a:rPr lang="ru-RU" sz="2400" b="1" dirty="0"/>
              <a:t>переходу</a:t>
            </a:r>
            <a:r>
              <a:rPr lang="ru-RU" sz="2400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521095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6430" y="1617881"/>
            <a:ext cx="10570028" cy="48320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Упевнений, — сказав Тимко, — що бабуся не перейде через струмок. Хіба пройдеш по вузькій д</a:t>
            </a:r>
            <a:r>
              <a:rPr lang="ru-RU" sz="2800" b="1" dirty="0">
                <a:solidFill>
                  <a:srgbClr val="0070C0"/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шці без палиці? 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А от і перейде, — заперечив Мишко. 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Тим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часом бабуся не втрималася на кладці й оступилась у воду, набравши повні черевики.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Хлопці підбігли до неї, допомогли вибратися на протилежний берег.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Спасибі, мої ластів’ята, — подякувала старенька і дістала з кошика хлопцям два апельсини. </a:t>
            </a: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Але Тимко з Мишком почервоніли і, не взявши гостинця, побігли геть.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6542" y="400298"/>
            <a:ext cx="9775371" cy="622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Діагностувальна робота</a:t>
            </a:r>
            <a:r>
              <a:rPr lang="uk-UA" sz="3200" b="1" dirty="0" smtClean="0">
                <a:solidFill>
                  <a:schemeClr val="bg1"/>
                </a:solidFill>
              </a:rPr>
              <a:t>. Переказ тексту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6542" y="1077004"/>
            <a:ext cx="9775370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87313" algn="ctr"/>
            <a:r>
              <a:rPr lang="uk-UA" sz="2800" b="1" dirty="0" smtClean="0">
                <a:solidFill>
                  <a:schemeClr val="bg1"/>
                </a:solidFill>
              </a:rPr>
              <a:t>Прочитай текст Володимира </a:t>
            </a:r>
            <a:r>
              <a:rPr lang="ru-RU" sz="2800" b="1" dirty="0" smtClean="0">
                <a:solidFill>
                  <a:schemeClr val="bg1"/>
                </a:solidFill>
              </a:rPr>
              <a:t>Сенцовського «На кладці»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006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6542" y="400298"/>
            <a:ext cx="9775371" cy="622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Діагностувальна робота</a:t>
            </a:r>
            <a:r>
              <a:rPr lang="uk-UA" sz="3200" b="1" dirty="0" smtClean="0">
                <a:solidFill>
                  <a:schemeClr val="bg1"/>
                </a:solidFill>
              </a:rPr>
              <a:t>. Переказ тексту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6542" y="1077684"/>
            <a:ext cx="9775370" cy="8817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7313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Дай відповіді на запитання до тексту Володимира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Сенцовського «На кладці»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641" y="2047843"/>
            <a:ext cx="9699171" cy="1938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</a:rPr>
              <a:t>Куди підійшла </a:t>
            </a:r>
            <a:r>
              <a:rPr lang="ru-RU" sz="2400" b="1" dirty="0">
                <a:solidFill>
                  <a:schemeClr val="bg1"/>
                </a:solidFill>
              </a:rPr>
              <a:t>бабуся з </a:t>
            </a:r>
            <a:r>
              <a:rPr lang="ru-RU" sz="2400" b="1" dirty="0" smtClean="0">
                <a:solidFill>
                  <a:schemeClr val="bg1"/>
                </a:solidFill>
              </a:rPr>
              <a:t>кошиком?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Що робили </a:t>
            </a:r>
            <a:r>
              <a:rPr lang="ru-RU" sz="2400" b="1" dirty="0">
                <a:solidFill>
                  <a:schemeClr val="bg1"/>
                </a:solidFill>
              </a:rPr>
              <a:t>Тимко з Мишком </a:t>
            </a:r>
            <a:r>
              <a:rPr lang="ru-RU" sz="2400" b="1" dirty="0" smtClean="0">
                <a:solidFill>
                  <a:schemeClr val="bg1"/>
                </a:solidFill>
              </a:rPr>
              <a:t>неподалік потічка?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Про що вони засперечалися?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Що сталося на середині </a:t>
            </a:r>
            <a:r>
              <a:rPr lang="ru-RU" sz="2400" b="1" dirty="0" smtClean="0">
                <a:solidFill>
                  <a:schemeClr val="bg1"/>
                </a:solidFill>
              </a:rPr>
              <a:t>потічка з бабусею?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 відреагували хлопці? Чому вони не взяли гостинця від бабусі?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На кладці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4"/>
          <a:stretch/>
        </p:blipFill>
        <p:spPr bwMode="auto">
          <a:xfrm>
            <a:off x="1186542" y="4084809"/>
            <a:ext cx="3239791" cy="20676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80760" y="4084809"/>
            <a:ext cx="6443052" cy="21635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87313"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Перекажи оповідання за планом</a:t>
            </a:r>
          </a:p>
          <a:p>
            <a:pPr marL="358775" lvl="1" indent="-358775">
              <a:buAutoNum type="arabicPeriod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Бабуся на кладці.</a:t>
            </a:r>
          </a:p>
          <a:p>
            <a:pPr marL="358775" lvl="1" indent="-358775">
              <a:buAutoNum type="arabicPeriod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Хлопці засперечалися.</a:t>
            </a:r>
          </a:p>
          <a:p>
            <a:pPr marL="358775" lvl="1" indent="-358775">
              <a:buAutoNum type="arabicPeriod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Допомога бабусі.</a:t>
            </a:r>
          </a:p>
          <a:p>
            <a:pPr marL="358775" lvl="1" indent="-358775">
              <a:buAutoNum type="arabicPeriod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Тимко з Мишком не взяли гостинця.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240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86543" y="1306284"/>
            <a:ext cx="7913914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 називається розділ? З яких тем складається?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 яку тему вірш «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Хиталочка-Гойдалочка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Хто автор оповідання «Глуха дівчинка»? Які твори письменника ти читав (читала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)?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6543" y="541810"/>
            <a:ext cx="9775371" cy="710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 smtClean="0">
                <a:solidFill>
                  <a:srgbClr val="FFFF00"/>
                </a:solidFill>
              </a:rPr>
              <a:t>Знаю</a:t>
            </a:r>
            <a:r>
              <a:rPr lang="uk-UA" sz="4000" b="1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53022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0" y="3029942"/>
            <a:ext cx="5580849" cy="26350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966" y="3029942"/>
            <a:ext cx="5487976" cy="26350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22623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860</Words>
  <Application>Microsoft Office PowerPoint</Application>
  <PresentationFormat>Произвольный</PresentationFormat>
  <Paragraphs>143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425</cp:revision>
  <dcterms:created xsi:type="dcterms:W3CDTF">2018-01-05T16:38:53Z</dcterms:created>
  <dcterms:modified xsi:type="dcterms:W3CDTF">2025-02-17T23:01:02Z</dcterms:modified>
</cp:coreProperties>
</file>