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47" r:id="rId3"/>
    <p:sldId id="648" r:id="rId4"/>
    <p:sldId id="649" r:id="rId5"/>
    <p:sldId id="653" r:id="rId6"/>
    <p:sldId id="642" r:id="rId7"/>
    <p:sldId id="611" r:id="rId8"/>
    <p:sldId id="636" r:id="rId9"/>
    <p:sldId id="605" r:id="rId10"/>
    <p:sldId id="638" r:id="rId11"/>
    <p:sldId id="651" r:id="rId12"/>
    <p:sldId id="652" r:id="rId13"/>
    <p:sldId id="650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00B050"/>
    <a:srgbClr val="1694E9"/>
    <a:srgbClr val="FF66FF"/>
    <a:srgbClr val="FFFF0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1" autoAdjust="0"/>
    <p:restoredTop sz="94660"/>
  </p:normalViewPr>
  <p:slideViewPr>
    <p:cSldViewPr snapToGrid="0">
      <p:cViewPr>
        <p:scale>
          <a:sx n="87" d="100"/>
          <a:sy n="87" d="100"/>
        </p:scale>
        <p:origin x="-3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37uv4j5a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4621" y="4001391"/>
            <a:ext cx="9436035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Розрізняю протилежні за значенням дієслова</a:t>
            </a:r>
          </a:p>
        </p:txBody>
      </p:sp>
      <p:pic>
        <p:nvPicPr>
          <p:cNvPr id="1026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22" y="1292834"/>
            <a:ext cx="3993178" cy="246475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63269" y="1292834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Досліджую дієслова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r>
              <a:rPr lang="uk-UA" sz="2400" b="1" dirty="0" smtClean="0">
                <a:solidFill>
                  <a:srgbClr val="0070C0"/>
                </a:solidFill>
              </a:rPr>
              <a:t>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569901"/>
            <a:ext cx="10566106" cy="6928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Дізнайся</a:t>
            </a:r>
            <a:r>
              <a:rPr lang="uk-UA" sz="3600" b="1" dirty="0">
                <a:solidFill>
                  <a:schemeClr val="bg1"/>
                </a:solidFill>
              </a:rPr>
              <a:t>, що робили діти в мотузковому </a:t>
            </a:r>
            <a:r>
              <a:rPr lang="uk-UA" sz="3600" b="1" dirty="0" smtClean="0">
                <a:solidFill>
                  <a:schemeClr val="bg1"/>
                </a:solidFill>
              </a:rPr>
              <a:t>парку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1076" r="53203" b="65721"/>
          <a:stretch/>
        </p:blipFill>
        <p:spPr>
          <a:xfrm>
            <a:off x="2910124" y="2260561"/>
            <a:ext cx="8395126" cy="388609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79813" r="31613" b="2674"/>
          <a:stretch/>
        </p:blipFill>
        <p:spPr>
          <a:xfrm>
            <a:off x="3618683" y="2258155"/>
            <a:ext cx="2947916" cy="12010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6783535" y="2503977"/>
            <a:ext cx="458076" cy="648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t="19304" r="49284" b="67746"/>
          <a:stretch/>
        </p:blipFill>
        <p:spPr>
          <a:xfrm>
            <a:off x="7467410" y="2554437"/>
            <a:ext cx="2486866" cy="8881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" t="35224" r="41686" b="56105"/>
          <a:stretch/>
        </p:blipFill>
        <p:spPr>
          <a:xfrm>
            <a:off x="3251917" y="3451223"/>
            <a:ext cx="2486866" cy="5947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65869" r="46533" b="21181"/>
          <a:stretch/>
        </p:blipFill>
        <p:spPr>
          <a:xfrm>
            <a:off x="3285071" y="4253760"/>
            <a:ext cx="2238144" cy="8881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5799232" y="3396782"/>
            <a:ext cx="458076" cy="64868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5585358" y="4325477"/>
            <a:ext cx="458076" cy="648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5576" r="27022" b="68702"/>
          <a:stretch/>
        </p:blipFill>
        <p:spPr>
          <a:xfrm>
            <a:off x="3207289" y="5031769"/>
            <a:ext cx="3152633" cy="10781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6402381" y="5233084"/>
            <a:ext cx="458076" cy="648686"/>
          </a:xfrm>
          <a:prstGeom prst="rect">
            <a:avLst/>
          </a:prstGeom>
        </p:spPr>
      </p:pic>
      <p:pic>
        <p:nvPicPr>
          <p:cNvPr id="7170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r="34697"/>
          <a:stretch/>
        </p:blipFill>
        <p:spPr bwMode="auto">
          <a:xfrm>
            <a:off x="794656" y="2297399"/>
            <a:ext cx="1933843" cy="29495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4904" y="1338371"/>
            <a:ext cx="6008631" cy="91978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Добери </a:t>
            </a:r>
            <a:r>
              <a:rPr lang="uk-UA" sz="2000" b="1" dirty="0">
                <a:solidFill>
                  <a:srgbClr val="0070C0"/>
                </a:solidFill>
              </a:rPr>
              <a:t>до поданих слів протилежні за значенням. Можеш скористатися довідкою.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Запиши </a:t>
            </a:r>
            <a:r>
              <a:rPr lang="uk-UA" sz="2000" b="1" dirty="0">
                <a:solidFill>
                  <a:srgbClr val="0070C0"/>
                </a:solidFill>
              </a:rPr>
              <a:t>утворені пари слів.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105" y="1262743"/>
            <a:ext cx="452565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Довідка: </a:t>
            </a:r>
            <a:r>
              <a:rPr lang="uk-UA" sz="2800" i="1" dirty="0"/>
              <a:t>рухалися, раділи, сміялися, трудилися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572754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1 Українська мова\1 Пономарьова\5 Дієслова\№074 - Розрізняю протилежні за значенням дієслова\2025-02-07_2332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32159" r="1931" b="-877"/>
          <a:stretch/>
        </p:blipFill>
        <p:spPr bwMode="auto">
          <a:xfrm>
            <a:off x="644109" y="4288847"/>
            <a:ext cx="5517206" cy="162209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2 клас\1 Українська мова\1 Пономарьова\5 Дієслова\№074 - Розрізняю протилежні за значенням дієслова\2025-02-07_2334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b="4481"/>
          <a:stretch/>
        </p:blipFill>
        <p:spPr bwMode="auto">
          <a:xfrm>
            <a:off x="6161316" y="4288847"/>
            <a:ext cx="5268730" cy="18586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2 клас\1 Українська мова\1 Пономарьова\5 Дієслова\№074 - Розрізняю протилежні за значенням дієслова\2025-02-07_2328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28526" r="3707" b="2758"/>
          <a:stretch/>
        </p:blipFill>
        <p:spPr bwMode="auto">
          <a:xfrm>
            <a:off x="685800" y="1876901"/>
            <a:ext cx="5150326" cy="104047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1 Українська мова\1 Пономарьова\5 Дієслова\№074 - Розрізняю протилежні за значенням дієслова\2025-02-07_2330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25048" r="6287" b="-1084"/>
          <a:stretch/>
        </p:blipFill>
        <p:spPr bwMode="auto">
          <a:xfrm>
            <a:off x="5992699" y="1876901"/>
            <a:ext cx="5314908" cy="148120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1" y="1025112"/>
            <a:ext cx="5235257" cy="7383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З’єднай лініями протилежні за значенням дієслова.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2761" y="4436001"/>
            <a:ext cx="154300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кінчає</a:t>
            </a:r>
          </a:p>
        </p:txBody>
      </p:sp>
      <p:sp>
        <p:nvSpPr>
          <p:cNvPr id="37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693332" y="1823301"/>
            <a:ext cx="227285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сваритися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1828" y="1025112"/>
            <a:ext cx="5523893" cy="7822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Добери до поданих протилежні за значенням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21828" y="3302330"/>
            <a:ext cx="5474034" cy="986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Розгадай ребуси. Добери до слів-відгадок протилежні за значенням дієслова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їх парами.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108" y="3345872"/>
            <a:ext cx="5277720" cy="826845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Прочитай приказки. Доповни їх дієсловами з протилежним значенням до виділених.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03800" y="2119102"/>
            <a:ext cx="1800114" cy="27803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03800" y="2421712"/>
            <a:ext cx="1800114" cy="31216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303800" y="2187362"/>
            <a:ext cx="1800114" cy="5465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693333" y="2119102"/>
            <a:ext cx="18316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зустрічати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584476" y="2472270"/>
            <a:ext cx="18316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продати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660676" y="2822652"/>
            <a:ext cx="140712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згадати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4279591" y="4822247"/>
            <a:ext cx="128439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мовчи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582844" y="5258029"/>
            <a:ext cx="161108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давати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161316" y="5133268"/>
            <a:ext cx="187279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Загубити –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865623" y="5597843"/>
            <a:ext cx="131875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Будує –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395731" y="5597843"/>
            <a:ext cx="135188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знайти 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0184378" y="5522578"/>
            <a:ext cx="131875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руйнує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38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20" grpId="0" animBg="1"/>
      <p:bldP spid="26" grpId="0" animBg="1"/>
      <p:bldP spid="18" grpId="0" animBg="1"/>
      <p:bldP spid="40" grpId="0"/>
      <p:bldP spid="46" grpId="0"/>
      <p:bldP spid="49" grpId="0"/>
      <p:bldP spid="50" grpId="0"/>
      <p:bldP spid="53" grpId="0"/>
      <p:bldP spid="54" grpId="0"/>
      <p:bldP spid="55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колесо обозрения клипарт&quot;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222" y1="69079" x2="18222" y2="69079"/>
                        <a14:foregroundMark x1="48889" y1="83289" x2="48889" y2="83289"/>
                        <a14:foregroundMark x1="48333" y1="87895" x2="48333" y2="87895"/>
                        <a14:foregroundMark x1="46333" y1="2632" x2="46333" y2="2632"/>
                        <a14:foregroundMark x1="42778" y1="7500" x2="42778" y2="7500"/>
                        <a14:foregroundMark x1="75333" y1="65921" x2="75333" y2="6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10" y="1273630"/>
            <a:ext cx="6507153" cy="54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0343" y="520134"/>
            <a:ext cx="9884228" cy="753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«Колесо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1110343" y="2608033"/>
            <a:ext cx="4154784" cy="31106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верх 1"/>
          <p:cNvSpPr/>
          <p:nvPr/>
        </p:nvSpPr>
        <p:spPr>
          <a:xfrm>
            <a:off x="5715000" y="3253204"/>
            <a:ext cx="2147923" cy="600337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рухалися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5605617" y="5254429"/>
            <a:ext cx="2366687" cy="70726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ходили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770566" y="2057416"/>
            <a:ext cx="1579356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сміялися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9349922" y="3285860"/>
            <a:ext cx="2474751" cy="678283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раділи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9471170" y="5316612"/>
            <a:ext cx="2353503" cy="652361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лазили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663564" y="5986829"/>
            <a:ext cx="2102777" cy="558540"/>
          </a:xfrm>
          <a:prstGeom prst="upArrowCallout">
            <a:avLst/>
          </a:prstGeom>
          <a:solidFill>
            <a:schemeClr val="bg1"/>
          </a:solidFill>
          <a:ln w="28575">
            <a:solidFill>
              <a:srgbClr val="295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піднімалися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0343" y="1371600"/>
            <a:ext cx="5627914" cy="9323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дієслова, які можна використати, описуючи мотузковий парк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656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2906486" y="1328685"/>
            <a:ext cx="8240486" cy="518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585" y="1523448"/>
            <a:ext cx="2232901" cy="163121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000" b="1" dirty="0">
                <a:solidFill>
                  <a:srgbClr val="0070C0"/>
                </a:solidFill>
              </a:rPr>
              <a:t>Розглянь </a:t>
            </a:r>
            <a:r>
              <a:rPr lang="uk-UA" sz="20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й вибери </a:t>
            </a:r>
            <a:r>
              <a:rPr lang="uk-UA" sz="2000" b="1" dirty="0" smtClean="0">
                <a:solidFill>
                  <a:srgbClr val="0070C0"/>
                </a:solidFill>
              </a:rPr>
              <a:t>той, </a:t>
            </a:r>
          </a:p>
          <a:p>
            <a:pPr algn="ctr" defTabSz="271463"/>
            <a:r>
              <a:rPr lang="uk-UA" sz="2000" b="1" dirty="0" smtClean="0">
                <a:solidFill>
                  <a:srgbClr val="0070C0"/>
                </a:solidFill>
              </a:rPr>
              <a:t>що </a:t>
            </a:r>
            <a:r>
              <a:rPr lang="uk-UA" sz="2000" b="1" dirty="0">
                <a:solidFill>
                  <a:srgbClr val="0070C0"/>
                </a:solidFill>
              </a:rPr>
              <a:t>відображає твій </a:t>
            </a:r>
            <a:r>
              <a:rPr lang="uk-UA" sz="2000" b="1" dirty="0" smtClean="0">
                <a:solidFill>
                  <a:srgbClr val="0070C0"/>
                </a:solidFill>
              </a:rPr>
              <a:t>настрій після уроку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4486" y="3657560"/>
            <a:ext cx="26561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З усім впорався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74489" y="3884711"/>
            <a:ext cx="230491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75398" y="5898881"/>
            <a:ext cx="20858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Я втомився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9851" y="5647333"/>
            <a:ext cx="26561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>
                <a:solidFill>
                  <a:schemeClr val="bg1"/>
                </a:solidFill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</a:rPr>
              <a:t>рок розлютив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6786" y="3623101"/>
            <a:ext cx="34398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28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4" y="554775"/>
            <a:ext cx="9971314" cy="969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оранжевий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110343" y="1621972"/>
            <a:ext cx="10061580" cy="4324492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8273" y="2205271"/>
            <a:ext cx="4668090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У </a:t>
            </a:r>
            <a:r>
              <a:rPr lang="ru-RU" sz="2800" b="1" dirty="0" err="1">
                <a:solidFill>
                  <a:srgbClr val="0070C0"/>
                </a:solidFill>
              </a:rPr>
              <a:t>класі</a:t>
            </a:r>
            <a:r>
              <a:rPr lang="ru-RU" sz="2800" b="1" dirty="0">
                <a:solidFill>
                  <a:srgbClr val="0070C0"/>
                </a:solidFill>
              </a:rPr>
              <a:t> стало тихенько,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Усі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сидять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рівненько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Вчитель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до вас </a:t>
            </a:r>
            <a:r>
              <a:rPr lang="ru-RU" sz="2800" b="1" dirty="0" err="1">
                <a:solidFill>
                  <a:srgbClr val="0070C0"/>
                </a:solidFill>
              </a:rPr>
              <a:t>усміхається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Наш </a:t>
            </a:r>
            <a:r>
              <a:rPr lang="ru-RU" sz="2800" b="1" dirty="0">
                <a:solidFill>
                  <a:srgbClr val="0070C0"/>
                </a:solidFill>
              </a:rPr>
              <a:t>урок </a:t>
            </a:r>
            <a:r>
              <a:rPr lang="ru-RU" sz="2800" b="1" dirty="0" err="1">
                <a:solidFill>
                  <a:srgbClr val="0070C0"/>
                </a:solidFill>
              </a:rPr>
              <a:t>розпочинається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4074" y="2124067"/>
            <a:ext cx="170294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4143" y="2173019"/>
            <a:ext cx="3056055" cy="3204524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3628" y="1371600"/>
            <a:ext cx="9487571" cy="617239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 дієслова. Вибери дії, від яких відчуваєш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4143" y="538808"/>
            <a:ext cx="10025743" cy="729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897207" y="3504253"/>
            <a:ext cx="2209125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63840" y="2753981"/>
            <a:ext cx="1970654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4076" y="2786639"/>
            <a:ext cx="1702937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7134" y="2036134"/>
            <a:ext cx="2024066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6678" y="4921730"/>
            <a:ext cx="2209123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3406" y="4156109"/>
            <a:ext cx="2056725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401815" y="2091374"/>
            <a:ext cx="1903988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8899" y="2765580"/>
            <a:ext cx="190399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84266" y="4156108"/>
            <a:ext cx="2030860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8656" y="3481904"/>
            <a:ext cx="2410511" cy="695265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2207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7659" y="548679"/>
            <a:ext cx="10047514" cy="626977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3600" b="1" dirty="0">
                <a:solidFill>
                  <a:schemeClr val="bg1"/>
                </a:solidFill>
                <a:effectLst/>
              </a:rPr>
              <a:t>Вправа «Портрет дієслова»</a:t>
            </a:r>
            <a:endParaRPr lang="ru-RU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9606" y="1230461"/>
            <a:ext cx="356477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називає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7659" y="1817284"/>
            <a:ext cx="4361655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відповідає на питання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7660" y="2405423"/>
            <a:ext cx="365129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Дієслово зв'язане з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37660" y="2990845"/>
            <a:ext cx="6190454" cy="84092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Поділи </a:t>
            </a:r>
            <a:r>
              <a:rPr lang="uk-UA" sz="2400" dirty="0">
                <a:solidFill>
                  <a:srgbClr val="0070C0"/>
                </a:solidFill>
                <a:effectLst/>
              </a:rPr>
              <a:t>подані слова на склади.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Утвори </a:t>
            </a:r>
            <a:r>
              <a:rPr lang="uk-UA" sz="2400" dirty="0">
                <a:solidFill>
                  <a:srgbClr val="0070C0"/>
                </a:solidFill>
                <a:effectLst/>
              </a:rPr>
              <a:t>нове слово з перших складів поданих слів. </a:t>
            </a:r>
          </a:p>
        </p:txBody>
      </p:sp>
      <p:sp>
        <p:nvSpPr>
          <p:cNvPr id="1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8734" y="1230461"/>
            <a:ext cx="246296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дію предмета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87686" y="1817284"/>
            <a:ext cx="4136572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що робить? що роблять?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2259" y="2405423"/>
            <a:ext cx="2024917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chemeClr val="bg1"/>
                </a:solidFill>
                <a:cs typeface="Times New Roman" pitchFamily="18" charset="0"/>
              </a:rPr>
              <a:t>іменником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9563" y="3897082"/>
            <a:ext cx="619045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ПОШУК   </a:t>
            </a:r>
            <a:r>
              <a:rPr lang="uk-UA" sz="2400" b="1" dirty="0">
                <a:solidFill>
                  <a:schemeClr val="bg1"/>
                </a:solidFill>
              </a:rPr>
              <a:t>ВІНИК   </a:t>
            </a:r>
            <a:r>
              <a:rPr lang="uk-UA" sz="2400" b="1" dirty="0" smtClean="0">
                <a:solidFill>
                  <a:schemeClr val="bg1"/>
                </a:solidFill>
              </a:rPr>
              <a:t>ДОМЧАТИ   ЛЕНТЮХ   </a:t>
            </a:r>
            <a:r>
              <a:rPr lang="uk-UA" sz="2400" b="1" dirty="0">
                <a:solidFill>
                  <a:schemeClr val="bg1"/>
                </a:solidFill>
              </a:rPr>
              <a:t>НЯНЯ   </a:t>
            </a:r>
          </a:p>
        </p:txBody>
      </p:sp>
      <p:sp>
        <p:nvSpPr>
          <p:cNvPr id="10" name="Rectangle 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19564" y="4445781"/>
            <a:ext cx="77657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ПО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6143" y="4445779"/>
            <a:ext cx="67491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ВІ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1058" y="4445779"/>
            <a:ext cx="105683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ДОМ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7889" y="4439348"/>
            <a:ext cx="9598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ЛЕН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49469" y="4445781"/>
            <a:ext cx="72352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НЯ</a:t>
            </a:r>
            <a:endParaRPr lang="uk-UA" sz="2800" i="1" dirty="0">
              <a:solidFill>
                <a:schemeClr val="bg1"/>
              </a:solidFill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1059606" y="5039094"/>
            <a:ext cx="6190454" cy="115487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близьке за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значенням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слово. Звідки можна отримувати інформацію? 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Утвори від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цих іменників дієслова</a:t>
            </a:r>
            <a:endParaRPr lang="uk-UA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22" name="Rectangle 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72998" y="4455349"/>
            <a:ext cx="2338145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– інформація</a:t>
            </a:r>
            <a:endParaRPr lang="uk-UA" sz="28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Проект_Папуга_1_01_2025_!!!\00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371" y="2551720"/>
            <a:ext cx="3341912" cy="33419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935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6" grpId="0" animBg="1"/>
      <p:bldP spid="17" grpId="0" animBg="1"/>
      <p:bldP spid="20" grpId="0" animBg="1"/>
      <p:bldP spid="10" grpId="0" animBg="1"/>
      <p:bldP spid="23" grpId="0" animBg="1"/>
      <p:bldP spid="24" grpId="0" animBg="1"/>
      <p:bldP spid="15" grpId="0" animBg="1"/>
      <p:bldP spid="1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38057" y="1351039"/>
            <a:ext cx="5921830" cy="393980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вчитися </a:t>
            </a:r>
            <a:r>
              <a:rPr lang="uk-UA" sz="2800" b="1" dirty="0">
                <a:solidFill>
                  <a:srgbClr val="0070C0"/>
                </a:solidFill>
              </a:rPr>
              <a:t>розпізнавати дієслова, </a:t>
            </a:r>
            <a:r>
              <a:rPr lang="uk-UA" sz="2800" b="1" dirty="0" smtClean="0">
                <a:solidFill>
                  <a:srgbClr val="0070C0"/>
                </a:solidFill>
              </a:rPr>
              <a:t>протилежні </a:t>
            </a:r>
            <a:r>
              <a:rPr lang="uk-UA" sz="2800" b="1" dirty="0">
                <a:solidFill>
                  <a:srgbClr val="0070C0"/>
                </a:solidFill>
              </a:rPr>
              <a:t>за значенням; удосконалювати навички пошуку потрібної </a:t>
            </a:r>
            <a:r>
              <a:rPr lang="uk-UA" sz="2800" b="1" dirty="0" smtClean="0">
                <a:solidFill>
                  <a:srgbClr val="0070C0"/>
                </a:solidFill>
              </a:rPr>
              <a:t>інформації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2800" b="1" dirty="0">
                <a:solidFill>
                  <a:srgbClr val="0070C0"/>
                </a:solidFill>
              </a:rPr>
              <a:t>розвиватимемо своє </a:t>
            </a:r>
            <a:r>
              <a:rPr lang="uk-UA" sz="2800" b="1" dirty="0" smtClean="0">
                <a:solidFill>
                  <a:srgbClr val="0070C0"/>
                </a:solidFill>
              </a:rPr>
              <a:t>мовлення.</a:t>
            </a:r>
            <a:endParaRPr lang="uk-UA" sz="20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0" y="1316603"/>
            <a:ext cx="3869881" cy="36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90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з прислів’ям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1129686" y="2484909"/>
            <a:ext cx="7053943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ADAB77-86D1-4016-8864-B22D4B958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36" y="2452523"/>
            <a:ext cx="1982671" cy="8397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9108329" cy="115051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прислів’я. Додай пропущене слово. 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Поясни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, як ти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розумієш це прислів’я</a:t>
            </a:r>
            <a:r>
              <a:rPr lang="uk-UA" sz="2400" dirty="0">
                <a:solidFill>
                  <a:srgbClr val="0070C0"/>
                </a:solidFill>
                <a:effectLst/>
              </a:rPr>
              <a:t>. 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Назви дієслова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. Вони позначають дії однієї людини чи багатьох? 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120558" y="3933702"/>
            <a:ext cx="1536099" cy="159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14986" y="3855582"/>
            <a:ext cx="15360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87557" y="3922751"/>
            <a:ext cx="10528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87557" y="3842505"/>
            <a:ext cx="10528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2469" y="3322319"/>
            <a:ext cx="5241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Не кажи – не вмію,</a:t>
            </a:r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 а кажи – </a:t>
            </a:r>
            <a:endParaRPr lang="uk-UA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43940" y="3337976"/>
            <a:ext cx="17199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навчусь.</a:t>
            </a:r>
            <a:endParaRPr lang="uk-UA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35810" y="5116031"/>
            <a:ext cx="7053942" cy="5379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Запиши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прислів’я з пам’яті.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Підкресли дієслова. 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259100" y="3933702"/>
            <a:ext cx="1536099" cy="159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3528" y="3855582"/>
            <a:ext cx="15360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32925" y="3977027"/>
            <a:ext cx="14483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32925" y="3896781"/>
            <a:ext cx="14483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7"/>
          <a:stretch/>
        </p:blipFill>
        <p:spPr bwMode="auto">
          <a:xfrm>
            <a:off x="8281600" y="2654389"/>
            <a:ext cx="3031099" cy="224252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7156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773" y="1740764"/>
            <a:ext cx="2340455" cy="24864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36938" y="435429"/>
            <a:ext cx="10077375" cy="6925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Ґаджик </a:t>
            </a:r>
            <a:r>
              <a:rPr lang="uk-UA" sz="3600" b="1" dirty="0">
                <a:solidFill>
                  <a:schemeClr val="bg1"/>
                </a:solidFill>
              </a:rPr>
              <a:t>надіслав тобі </a:t>
            </a:r>
            <a:r>
              <a:rPr lang="uk-UA" sz="3600" b="1" dirty="0" smtClean="0">
                <a:solidFill>
                  <a:schemeClr val="bg1"/>
                </a:solidFill>
              </a:rPr>
              <a:t>смс-повідомлення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9204" r="3759" b="8894"/>
          <a:stretch/>
        </p:blipFill>
        <p:spPr>
          <a:xfrm>
            <a:off x="3804782" y="1260348"/>
            <a:ext cx="7309531" cy="3034961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5997" y="1546906"/>
            <a:ext cx="3076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Привіт!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Чи </a:t>
            </a:r>
            <a:r>
              <a:rPr lang="uk-UA" sz="3200" b="1" dirty="0">
                <a:solidFill>
                  <a:srgbClr val="0070C0"/>
                </a:solidFill>
              </a:rPr>
              <a:t>бажаєш відвідати мотузковий парк?</a:t>
            </a:r>
          </a:p>
        </p:txBody>
      </p:sp>
      <p:pic>
        <p:nvPicPr>
          <p:cNvPr id="1026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7"/>
          <a:stretch/>
        </p:blipFill>
        <p:spPr bwMode="auto">
          <a:xfrm>
            <a:off x="8344240" y="1546906"/>
            <a:ext cx="1801244" cy="24618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7823" y="1260348"/>
            <a:ext cx="2359405" cy="4804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його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6938" y="4241115"/>
            <a:ext cx="2738007" cy="174602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 </a:t>
            </a:r>
            <a:r>
              <a:rPr lang="uk-UA" sz="2000" b="1" dirty="0">
                <a:solidFill>
                  <a:srgbClr val="0070C0"/>
                </a:solidFill>
              </a:rPr>
              <a:t>знаєш ти, що таке </a:t>
            </a:r>
            <a:r>
              <a:rPr lang="uk-UA" sz="2000" b="1" dirty="0">
                <a:solidFill>
                  <a:srgbClr val="FF0000"/>
                </a:solidFill>
              </a:rPr>
              <a:t>мотузковий парк</a:t>
            </a:r>
            <a:r>
              <a:rPr lang="uk-UA" sz="2000" b="1" i="1" dirty="0">
                <a:solidFill>
                  <a:srgbClr val="0070C0"/>
                </a:solidFill>
              </a:rPr>
              <a:t>? </a:t>
            </a:r>
            <a:r>
              <a:rPr lang="uk-UA" sz="2000" b="1" dirty="0">
                <a:solidFill>
                  <a:srgbClr val="0070C0"/>
                </a:solidFill>
              </a:rPr>
              <a:t>Перевір за словником, чи правильно ти думаєш.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46293" y="4336104"/>
            <a:ext cx="70265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Мотузковий парк – </a:t>
            </a:r>
            <a:r>
              <a:rPr lang="uk-UA" sz="2400" b="1" dirty="0"/>
              <a:t>це розміщені на висоті доріжки, мости, драбини, виготовлені з мотузок, тросів, колод, брусків та інших матеріалів.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46292" y="5550636"/>
            <a:ext cx="7026507" cy="5127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Дай відповідь Ґаджику</a:t>
            </a:r>
            <a:r>
              <a:rPr lang="uk-UA" sz="2000" b="1" dirty="0">
                <a:solidFill>
                  <a:srgbClr val="0070C0"/>
                </a:solidFill>
              </a:rPr>
              <a:t>. </a:t>
            </a:r>
            <a:endParaRPr lang="uk-UA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55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липарт дети говорят по телефону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1291649"/>
            <a:ext cx="1791347" cy="353711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0230" y="474714"/>
            <a:ext cx="10243456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Напиши </a:t>
            </a:r>
            <a:r>
              <a:rPr lang="uk-UA" sz="3600" b="1" dirty="0">
                <a:solidFill>
                  <a:schemeClr val="bg1"/>
                </a:solidFill>
              </a:rPr>
              <a:t>текст свого смс-повідомлення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9204" r="3759" b="8894"/>
          <a:stretch/>
        </p:blipFill>
        <p:spPr>
          <a:xfrm>
            <a:off x="3804782" y="1260348"/>
            <a:ext cx="7309531" cy="3034961"/>
          </a:xfrm>
          <a:prstGeom prst="roundRect">
            <a:avLst/>
          </a:prstGeom>
        </p:spPr>
      </p:pic>
      <p:pic>
        <p:nvPicPr>
          <p:cNvPr id="16" name="Picture 2" descr="Картинки по запросу &quot;мотузковий парк київ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6"/>
          <a:stretch/>
        </p:blipFill>
        <p:spPr bwMode="auto">
          <a:xfrm>
            <a:off x="7721629" y="1578712"/>
            <a:ext cx="2358416" cy="23982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61115" y="1476828"/>
            <a:ext cx="3258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Привіт, Ґаджику! Я дуже бажаю відвідати мотузковий парк.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071" r="61373" b="81363"/>
          <a:stretch/>
        </p:blipFill>
        <p:spPr>
          <a:xfrm>
            <a:off x="3557009" y="4372353"/>
            <a:ext cx="7596000" cy="154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31488" r="43255" b="52740"/>
          <a:stretch/>
        </p:blipFill>
        <p:spPr>
          <a:xfrm>
            <a:off x="3693663" y="4402287"/>
            <a:ext cx="1788581" cy="8145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47423" r="35680" b="35639"/>
          <a:stretch/>
        </p:blipFill>
        <p:spPr>
          <a:xfrm>
            <a:off x="5432323" y="4391401"/>
            <a:ext cx="2090361" cy="874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1" t="46447" r="8380" b="40491"/>
          <a:stretch/>
        </p:blipFill>
        <p:spPr>
          <a:xfrm>
            <a:off x="7601436" y="4389532"/>
            <a:ext cx="600535" cy="6132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80592" r="36345" b="3636"/>
          <a:stretch/>
        </p:blipFill>
        <p:spPr>
          <a:xfrm>
            <a:off x="4082773" y="5113565"/>
            <a:ext cx="2024112" cy="8145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9" t="63682" r="12902" b="24182"/>
          <a:stretch/>
        </p:blipFill>
        <p:spPr>
          <a:xfrm>
            <a:off x="9497399" y="4380515"/>
            <a:ext cx="1486286" cy="6267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68235" r="60807" b="19241"/>
          <a:stretch/>
        </p:blipFill>
        <p:spPr>
          <a:xfrm>
            <a:off x="8093261" y="4619343"/>
            <a:ext cx="1223176" cy="6467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5921" r="21886" b="68469"/>
          <a:stretch/>
        </p:blipFill>
        <p:spPr>
          <a:xfrm>
            <a:off x="6258922" y="5113565"/>
            <a:ext cx="2527524" cy="8061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35759" r="60631" b="52194"/>
          <a:stretch/>
        </p:blipFill>
        <p:spPr>
          <a:xfrm>
            <a:off x="9052353" y="5305973"/>
            <a:ext cx="1188189" cy="6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274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9" y="535787"/>
            <a:ext cx="10036628" cy="748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Розглянь на світлинах мотузковий парк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5030" y="1978079"/>
            <a:ext cx="8705850" cy="29337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045029" y="1320329"/>
            <a:ext cx="7511142" cy="5597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назви атракціонів</a:t>
            </a:r>
            <a:r>
              <a:rPr lang="uk-UA" sz="2000" b="1" dirty="0">
                <a:solidFill>
                  <a:srgbClr val="0070C0"/>
                </a:solidFill>
              </a:rPr>
              <a:t>. Розкажи, що там роблять діти.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8813" y="5011588"/>
            <a:ext cx="4064815" cy="932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Розкажи</a:t>
            </a:r>
            <a:r>
              <a:rPr lang="uk-UA" sz="2000" b="1" dirty="0">
                <a:solidFill>
                  <a:srgbClr val="0070C0"/>
                </a:solidFill>
              </a:rPr>
              <a:t>, на яких атракціонах тобі хочеться побувати. </a:t>
            </a:r>
            <a:r>
              <a:rPr lang="uk-UA" sz="2000" b="1" dirty="0" smtClean="0">
                <a:solidFill>
                  <a:srgbClr val="0070C0"/>
                </a:solidFill>
              </a:rPr>
              <a:t>Назви </a:t>
            </a:r>
            <a:r>
              <a:rPr lang="uk-UA" sz="2000" b="1" dirty="0">
                <a:solidFill>
                  <a:srgbClr val="0070C0"/>
                </a:solidFill>
              </a:rPr>
              <a:t>дієслова, </a:t>
            </a:r>
            <a:r>
              <a:rPr lang="uk-UA" sz="2000" b="1" dirty="0" smtClean="0">
                <a:solidFill>
                  <a:srgbClr val="0070C0"/>
                </a:solidFill>
              </a:rPr>
              <a:t>постав </a:t>
            </a:r>
            <a:r>
              <a:rPr lang="uk-UA" sz="2000" b="1" dirty="0">
                <a:solidFill>
                  <a:srgbClr val="0070C0"/>
                </a:solidFill>
              </a:rPr>
              <a:t>до них запитання.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051606"/>
            <a:ext cx="5900057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chemeClr val="bg1"/>
                </a:solidFill>
              </a:rPr>
              <a:t>Мені хочеться побувати на мотузковій драбині, доріжці, тарзанці.</a:t>
            </a:r>
          </a:p>
        </p:txBody>
      </p:sp>
    </p:spTree>
    <p:extLst>
      <p:ext uri="{BB962C8B-B14F-4D97-AF65-F5344CB8AC3E}">
        <p14:creationId xmlns:p14="http://schemas.microsoft.com/office/powerpoint/2010/main" val="24075761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7" y="524132"/>
            <a:ext cx="10240662" cy="6297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>
                <a:solidFill>
                  <a:schemeClr val="bg1"/>
                </a:solidFill>
              </a:rPr>
              <a:t>розповідь Читалочки про мотузковий </a:t>
            </a:r>
            <a:r>
              <a:rPr lang="uk-UA" sz="3200" b="1" dirty="0" smtClean="0">
                <a:solidFill>
                  <a:schemeClr val="bg1"/>
                </a:solidFill>
              </a:rPr>
              <a:t>парк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430178" y="1729785"/>
            <a:ext cx="2613774" cy="2609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6663" y="2069058"/>
            <a:ext cx="825358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/>
              <a:t>      Ми </a:t>
            </a:r>
            <a:r>
              <a:rPr lang="uk-UA" sz="2800" b="1" dirty="0">
                <a:solidFill>
                  <a:srgbClr val="FFFF00"/>
                </a:solidFill>
              </a:rPr>
              <a:t>розлучилися</a:t>
            </a:r>
            <a:r>
              <a:rPr lang="uk-UA" sz="2800" dirty="0" smtClean="0"/>
              <a:t> біля </a:t>
            </a:r>
            <a:r>
              <a:rPr lang="uk-UA" sz="2800" dirty="0"/>
              <a:t>входу в мотузковий парк.                     </a:t>
            </a:r>
            <a:r>
              <a:rPr lang="uk-UA" sz="2800" b="1" dirty="0" smtClean="0">
                <a:solidFill>
                  <a:srgbClr val="FFFF00"/>
                </a:solidFill>
              </a:rPr>
              <a:t>Продали</a:t>
            </a:r>
            <a:r>
              <a:rPr lang="uk-UA" sz="2800" dirty="0" smtClean="0"/>
              <a:t> квитки </a:t>
            </a:r>
            <a:r>
              <a:rPr lang="uk-UA" sz="2800" dirty="0"/>
              <a:t>і </a:t>
            </a:r>
            <a:r>
              <a:rPr lang="uk-UA" sz="2800" b="1" dirty="0" smtClean="0">
                <a:solidFill>
                  <a:srgbClr val="FFFF00"/>
                </a:solidFill>
              </a:rPr>
              <a:t>закінчили</a:t>
            </a:r>
            <a:r>
              <a:rPr lang="uk-UA" sz="2800" dirty="0" smtClean="0"/>
              <a:t> маршрут</a:t>
            </a:r>
            <a:r>
              <a:rPr lang="uk-UA" sz="2800" dirty="0"/>
              <a:t>. Інструктор веселими </a:t>
            </a:r>
            <a:r>
              <a:rPr lang="uk-UA" sz="2800" dirty="0" smtClean="0"/>
              <a:t>жартами   </a:t>
            </a:r>
            <a:r>
              <a:rPr lang="uk-UA" sz="2800" b="1" dirty="0" smtClean="0">
                <a:solidFill>
                  <a:srgbClr val="FFFF00"/>
                </a:solidFill>
              </a:rPr>
              <a:t>опускав</a:t>
            </a:r>
            <a:r>
              <a:rPr lang="uk-UA" sz="2800" dirty="0" smtClean="0"/>
              <a:t>   нам </a:t>
            </a:r>
            <a:r>
              <a:rPr lang="uk-UA" sz="2800" dirty="0"/>
              <a:t>настрій. </a:t>
            </a:r>
            <a:endParaRPr lang="uk-U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26134" y="2091465"/>
            <a:ext cx="196677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зустрілися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6663" y="2511327"/>
            <a:ext cx="1531549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Купили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1814" y="2511327"/>
            <a:ext cx="1604245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почали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149" y="2915814"/>
            <a:ext cx="1607469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піднімав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7512" y="1198836"/>
            <a:ext cx="8292737" cy="8926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Постав </a:t>
            </a:r>
            <a:r>
              <a:rPr lang="uk-UA" sz="2000" b="1" dirty="0">
                <a:solidFill>
                  <a:srgbClr val="0070C0"/>
                </a:solidFill>
              </a:rPr>
              <a:t>питання до виділених слів. У розповіді Читалочки заміни виділені дієслова на протилежні за значенням. </a:t>
            </a:r>
            <a:r>
              <a:rPr lang="uk-UA" sz="2000" b="1" dirty="0" smtClean="0">
                <a:solidFill>
                  <a:srgbClr val="0070C0"/>
                </a:solidFill>
              </a:rPr>
              <a:t>Запиши </a:t>
            </a:r>
            <a:r>
              <a:rPr lang="uk-UA" sz="2000" b="1" dirty="0" smtClean="0">
                <a:solidFill>
                  <a:srgbClr val="0070C0"/>
                </a:solidFill>
              </a:rPr>
              <a:t>перші два речення зміненого тексту.  Поясни</a:t>
            </a:r>
            <a:r>
              <a:rPr lang="uk-UA" sz="2000" b="1" dirty="0">
                <a:solidFill>
                  <a:srgbClr val="0070C0"/>
                </a:solidFill>
              </a:rPr>
              <a:t>, яка з розповідей є більш правдивою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076" r="42790" b="65401"/>
          <a:stretch/>
        </p:blipFill>
        <p:spPr>
          <a:xfrm>
            <a:off x="2886662" y="3493179"/>
            <a:ext cx="8322854" cy="3135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79953" r="63133" b="7112"/>
          <a:stretch/>
        </p:blipFill>
        <p:spPr>
          <a:xfrm>
            <a:off x="2847512" y="3509408"/>
            <a:ext cx="1232404" cy="7089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18412" r="27955" b="67657"/>
          <a:stretch/>
        </p:blipFill>
        <p:spPr>
          <a:xfrm>
            <a:off x="4002653" y="3685169"/>
            <a:ext cx="2617495" cy="76343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31746" r="62615" b="56438"/>
          <a:stretch/>
        </p:blipFill>
        <p:spPr>
          <a:xfrm>
            <a:off x="6620148" y="3520294"/>
            <a:ext cx="1230587" cy="6475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9" t="31548" r="19513" b="52179"/>
          <a:stretch/>
        </p:blipFill>
        <p:spPr>
          <a:xfrm>
            <a:off x="7887461" y="3532557"/>
            <a:ext cx="1450528" cy="8918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46672" r="77202" b="39397"/>
          <a:stretch/>
        </p:blipFill>
        <p:spPr>
          <a:xfrm>
            <a:off x="9321196" y="3482141"/>
            <a:ext cx="632561" cy="7634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83888" r="61955" b="2181"/>
          <a:stretch/>
        </p:blipFill>
        <p:spPr>
          <a:xfrm>
            <a:off x="5199231" y="4468938"/>
            <a:ext cx="1179799" cy="76343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5921" r="74522" b="68469"/>
          <a:stretch/>
        </p:blipFill>
        <p:spPr>
          <a:xfrm>
            <a:off x="9988736" y="3554771"/>
            <a:ext cx="642412" cy="8554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4" t="14251" r="43855" b="67839"/>
          <a:stretch/>
        </p:blipFill>
        <p:spPr>
          <a:xfrm>
            <a:off x="6379030" y="4200507"/>
            <a:ext cx="1854059" cy="9815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32161" r="51713" b="55606"/>
          <a:stretch/>
        </p:blipFill>
        <p:spPr>
          <a:xfrm>
            <a:off x="8377636" y="4277287"/>
            <a:ext cx="1582229" cy="6704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79530" r="25691" b="3164"/>
          <a:stretch/>
        </p:blipFill>
        <p:spPr>
          <a:xfrm>
            <a:off x="6643524" y="4947742"/>
            <a:ext cx="2525227" cy="9484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67981" r="34303" b="20065"/>
          <a:stretch/>
        </p:blipFill>
        <p:spPr>
          <a:xfrm>
            <a:off x="4177462" y="5207843"/>
            <a:ext cx="2267876" cy="65515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t="50668" r="51224" b="38480"/>
          <a:stretch/>
        </p:blipFill>
        <p:spPr>
          <a:xfrm>
            <a:off x="3021678" y="5122168"/>
            <a:ext cx="1058238" cy="5947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7" t="33952" r="32362" b="53815"/>
          <a:stretch/>
        </p:blipFill>
        <p:spPr>
          <a:xfrm>
            <a:off x="9988736" y="4363822"/>
            <a:ext cx="510828" cy="6704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15531" r="37537" b="71733"/>
          <a:stretch/>
        </p:blipFill>
        <p:spPr>
          <a:xfrm>
            <a:off x="9168751" y="4986881"/>
            <a:ext cx="2126715" cy="6979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3" t="15921" r="21886" b="68469"/>
          <a:stretch/>
        </p:blipFill>
        <p:spPr>
          <a:xfrm>
            <a:off x="3114418" y="4271313"/>
            <a:ext cx="2043551" cy="8554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0668" r="79206" b="38480"/>
          <a:stretch/>
        </p:blipFill>
        <p:spPr>
          <a:xfrm>
            <a:off x="10493127" y="4424380"/>
            <a:ext cx="527667" cy="5947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t="48366" r="37537" b="35579"/>
          <a:stretch/>
        </p:blipFill>
        <p:spPr>
          <a:xfrm>
            <a:off x="5556790" y="5748785"/>
            <a:ext cx="2126715" cy="8798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6426" r="32154" b="51824"/>
          <a:stretch/>
        </p:blipFill>
        <p:spPr>
          <a:xfrm>
            <a:off x="3020701" y="5975243"/>
            <a:ext cx="2313522" cy="6439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67869" r="62262" b="24631"/>
          <a:stretch/>
        </p:blipFill>
        <p:spPr>
          <a:xfrm>
            <a:off x="7555770" y="5940648"/>
            <a:ext cx="1179449" cy="4110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84388" r="45042" b="3650"/>
          <a:stretch/>
        </p:blipFill>
        <p:spPr>
          <a:xfrm>
            <a:off x="9029438" y="5940648"/>
            <a:ext cx="1803200" cy="65554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10631148" y="3649469"/>
            <a:ext cx="366059" cy="5183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1" t="81604" r="15134" b="8937"/>
          <a:stretch/>
        </p:blipFill>
        <p:spPr>
          <a:xfrm>
            <a:off x="10929407" y="4401042"/>
            <a:ext cx="366059" cy="518380"/>
          </a:xfrm>
          <a:prstGeom prst="rect">
            <a:avLst/>
          </a:prstGeom>
        </p:spPr>
      </p:pic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328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65231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114482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20205</TotalTime>
  <Words>583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Вправа «Портрет дієслова»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1357</cp:revision>
  <dcterms:created xsi:type="dcterms:W3CDTF">2018-01-05T16:38:53Z</dcterms:created>
  <dcterms:modified xsi:type="dcterms:W3CDTF">2025-02-09T11:40:34Z</dcterms:modified>
</cp:coreProperties>
</file>