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653" r:id="rId3"/>
    <p:sldId id="654" r:id="rId4"/>
    <p:sldId id="642" r:id="rId5"/>
    <p:sldId id="655" r:id="rId6"/>
    <p:sldId id="622" r:id="rId7"/>
    <p:sldId id="646" r:id="rId8"/>
    <p:sldId id="647" r:id="rId9"/>
    <p:sldId id="648" r:id="rId10"/>
    <p:sldId id="656" r:id="rId11"/>
    <p:sldId id="629" r:id="rId12"/>
    <p:sldId id="657" r:id="rId13"/>
    <p:sldId id="634" r:id="rId14"/>
    <p:sldId id="652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CCFF"/>
    <a:srgbClr val="F5FC9A"/>
    <a:srgbClr val="ECF949"/>
    <a:srgbClr val="FF66FF"/>
    <a:srgbClr val="F68EE2"/>
    <a:srgbClr val="295FFF"/>
    <a:srgbClr val="00B05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91nw75zn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0297" y="4141091"/>
            <a:ext cx="8655621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Розвиток зв'язного мовлення. Малюю домашніх улюбленців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9432" y="1657830"/>
            <a:ext cx="2906486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75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://tdvsesvit.com.ua/images/product_images/popup_images/442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97" y="981341"/>
            <a:ext cx="2055274" cy="30599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6404" y="544286"/>
            <a:ext cx="10443853" cy="671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5834" y="1267026"/>
            <a:ext cx="5775158" cy="681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Домошні</a:t>
            </a:r>
            <a:r>
              <a:rPr lang="uk-UA" sz="3600" b="1" dirty="0" smtClean="0">
                <a:solidFill>
                  <a:schemeClr val="bg1"/>
                </a:solidFill>
              </a:rPr>
              <a:t> улюбленці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373412" y="1910467"/>
            <a:ext cx="1" cy="4486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5757" y="1582712"/>
            <a:ext cx="5004" cy="789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671069" y="1569681"/>
            <a:ext cx="7415" cy="8252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>
            <a:off x="4075757" y="1607811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60992" y="1582712"/>
            <a:ext cx="410077" cy="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1727" y="2359125"/>
            <a:ext cx="222732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 предметів</a:t>
            </a:r>
          </a:p>
          <a:p>
            <a:pPr algn="ctr"/>
            <a:r>
              <a:rPr lang="uk-UA" sz="2800" dirty="0"/>
              <a:t>котик</a:t>
            </a:r>
          </a:p>
          <a:p>
            <a:pPr algn="ctr"/>
            <a:r>
              <a:rPr lang="uk-UA" sz="2800" dirty="0"/>
              <a:t>папуга</a:t>
            </a:r>
          </a:p>
          <a:p>
            <a:pPr algn="ctr"/>
            <a:r>
              <a:rPr lang="uk-UA" sz="2800" dirty="0"/>
              <a:t>рибки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10338" y="2394969"/>
            <a:ext cx="213175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 ознак</a:t>
            </a:r>
          </a:p>
          <a:p>
            <a:pPr algn="ctr"/>
            <a:r>
              <a:rPr lang="uk-UA" sz="2800" dirty="0"/>
              <a:t>білий</a:t>
            </a:r>
          </a:p>
          <a:p>
            <a:pPr algn="ctr"/>
            <a:r>
              <a:rPr lang="uk-UA" sz="2800" dirty="0"/>
              <a:t>пухнастий</a:t>
            </a:r>
          </a:p>
          <a:p>
            <a:pPr algn="ctr"/>
            <a:r>
              <a:rPr lang="uk-UA" sz="2800" dirty="0"/>
              <a:t>розумний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9054400" y="2375143"/>
            <a:ext cx="2255857" cy="353943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/>
              <a:t>Назви</a:t>
            </a:r>
          </a:p>
          <a:p>
            <a:pPr algn="ctr"/>
            <a:r>
              <a:rPr lang="uk-UA" sz="2800" b="1" u="sng" dirty="0"/>
              <a:t>дій</a:t>
            </a:r>
          </a:p>
          <a:p>
            <a:pPr algn="ctr"/>
            <a:r>
              <a:rPr lang="uk-UA" sz="2800" dirty="0"/>
              <a:t>вигулюю</a:t>
            </a:r>
          </a:p>
          <a:p>
            <a:pPr algn="ctr"/>
            <a:r>
              <a:rPr lang="uk-UA" sz="2800" dirty="0"/>
              <a:t>годую</a:t>
            </a:r>
          </a:p>
          <a:p>
            <a:pPr algn="ctr"/>
            <a:r>
              <a:rPr lang="uk-UA" sz="2800" dirty="0"/>
              <a:t>мурчить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  <a:p>
            <a:pPr algn="ctr"/>
            <a:r>
              <a:rPr lang="uk-UA" sz="2800" dirty="0"/>
              <a:t>__________</a:t>
            </a:r>
          </a:p>
          <a:p>
            <a:pPr algn="ctr"/>
            <a:r>
              <a:rPr lang="uk-UA" sz="2800" dirty="0" smtClean="0"/>
              <a:t>__________</a:t>
            </a:r>
            <a:endParaRPr lang="uk-UA" sz="2800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404" y="1362616"/>
            <a:ext cx="2475509" cy="349718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</a:t>
            </a:r>
            <a:r>
              <a:rPr lang="uk-UA" sz="2400" b="1" dirty="0" smtClean="0">
                <a:solidFill>
                  <a:srgbClr val="0070C0"/>
                </a:solidFill>
              </a:rPr>
              <a:t>слова.</a:t>
            </a: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ті, </a:t>
            </a:r>
            <a:r>
              <a:rPr lang="uk-UA" sz="2400" b="1" dirty="0" smtClean="0">
                <a:solidFill>
                  <a:srgbClr val="0070C0"/>
                </a:solidFill>
              </a:rPr>
              <a:t>якими хочеш розказати про свою улюблену тваринку. </a:t>
            </a:r>
            <a:r>
              <a:rPr lang="uk-UA" sz="2400" b="1" dirty="0">
                <a:solidFill>
                  <a:srgbClr val="0070C0"/>
                </a:solidFill>
              </a:rPr>
              <a:t>Допиши інші слова, які хочеш використати.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1979" y="4445794"/>
            <a:ext cx="124771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собака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5163" y="4859804"/>
            <a:ext cx="164134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хом’ячок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18" y="5262223"/>
            <a:ext cx="196124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прогулянка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6569" y="4478448"/>
            <a:ext cx="1355949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сумний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8704" y="4872908"/>
            <a:ext cx="167167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голодний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6752" y="5336294"/>
            <a:ext cx="145969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веселий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68755" y="4445794"/>
            <a:ext cx="992579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мрію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0977" y="5336294"/>
            <a:ext cx="174714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дресирую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71051" y="4895033"/>
            <a:ext cx="178799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доглядати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852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89857"/>
            <a:ext cx="10515600" cy="72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>
                <a:solidFill>
                  <a:schemeClr val="bg1"/>
                </a:solidFill>
              </a:rPr>
              <a:t>, яка тваринка є у твоєму </a:t>
            </a:r>
            <a:r>
              <a:rPr lang="uk-UA" sz="3600" b="1" dirty="0" smtClean="0">
                <a:solidFill>
                  <a:schemeClr val="bg1"/>
                </a:solidFill>
              </a:rPr>
              <a:t>домі.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2457" y="1341615"/>
            <a:ext cx="5323114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Для того, хто має </a:t>
            </a:r>
            <a:r>
              <a:rPr lang="uk-UA" sz="2800" b="1" dirty="0" smtClean="0"/>
              <a:t>тваринку</a:t>
            </a:r>
          </a:p>
          <a:p>
            <a:pPr marL="358775" indent="-358775">
              <a:buAutoNum type="arabicPeriod"/>
            </a:pPr>
            <a:r>
              <a:rPr lang="uk-UA" sz="2800" b="1" dirty="0" smtClean="0"/>
              <a:t>Яка </a:t>
            </a:r>
            <a:r>
              <a:rPr lang="uk-UA" sz="2800" b="1" dirty="0"/>
              <a:t>тваринка є у твоєму домі?</a:t>
            </a:r>
          </a:p>
          <a:p>
            <a:pPr marL="358775" indent="-358775">
              <a:buAutoNum type="arabicPeriod"/>
            </a:pPr>
            <a:r>
              <a:rPr lang="uk-UA" sz="2800" b="1" dirty="0"/>
              <a:t>Який вигляд вона має?</a:t>
            </a:r>
          </a:p>
          <a:p>
            <a:pPr marL="358775" indent="-358775">
              <a:buAutoNum type="arabicPeriod"/>
            </a:pPr>
            <a:r>
              <a:rPr lang="uk-UA" sz="2800" b="1" dirty="0"/>
              <a:t>Як ти за нею доглядаєш?</a:t>
            </a:r>
          </a:p>
        </p:txBody>
      </p:sp>
      <p:pic>
        <p:nvPicPr>
          <p:cNvPr id="13" name="Picture 4" descr="Картинки по запросу &quot;фото девочка целуется с кот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6" y="2695877"/>
            <a:ext cx="2123806" cy="15854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фото мальчик гуляет с собакой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/>
          <a:stretch/>
        </p:blipFill>
        <p:spPr bwMode="auto">
          <a:xfrm>
            <a:off x="2979987" y="2695878"/>
            <a:ext cx="2128753" cy="15854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фото девочка с папугаем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/>
          <a:stretch/>
        </p:blipFill>
        <p:spPr bwMode="auto">
          <a:xfrm>
            <a:off x="2979987" y="4392182"/>
            <a:ext cx="2128753" cy="1538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D:\2 клас\1 Українська мова\1 Пономарьова\5 Дієслова\№075 - РЗМ. Малюю домашніх улюбленців\2025-02-11_1617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9" y="4351395"/>
            <a:ext cx="2204434" cy="16026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72865" y="1341615"/>
            <a:ext cx="5061877" cy="11620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Скористайся </a:t>
            </a:r>
            <a:r>
              <a:rPr lang="uk-UA" sz="2400" b="1" dirty="0">
                <a:solidFill>
                  <a:srgbClr val="0070C0"/>
                </a:solidFill>
              </a:rPr>
              <a:t>запитаннями і словами з попереднього завдання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Запиши розповідь. Розпочни </a:t>
            </a:r>
            <a:r>
              <a:rPr lang="uk-UA" sz="2400" b="1" dirty="0">
                <a:solidFill>
                  <a:srgbClr val="0070C0"/>
                </a:solidFill>
              </a:rPr>
              <a:t>із заголовка.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0996" y="3303520"/>
            <a:ext cx="6224337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2800" b="1" u="sng" dirty="0">
                <a:solidFill>
                  <a:schemeClr val="bg1"/>
                </a:solidFill>
              </a:rPr>
              <a:t>Моя улюблена тваринка </a:t>
            </a:r>
            <a:endParaRPr lang="uk-UA" sz="2800" b="1" u="sng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мене вдома є … . Його (її) звати … . Він (вона) великий (маленька). У нього (у неї) … хвіст, … лапи, … голова, … тулуб.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Я люблю доглядати за … , гуляти.</a:t>
            </a:r>
          </a:p>
        </p:txBody>
      </p:sp>
    </p:spTree>
    <p:extLst>
      <p:ext uri="{BB962C8B-B14F-4D97-AF65-F5344CB8AC3E}">
        <p14:creationId xmlns:p14="http://schemas.microsoft.com/office/powerpoint/2010/main" val="15278004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866" y="405925"/>
            <a:ext cx="10732467" cy="82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Розкажи</a:t>
            </a:r>
            <a:r>
              <a:rPr lang="uk-UA" sz="3600" b="1" dirty="0" smtClean="0">
                <a:solidFill>
                  <a:schemeClr val="bg1"/>
                </a:solidFill>
              </a:rPr>
              <a:t>, про </a:t>
            </a:r>
            <a:r>
              <a:rPr lang="uk-UA" sz="3600" b="1" dirty="0">
                <a:solidFill>
                  <a:schemeClr val="bg1"/>
                </a:solidFill>
              </a:rPr>
              <a:t>яку </a:t>
            </a:r>
            <a:r>
              <a:rPr lang="uk-UA" sz="3600" b="1" dirty="0" smtClean="0">
                <a:solidFill>
                  <a:schemeClr val="bg1"/>
                </a:solidFill>
              </a:rPr>
              <a:t>тваринку ти </a:t>
            </a:r>
            <a:r>
              <a:rPr lang="uk-UA" sz="3600" b="1" dirty="0">
                <a:solidFill>
                  <a:schemeClr val="bg1"/>
                </a:solidFill>
              </a:rPr>
              <a:t>мрієш.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9099" y="1341615"/>
            <a:ext cx="532311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Для того, хто </a:t>
            </a:r>
            <a:r>
              <a:rPr lang="uk-UA" sz="2800" b="1" dirty="0" smtClean="0"/>
              <a:t>мріє про тваринку</a:t>
            </a:r>
          </a:p>
          <a:p>
            <a:pPr marL="514350" indent="-514350">
              <a:buAutoNum type="arabicPeriod"/>
            </a:pPr>
            <a:r>
              <a:rPr lang="uk-UA" sz="2800" b="1" dirty="0"/>
              <a:t>Про яку тваринку ти мрієш?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Якою ти її уявляєш?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 ти за нею доглядатимеш?</a:t>
            </a:r>
          </a:p>
        </p:txBody>
      </p:sp>
      <p:pic>
        <p:nvPicPr>
          <p:cNvPr id="13" name="Picture 4" descr="Картинки по запросу &quot;фото девочка целуется с кот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6" y="2695877"/>
            <a:ext cx="2123806" cy="15854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фото мальчик гуляет с собакой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/>
          <a:stretch/>
        </p:blipFill>
        <p:spPr bwMode="auto">
          <a:xfrm>
            <a:off x="2979987" y="2695878"/>
            <a:ext cx="2128753" cy="15854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фото девочка с папугаем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/>
          <a:stretch/>
        </p:blipFill>
        <p:spPr bwMode="auto">
          <a:xfrm>
            <a:off x="2979987" y="4392182"/>
            <a:ext cx="2128753" cy="1538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D:\2 клас\1 Українська мова\1 Пономарьова\5 Дієслова\№075 - РЗМ. Малюю домашніх улюбленців\2025-02-11_1617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9" y="4351395"/>
            <a:ext cx="2204434" cy="16026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80552" y="3211024"/>
            <a:ext cx="622433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2800" b="1" u="sng" dirty="0">
                <a:solidFill>
                  <a:schemeClr val="bg1"/>
                </a:solidFill>
              </a:rPr>
              <a:t>Моя </a:t>
            </a:r>
            <a:r>
              <a:rPr lang="uk-UA" sz="2800" b="1" u="sng" dirty="0" smtClean="0">
                <a:solidFill>
                  <a:schemeClr val="bg1"/>
                </a:solidFill>
              </a:rPr>
              <a:t>мрія – …</a:t>
            </a:r>
          </a:p>
          <a:p>
            <a:pPr algn="just"/>
            <a:r>
              <a:rPr lang="uk-UA" sz="2800" b="1" dirty="0"/>
              <a:t>Тваринка, про яку я мрію – це … . Я уявляю його (її) великим (маленькою). У нього (у неї) … хвіст, … лапи, … голова, … тулуб. Я буду доглядати за … , гуляти.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2865" y="1341615"/>
            <a:ext cx="5061877" cy="11620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Скористайся </a:t>
            </a:r>
            <a:r>
              <a:rPr lang="uk-UA" sz="2400" b="1" dirty="0">
                <a:solidFill>
                  <a:srgbClr val="0070C0"/>
                </a:solidFill>
              </a:rPr>
              <a:t>запитаннями і словами з попереднього завдання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Запиши розповідь. Розпочни </a:t>
            </a:r>
            <a:r>
              <a:rPr lang="uk-UA" sz="2400" b="1" dirty="0">
                <a:solidFill>
                  <a:srgbClr val="0070C0"/>
                </a:solidFill>
              </a:rPr>
              <a:t>із заголовка.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408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43720"/>
            <a:ext cx="10395857" cy="80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Намалюй </a:t>
            </a:r>
            <a:r>
              <a:rPr lang="uk-UA" sz="3600" b="1" dirty="0">
                <a:solidFill>
                  <a:schemeClr val="bg1"/>
                </a:solidFill>
              </a:rPr>
              <a:t>олівцями ілюстрацію до своєї </a:t>
            </a:r>
            <a:r>
              <a:rPr lang="uk-UA" sz="3600" b="1" dirty="0" smtClean="0">
                <a:solidFill>
                  <a:schemeClr val="bg1"/>
                </a:solidFill>
              </a:rPr>
              <a:t>розповіді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0871" y="5594504"/>
            <a:ext cx="7321586" cy="5875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Мій домашній улюбленець</a:t>
            </a:r>
          </a:p>
        </p:txBody>
      </p:sp>
      <p:pic>
        <p:nvPicPr>
          <p:cNvPr id="4102" name="Picture 6" descr="Картинки по запросу &quot;рисунок детей паруг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09" y="2026763"/>
            <a:ext cx="2522904" cy="35421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рисунки детей кот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54" y="2001181"/>
            <a:ext cx="3075147" cy="35677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&quot;рисунки детей соба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5" y="2026763"/>
            <a:ext cx="2547992" cy="35677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42060" y="1393237"/>
            <a:ext cx="3427660" cy="52312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Підпиши свій малюнок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9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2906486" y="1328685"/>
            <a:ext cx="8240486" cy="51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585" y="1523448"/>
            <a:ext cx="2232901" cy="163121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rgbClr val="0070C0"/>
                </a:solidFill>
              </a:rPr>
              <a:t>Розглянь </a:t>
            </a:r>
            <a:r>
              <a:rPr lang="uk-UA" sz="2000" b="1" dirty="0" smtClean="0">
                <a:solidFill>
                  <a:srgbClr val="0070C0"/>
                </a:solidFill>
              </a:rPr>
              <a:t>смайли </a:t>
            </a:r>
            <a:r>
              <a:rPr lang="uk-UA" sz="2000" b="1" dirty="0">
                <a:solidFill>
                  <a:srgbClr val="0070C0"/>
                </a:solidFill>
              </a:rPr>
              <a:t>й вибери </a:t>
            </a:r>
            <a:r>
              <a:rPr lang="uk-UA" sz="20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000" b="1" dirty="0" smtClean="0">
                <a:solidFill>
                  <a:srgbClr val="0070C0"/>
                </a:solidFill>
              </a:rPr>
              <a:t>що </a:t>
            </a:r>
            <a:r>
              <a:rPr lang="uk-UA" sz="20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000" b="1" dirty="0" smtClean="0">
                <a:solidFill>
                  <a:srgbClr val="0070C0"/>
                </a:solidFill>
              </a:rPr>
              <a:t>настрій після уроку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4486" y="3657560"/>
            <a:ext cx="26561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З усім впорався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74489" y="3884711"/>
            <a:ext cx="2304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75398" y="5898881"/>
            <a:ext cx="20858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Я 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9851" y="5647333"/>
            <a:ext cx="26561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>
                <a:solidFill>
                  <a:schemeClr val="bg1"/>
                </a:solidFill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</a:rPr>
              <a:t>рок розлютив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6786" y="3623101"/>
            <a:ext cx="34398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36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598" y="413657"/>
            <a:ext cx="10189030" cy="10559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90598" y="1469571"/>
            <a:ext cx="10189029" cy="4596634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8273" y="2205271"/>
            <a:ext cx="4668090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класі</a:t>
            </a:r>
            <a:r>
              <a:rPr lang="ru-RU" sz="2800" b="1" dirty="0">
                <a:solidFill>
                  <a:srgbClr val="0070C0"/>
                </a:solidFill>
              </a:rPr>
              <a:t> стало тихенько,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Усі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сидять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рівненько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Вчитель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до вас </a:t>
            </a:r>
            <a:r>
              <a:rPr lang="ru-RU" sz="2800" b="1" dirty="0" err="1">
                <a:solidFill>
                  <a:srgbClr val="0070C0"/>
                </a:solidFill>
              </a:rPr>
              <a:t>усміхається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Наш </a:t>
            </a:r>
            <a:r>
              <a:rPr lang="ru-RU" sz="2800" b="1" dirty="0">
                <a:solidFill>
                  <a:srgbClr val="0070C0"/>
                </a:solidFill>
              </a:rPr>
              <a:t>урок </a:t>
            </a:r>
            <a:r>
              <a:rPr lang="ru-RU" sz="2800" b="1" dirty="0" err="1">
                <a:solidFill>
                  <a:srgbClr val="0070C0"/>
                </a:solidFill>
              </a:rPr>
              <a:t>розпочинається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4074" y="2124067"/>
            <a:ext cx="170294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4143" y="2173019"/>
            <a:ext cx="3056055" cy="3204524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3628" y="1371600"/>
            <a:ext cx="9487571" cy="617239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 дієслова. Вибери дії, від яких відчуваєш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4143" y="538808"/>
            <a:ext cx="10025743" cy="729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897207" y="3504253"/>
            <a:ext cx="2209125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63840" y="2753981"/>
            <a:ext cx="1970654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4076" y="2786639"/>
            <a:ext cx="1702937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7134" y="2036134"/>
            <a:ext cx="2024066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6678" y="4921730"/>
            <a:ext cx="2209123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3406" y="4156109"/>
            <a:ext cx="2056725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401815" y="2091374"/>
            <a:ext cx="1903988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8899" y="2765580"/>
            <a:ext cx="190399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84266" y="4156108"/>
            <a:ext cx="203086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8656" y="3481904"/>
            <a:ext cx="2410511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2935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678068"/>
            <a:ext cx="9982200" cy="749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785" y="1522528"/>
            <a:ext cx="4359729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Відчинились тихо двері –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Увійшов вусатий звір.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Біля печі сів тихенько –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 err="1">
                <a:solidFill>
                  <a:schemeClr val="bg1"/>
                </a:solidFill>
              </a:rPr>
              <a:t>Вмився</a:t>
            </a:r>
            <a:r>
              <a:rPr lang="uk-UA" sz="2800" b="1" dirty="0">
                <a:solidFill>
                  <a:schemeClr val="bg1"/>
                </a:solidFill>
              </a:rPr>
              <a:t> лапкою собі!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475514" y="2818972"/>
            <a:ext cx="13057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Котик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785" y="3461887"/>
            <a:ext cx="6558643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Назви, </a:t>
            </a:r>
            <a:r>
              <a:rPr lang="uk-UA" sz="2400" b="1" dirty="0">
                <a:solidFill>
                  <a:srgbClr val="0070C0"/>
                </a:solidFill>
              </a:rPr>
              <a:t>які домашні улюбленці живуть у </a:t>
            </a:r>
            <a:r>
              <a:rPr lang="uk-UA" sz="2400" b="1" dirty="0" smtClean="0">
                <a:solidFill>
                  <a:srgbClr val="0070C0"/>
                </a:solidFill>
              </a:rPr>
              <a:t>тебе вдома</a:t>
            </a:r>
            <a:r>
              <a:rPr lang="uk-UA" sz="2400" b="1" dirty="0">
                <a:solidFill>
                  <a:srgbClr val="0070C0"/>
                </a:solidFill>
              </a:rPr>
              <a:t>?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Чим </a:t>
            </a:r>
            <a:r>
              <a:rPr lang="uk-UA" sz="2400" b="1" dirty="0" smtClean="0">
                <a:solidFill>
                  <a:srgbClr val="0070C0"/>
                </a:solidFill>
              </a:rPr>
              <a:t>ти </a:t>
            </a:r>
            <a:r>
              <a:rPr lang="uk-UA" sz="2400" b="1" dirty="0">
                <a:solidFill>
                  <a:srgbClr val="0070C0"/>
                </a:solidFill>
              </a:rPr>
              <a:t>їх </a:t>
            </a:r>
            <a:r>
              <a:rPr lang="uk-UA" sz="2400" b="1" dirty="0" smtClean="0">
                <a:solidFill>
                  <a:srgbClr val="0070C0"/>
                </a:solidFill>
              </a:rPr>
              <a:t>годуєш?</a:t>
            </a:r>
            <a:endParaRPr lang="uk-UA" sz="2400" b="1" dirty="0">
              <a:solidFill>
                <a:srgbClr val="0070C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Як часто </a:t>
            </a:r>
            <a:r>
              <a:rPr lang="uk-UA" sz="2400" b="1" dirty="0" smtClean="0">
                <a:solidFill>
                  <a:srgbClr val="0070C0"/>
                </a:solidFill>
              </a:rPr>
              <a:t>ти </a:t>
            </a:r>
            <a:r>
              <a:rPr lang="uk-UA" sz="2400" b="1" dirty="0">
                <a:solidFill>
                  <a:srgbClr val="0070C0"/>
                </a:solidFill>
              </a:rPr>
              <a:t>з ними </a:t>
            </a:r>
            <a:r>
              <a:rPr lang="uk-UA" sz="2400" b="1" dirty="0" smtClean="0">
                <a:solidFill>
                  <a:srgbClr val="0070C0"/>
                </a:solidFill>
              </a:rPr>
              <a:t>гуляєш?</a:t>
            </a:r>
            <a:endParaRPr lang="uk-UA" sz="2400" b="1" dirty="0">
              <a:solidFill>
                <a:srgbClr val="0070C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Як часто необхідно купати собак, котів?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70C0"/>
                </a:solidFill>
              </a:rPr>
              <a:t>Що цікавого </a:t>
            </a:r>
            <a:r>
              <a:rPr lang="uk-UA" sz="2400" b="1" dirty="0" smtClean="0">
                <a:solidFill>
                  <a:srgbClr val="0070C0"/>
                </a:solidFill>
              </a:rPr>
              <a:t>ти можеш </a:t>
            </a:r>
            <a:r>
              <a:rPr lang="uk-UA" sz="2400" b="1" dirty="0">
                <a:solidFill>
                  <a:srgbClr val="0070C0"/>
                </a:solidFill>
              </a:rPr>
              <a:t>розповісти про своїх улюбленців?</a:t>
            </a:r>
          </a:p>
        </p:txBody>
      </p:sp>
      <p:pic>
        <p:nvPicPr>
          <p:cNvPr id="7" name="Picture 2" descr="Картинки по запросу &quot;клипарт дети с домашними животни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80" y="3461886"/>
            <a:ext cx="3267291" cy="25470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Тварини\Кі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11" y="1590736"/>
            <a:ext cx="3224160" cy="167946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82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фото мальчик с собакой до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r="8340"/>
          <a:stretch/>
        </p:blipFill>
        <p:spPr bwMode="auto">
          <a:xfrm>
            <a:off x="935866" y="1262741"/>
            <a:ext cx="5078337" cy="40772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3208" y="555171"/>
            <a:ext cx="10221991" cy="599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Послухай вірш </a:t>
            </a:r>
            <a:r>
              <a:rPr lang="uk-UA" sz="4000" b="1" dirty="0"/>
              <a:t>«Охоронець</a:t>
            </a:r>
            <a:r>
              <a:rPr lang="uk-UA" sz="4000" b="1" dirty="0" smtClean="0"/>
              <a:t>»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74041" y="1230082"/>
            <a:ext cx="4251158" cy="48936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Вечірня </a:t>
            </a:r>
            <a:r>
              <a:rPr lang="uk-UA" sz="2600" b="1" dirty="0">
                <a:solidFill>
                  <a:srgbClr val="0070C0"/>
                </a:solidFill>
              </a:rPr>
              <a:t>зіронька </a:t>
            </a:r>
            <a:r>
              <a:rPr lang="uk-UA" sz="2600" b="1" dirty="0" err="1">
                <a:solidFill>
                  <a:srgbClr val="0070C0"/>
                </a:solidFill>
              </a:rPr>
              <a:t>сія</a:t>
            </a:r>
            <a:r>
              <a:rPr lang="uk-UA" sz="2600" b="1" dirty="0">
                <a:solidFill>
                  <a:srgbClr val="0070C0"/>
                </a:solidFill>
              </a:rPr>
              <a:t>...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Ми вдвох удома — пес і я,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І пес не іграшковий —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Живий, білоголовий!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Він по кутках не ловить ґав,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Вартує біля шибки,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Зачує кроки і «гав-гав!»,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І шерсть на спині — дибки.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Мені уже лягати час,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А пес не буде спати: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Від мами має він наказ </a:t>
            </a:r>
            <a:br>
              <a:rPr lang="uk-UA" sz="2600" b="1" dirty="0">
                <a:solidFill>
                  <a:srgbClr val="0070C0"/>
                </a:solidFill>
              </a:rPr>
            </a:br>
            <a:r>
              <a:rPr lang="uk-UA" sz="2600" b="1" dirty="0">
                <a:solidFill>
                  <a:srgbClr val="0070C0"/>
                </a:solidFill>
              </a:rPr>
              <a:t>Мене охороняти.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866" y="5447657"/>
            <a:ext cx="5078337" cy="8334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Чому вірш названо «Охоронець»? Який наказ має пес? Від кого?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255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9" y="599721"/>
            <a:ext cx="96447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58542" y="1521614"/>
            <a:ext cx="5083629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розвитку зв’язного мовлення ми складемо розповідь</a:t>
            </a:r>
            <a:r>
              <a:rPr lang="ru-RU" sz="3200" b="1" dirty="0">
                <a:solidFill>
                  <a:srgbClr val="0070C0"/>
                </a:solidFill>
              </a:rPr>
              <a:t> за питаннями </a:t>
            </a:r>
            <a:r>
              <a:rPr lang="ru-RU" sz="3200" b="1" dirty="0" smtClean="0">
                <a:solidFill>
                  <a:srgbClr val="0070C0"/>
                </a:solidFill>
              </a:rPr>
              <a:t>про </a:t>
            </a:r>
            <a:r>
              <a:rPr lang="ru-RU" sz="3200" b="1" dirty="0" smtClean="0">
                <a:solidFill>
                  <a:srgbClr val="0070C0"/>
                </a:solidFill>
              </a:rPr>
              <a:t>твою улюблену тваринку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97429" y="1521614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817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2155" y="558326"/>
            <a:ext cx="9891274" cy="5888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світлини. Розкажи, чим зайняті діти.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2435" y="1344707"/>
            <a:ext cx="351224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Маленька дівчинка </a:t>
            </a:r>
            <a:r>
              <a:rPr lang="uk-UA" sz="2800" b="1" dirty="0" smtClean="0"/>
              <a:t>цілує котика</a:t>
            </a:r>
            <a:r>
              <a:rPr lang="uk-UA" sz="2800" b="1" dirty="0"/>
              <a:t>.</a:t>
            </a:r>
          </a:p>
        </p:txBody>
      </p:sp>
      <p:pic>
        <p:nvPicPr>
          <p:cNvPr id="5124" name="Picture 4" descr="Картинки по запросу &quot;фото девочка целуется с кот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9769"/>
          <a:stretch/>
        </p:blipFill>
        <p:spPr bwMode="auto">
          <a:xfrm>
            <a:off x="4412653" y="1224000"/>
            <a:ext cx="2812784" cy="160418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фото мальчик гуляет с собакой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/>
          <a:stretch/>
        </p:blipFill>
        <p:spPr bwMode="auto">
          <a:xfrm>
            <a:off x="3322051" y="2750183"/>
            <a:ext cx="2791494" cy="18384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4417"/>
            <a:ext cx="1079653" cy="952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5437" y="4682914"/>
            <a:ext cx="372559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Дівчинка цілує свого </a:t>
            </a:r>
            <a:r>
              <a:rPr lang="uk-UA" sz="2800" b="1" dirty="0" smtClean="0"/>
              <a:t>улюбленця </a:t>
            </a:r>
            <a:r>
              <a:rPr lang="uk-UA" sz="2800" b="1" dirty="0"/>
              <a:t>– папугу.</a:t>
            </a:r>
          </a:p>
        </p:txBody>
      </p:sp>
      <p:pic>
        <p:nvPicPr>
          <p:cNvPr id="13" name="Picture 2" descr="Картинки по запросу &quot;фото девочка с папугаем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9177" b="2093"/>
          <a:stretch/>
        </p:blipFill>
        <p:spPr bwMode="auto">
          <a:xfrm>
            <a:off x="4210115" y="4569721"/>
            <a:ext cx="3015322" cy="181938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5 Дієслова\№075 - РЗМ. Малюю домашніх улюбленців\2025-02-11_1617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92" y="2782841"/>
            <a:ext cx="2542160" cy="18481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6911" y="3887089"/>
            <a:ext cx="318612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Хлопчик вивів на прогулянку свого </a:t>
            </a:r>
            <a:r>
              <a:rPr lang="uk-UA" sz="2800" b="1" dirty="0" smtClean="0"/>
              <a:t>собаку</a:t>
            </a:r>
            <a:r>
              <a:rPr lang="uk-UA" sz="2800" b="1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63218" y="3410035"/>
            <a:ext cx="3340211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Хлопчик </a:t>
            </a:r>
            <a:r>
              <a:rPr lang="uk-UA" sz="2800" b="1" dirty="0"/>
              <a:t>годує </a:t>
            </a:r>
            <a:r>
              <a:rPr lang="uk-UA" sz="2800" b="1" dirty="0" smtClean="0"/>
              <a:t>акваріумних </a:t>
            </a:r>
            <a:r>
              <a:rPr lang="uk-UA" sz="2800" b="1" dirty="0"/>
              <a:t>рибок.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70481" y="1224000"/>
            <a:ext cx="4125684" cy="12876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як ставляться діти до своїх домашніх </a:t>
            </a:r>
            <a:r>
              <a:rPr lang="uk-UA" sz="2400" b="1" dirty="0" smtClean="0">
                <a:solidFill>
                  <a:srgbClr val="0070C0"/>
                </a:solidFill>
              </a:rPr>
              <a:t>улюбленців. З </a:t>
            </a:r>
            <a:r>
              <a:rPr lang="uk-UA" sz="2400" b="1" dirty="0">
                <a:solidFill>
                  <a:srgbClr val="0070C0"/>
                </a:solidFill>
              </a:rPr>
              <a:t>чого це видно?</a:t>
            </a:r>
          </a:p>
        </p:txBody>
      </p:sp>
    </p:spTree>
    <p:extLst>
      <p:ext uri="{BB962C8B-B14F-4D97-AF65-F5344CB8AC3E}">
        <p14:creationId xmlns:p14="http://schemas.microsoft.com/office/powerpoint/2010/main" val="5093276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ипарт кош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5195" r="14187" b="9318"/>
          <a:stretch/>
        </p:blipFill>
        <p:spPr bwMode="auto">
          <a:xfrm>
            <a:off x="722251" y="1705058"/>
            <a:ext cx="3180641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600" y="547439"/>
            <a:ext cx="10100906" cy="82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розповідь </a:t>
            </a:r>
            <a:r>
              <a:rPr lang="uk-UA" sz="3600" b="1" dirty="0">
                <a:solidFill>
                  <a:schemeClr val="bg1"/>
                </a:solidFill>
              </a:rPr>
              <a:t>про домашню </a:t>
            </a:r>
            <a:r>
              <a:rPr lang="uk-UA" sz="3600" b="1" dirty="0" smtClean="0">
                <a:solidFill>
                  <a:schemeClr val="bg1"/>
                </a:solidFill>
              </a:rPr>
              <a:t>тваринку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3704" y="1657516"/>
            <a:ext cx="7287802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Моя </a:t>
            </a:r>
            <a:r>
              <a:rPr lang="uk-UA" sz="2800" dirty="0">
                <a:solidFill>
                  <a:srgbClr val="0070C0"/>
                </a:solidFill>
              </a:rPr>
              <a:t>улюблена домашня тварина – кішка. Її звуть Буся. Їй близько трьох років. У неї виразні блакитні очі, пухнастий хвіст. Вона любить не тільки бігати і грати, але і поспати, поніжитися на сонечку. Коли Буся - красунька хоче на вулицю, вона нявкає . Захотівши їсти, вона лащиться. Ось така чудова кішка живе у нас вдома. Я її дуже люблю.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153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собака клипар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6065"/>
            <a:ext cx="2388251" cy="36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92286" y="1646235"/>
            <a:ext cx="7499220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Мого </a:t>
            </a:r>
            <a:r>
              <a:rPr lang="uk-UA" sz="2800" dirty="0">
                <a:solidFill>
                  <a:srgbClr val="0070C0"/>
                </a:solidFill>
              </a:rPr>
              <a:t>друга звати Бетховен. Йому шість років. Він великого зросту, білого кольору. І хвіст у нього дуже цікавий. Він загнутий назад. Вуха висять як листя. Дружок любить картоплю, м’ясо, молоко і рибу. Моя мила собачка дуже красива і ласкава! Я дуже люблю Бетховена і дуже рада, що він завжди поруч з нами!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547439"/>
            <a:ext cx="10100906" cy="82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розповідь </a:t>
            </a:r>
            <a:r>
              <a:rPr lang="uk-UA" sz="3600" b="1" dirty="0">
                <a:solidFill>
                  <a:schemeClr val="bg1"/>
                </a:solidFill>
              </a:rPr>
              <a:t>про домашню </a:t>
            </a:r>
            <a:r>
              <a:rPr lang="uk-UA" sz="3600" b="1" dirty="0" smtClean="0">
                <a:solidFill>
                  <a:schemeClr val="bg1"/>
                </a:solidFill>
              </a:rPr>
              <a:t>тваринку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185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93771" y="1526492"/>
            <a:ext cx="6497735" cy="39703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rgbClr val="0070C0"/>
                </a:solidFill>
              </a:rPr>
              <a:t>Мій </a:t>
            </a:r>
            <a:r>
              <a:rPr lang="uk-UA" sz="2800" dirty="0">
                <a:solidFill>
                  <a:srgbClr val="0070C0"/>
                </a:solidFill>
              </a:rPr>
              <a:t>улюбленець — це маленький хвилястий папужка. Його звуть Гоша. Він яскраво-зеленого кольору. Тільки на спині пташки збігають чорненькі смужки. Гоша маленький, він навіть може сидіти на моїй долоні. А ще він дуже кумедний, коли нахохлюється або чистить пір’ячко. Тоді він схожий на пухнасту пір’яну </a:t>
            </a:r>
            <a:r>
              <a:rPr lang="ru-RU" sz="2800" dirty="0">
                <a:solidFill>
                  <a:srgbClr val="0070C0"/>
                </a:solidFill>
              </a:rPr>
              <a:t>кульку.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547439"/>
            <a:ext cx="10100906" cy="82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розповідь </a:t>
            </a:r>
            <a:r>
              <a:rPr lang="uk-UA" sz="3600" b="1" dirty="0">
                <a:solidFill>
                  <a:schemeClr val="bg1"/>
                </a:solidFill>
              </a:rPr>
              <a:t>про домашню </a:t>
            </a:r>
            <a:r>
              <a:rPr lang="uk-UA" sz="3600" b="1" dirty="0" smtClean="0">
                <a:solidFill>
                  <a:schemeClr val="bg1"/>
                </a:solidFill>
              </a:rPr>
              <a:t>тваринку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Хвилясті папуги - зовнішній вигляд та харчува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26344"/>
          <a:stretch/>
        </p:blipFill>
        <p:spPr bwMode="auto">
          <a:xfrm>
            <a:off x="990599" y="1526492"/>
            <a:ext cx="3377067" cy="32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105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19954</TotalTime>
  <Words>715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1331</cp:revision>
  <dcterms:created xsi:type="dcterms:W3CDTF">2018-01-05T16:38:53Z</dcterms:created>
  <dcterms:modified xsi:type="dcterms:W3CDTF">2025-02-12T14:45:55Z</dcterms:modified>
</cp:coreProperties>
</file>