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1046" r:id="rId3"/>
    <p:sldId id="1039" r:id="rId4"/>
    <p:sldId id="1044" r:id="rId5"/>
    <p:sldId id="1040" r:id="rId6"/>
    <p:sldId id="1045" r:id="rId7"/>
    <p:sldId id="647" r:id="rId8"/>
    <p:sldId id="648" r:id="rId9"/>
    <p:sldId id="642" r:id="rId10"/>
    <p:sldId id="652" r:id="rId11"/>
    <p:sldId id="653" r:id="rId12"/>
    <p:sldId id="639" r:id="rId13"/>
    <p:sldId id="1041" r:id="rId14"/>
    <p:sldId id="1043" r:id="rId15"/>
    <p:sldId id="1047" r:id="rId16"/>
    <p:sldId id="624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3242"/>
    <a:srgbClr val="295FFF"/>
    <a:srgbClr val="00B050"/>
    <a:srgbClr val="1694E9"/>
    <a:srgbClr val="FF66FF"/>
    <a:srgbClr val="FFFF00"/>
    <a:srgbClr val="FF7C80"/>
    <a:srgbClr val="709E32"/>
    <a:srgbClr val="E3FE40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92" autoAdjust="0"/>
    <p:restoredTop sz="94660"/>
  </p:normalViewPr>
  <p:slideViewPr>
    <p:cSldViewPr snapToGrid="0">
      <p:cViewPr varScale="1">
        <p:scale>
          <a:sx n="88" d="100"/>
          <a:sy n="88" d="100"/>
        </p:scale>
        <p:origin x="-35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16.02.2025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16.02.2025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16.02.2025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16.02.2025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16.02.2025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16.02.2025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16.02.2025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/>
  </p:transition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10" Type="http://schemas.openxmlformats.org/officeDocument/2006/relationships/image" Target="../media/image4.jpeg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jpe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48296" y="4293490"/>
            <a:ext cx="9167304" cy="1600438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rgbClr val="0070C0"/>
                </a:solidFill>
              </a:rPr>
              <a:t>Спостерігаю за багатозначними словами</a:t>
            </a:r>
          </a:p>
        </p:txBody>
      </p:sp>
      <p:pic>
        <p:nvPicPr>
          <p:cNvPr id="10" name="Picture 4" descr="https://kidlandia.ua/sites/default/files/styles/watermark/public/images/20151412113658.jpg?itok=Jcdxf_Z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296" y="1404894"/>
            <a:ext cx="3746219" cy="2578433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78212" y="1292834"/>
            <a:ext cx="3137388" cy="2145268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Українська мова</a:t>
            </a:r>
          </a:p>
          <a:p>
            <a:pPr algn="ctr"/>
            <a:r>
              <a:rPr lang="uk-UA" sz="2400" b="1" i="1" dirty="0">
                <a:solidFill>
                  <a:srgbClr val="0070C0"/>
                </a:solidFill>
              </a:rPr>
              <a:t>2 </a:t>
            </a:r>
            <a:r>
              <a:rPr lang="uk-UA" sz="2400" b="1" i="1" dirty="0" smtClean="0">
                <a:solidFill>
                  <a:srgbClr val="0070C0"/>
                </a:solidFill>
              </a:rPr>
              <a:t>клас </a:t>
            </a:r>
          </a:p>
          <a:p>
            <a:pPr algn="ctr"/>
            <a:r>
              <a:rPr lang="uk-UA" sz="2400" b="1" i="1" dirty="0" smtClean="0">
                <a:solidFill>
                  <a:srgbClr val="0070C0"/>
                </a:solidFill>
              </a:rPr>
              <a:t>Розділ 4</a:t>
            </a:r>
            <a:r>
              <a:rPr lang="uk-UA" sz="2400" b="1" dirty="0" smtClean="0">
                <a:solidFill>
                  <a:srgbClr val="0070C0"/>
                </a:solidFill>
              </a:rPr>
              <a:t>. 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Досліджую дієслова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Урок </a:t>
            </a:r>
            <a:r>
              <a:rPr lang="en-US" sz="2400" b="1" dirty="0" smtClean="0">
                <a:solidFill>
                  <a:srgbClr val="0070C0"/>
                </a:solidFill>
              </a:rPr>
              <a:t>7</a:t>
            </a:r>
            <a:r>
              <a:rPr lang="uk-UA" sz="2400" b="1" dirty="0" smtClean="0">
                <a:solidFill>
                  <a:srgbClr val="0070C0"/>
                </a:solidFill>
              </a:rPr>
              <a:t>6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81743" y="494529"/>
            <a:ext cx="10397553" cy="6593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Розглянь </a:t>
            </a:r>
            <a:r>
              <a:rPr lang="uk-UA" sz="4000" b="1" dirty="0">
                <a:solidFill>
                  <a:schemeClr val="bg1"/>
                </a:solidFill>
              </a:rPr>
              <a:t>схему </a:t>
            </a:r>
            <a:r>
              <a:rPr lang="uk-UA" sz="4000" b="1" dirty="0" smtClean="0">
                <a:solidFill>
                  <a:schemeClr val="bg1"/>
                </a:solidFill>
              </a:rPr>
              <a:t>Дитляндії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AutoShape 2" descr="https://kidlandia.ua/sites/default/files/styles/watermark/public/images/20141803120936.jpg?itok=Y8uUjuR4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" name="Picture 6" descr="https://kidlandia.ua/sites/default/files/styles/watermark/public/images/20141803121111.jpg?itok=olz6rUg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79" y="1854312"/>
            <a:ext cx="3106877" cy="207125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s://kidlandia.ua/sites/default/files/styles/watermark/public/images/20141803120819.jpg?itok=qasZV_-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78" y="4180036"/>
            <a:ext cx="3106877" cy="219357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s://kidlandia.ua/sites/default/files/styles/watermark/public/images/20141803120936.jpg?itok=Y8uUjuR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795" y="1854313"/>
            <a:ext cx="2823424" cy="207125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kidlandia.ua/sites/default/files/styles/watermark/public/images/20151412113533.jpg?itok=kCry0oi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795" y="4124080"/>
            <a:ext cx="2823424" cy="219357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kidlandia.ua/sites/default/files/styles/watermark/public/images/20141803121131.jpg?itok=02RyWIl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808" y="1854311"/>
            <a:ext cx="2877488" cy="202028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ttps://kidlandia.ua/sites/default/files/styles/watermark/public/images/20141803121031.jpg?itok=ATmd2q2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373" y="4180035"/>
            <a:ext cx="2993923" cy="219357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273340" y="3448532"/>
            <a:ext cx="2039371" cy="46166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70C0"/>
                </a:solidFill>
              </a:rPr>
              <a:t>Стоматологія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271151" y="5884882"/>
            <a:ext cx="1919069" cy="46166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70C0"/>
                </a:solidFill>
              </a:rPr>
              <a:t>Салон краси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496231" y="3448531"/>
            <a:ext cx="1274216" cy="46166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70C0"/>
                </a:solidFill>
              </a:rPr>
              <a:t>Поліція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771447" y="3396433"/>
            <a:ext cx="1457263" cy="46166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Магазин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812394" y="5830999"/>
            <a:ext cx="887819" cy="46166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70C0"/>
                </a:solidFill>
              </a:rPr>
              <a:t>Банк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544408" y="5895768"/>
            <a:ext cx="2706075" cy="46166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70C0"/>
                </a:solidFill>
              </a:rPr>
              <a:t>Пожежна частина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901035" y="1153885"/>
            <a:ext cx="9990219" cy="58315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Розкажи</a:t>
            </a:r>
            <a:r>
              <a:rPr lang="uk-UA" sz="2400" b="1" dirty="0">
                <a:solidFill>
                  <a:srgbClr val="0070C0"/>
                </a:solidFill>
              </a:rPr>
              <a:t>, які станції тут зображено, що роблять діти на кожній із них.</a:t>
            </a:r>
          </a:p>
        </p:txBody>
      </p:sp>
      <p:sp>
        <p:nvSpPr>
          <p:cNvPr id="18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9</a:t>
            </a:r>
            <a:r>
              <a:rPr lang="uk-UA" sz="2800" b="1" dirty="0" smtClean="0">
                <a:solidFill>
                  <a:schemeClr val="bg1"/>
                </a:solidFill>
              </a:rPr>
              <a:t>6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75696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Картинки по запросу &quot;лебедь пливут по реке&quot;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28" y="3689839"/>
            <a:ext cx="3123338" cy="208222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" t="1073" r="56400" b="81257"/>
          <a:stretch/>
        </p:blipFill>
        <p:spPr>
          <a:xfrm>
            <a:off x="4031110" y="2947391"/>
            <a:ext cx="7192067" cy="1908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7" name="TextBox 16"/>
          <p:cNvSpPr txBox="1"/>
          <p:nvPr/>
        </p:nvSpPr>
        <p:spPr>
          <a:xfrm>
            <a:off x="3976026" y="1754391"/>
            <a:ext cx="4341378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</a:rPr>
              <a:t>По </a:t>
            </a:r>
            <a:r>
              <a:rPr lang="uk-UA" sz="3200" b="1" dirty="0">
                <a:solidFill>
                  <a:schemeClr val="bg1"/>
                </a:solidFill>
              </a:rPr>
              <a:t>небу </a:t>
            </a:r>
            <a:r>
              <a:rPr lang="uk-UA" sz="3200" b="1" dirty="0" smtClean="0">
                <a:solidFill>
                  <a:schemeClr val="bg1"/>
                </a:solidFill>
              </a:rPr>
              <a:t>пливе ... </a:t>
            </a:r>
          </a:p>
          <a:p>
            <a:r>
              <a:rPr lang="uk-UA" sz="3200" b="1" dirty="0" smtClean="0">
                <a:solidFill>
                  <a:schemeClr val="bg1"/>
                </a:solidFill>
              </a:rPr>
              <a:t>По </a:t>
            </a:r>
            <a:r>
              <a:rPr lang="uk-UA" sz="3200" b="1" dirty="0">
                <a:solidFill>
                  <a:schemeClr val="bg1"/>
                </a:solidFill>
              </a:rPr>
              <a:t>річці </a:t>
            </a:r>
            <a:r>
              <a:rPr lang="uk-UA" sz="3200" b="1" dirty="0" smtClean="0">
                <a:solidFill>
                  <a:schemeClr val="bg1"/>
                </a:solidFill>
              </a:rPr>
              <a:t>пливе ...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6" name="AutoShape 2" descr="https://kidlandia.ua/sites/default/files/styles/watermark/public/images/20141803120936.jpg?itok=Y8uUjuR4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6" t="14231" r="47167" b="71872"/>
          <a:stretch/>
        </p:blipFill>
        <p:spPr>
          <a:xfrm>
            <a:off x="4340039" y="2905820"/>
            <a:ext cx="998185" cy="879354"/>
          </a:xfrm>
          <a:prstGeom prst="rect">
            <a:avLst/>
          </a:prstGeom>
        </p:spPr>
      </p:pic>
      <p:sp>
        <p:nvSpPr>
          <p:cNvPr id="9" name="AutoShape 2" descr="Картинки по запросу &quot;клипарт небо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2" name="Picture 4" descr="Картинки по запросу &quot;клипарт небо&quot;&quot;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79"/>
          <a:stretch/>
        </p:blipFill>
        <p:spPr bwMode="auto">
          <a:xfrm>
            <a:off x="740228" y="1681375"/>
            <a:ext cx="2914613" cy="194815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97" t="15546" r="11018" b="67999"/>
          <a:stretch/>
        </p:blipFill>
        <p:spPr>
          <a:xfrm>
            <a:off x="5543703" y="2960271"/>
            <a:ext cx="1225402" cy="104122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22" t="51039" r="48357" b="38266"/>
          <a:stretch/>
        </p:blipFill>
        <p:spPr>
          <a:xfrm>
            <a:off x="10435399" y="3171331"/>
            <a:ext cx="199831" cy="73344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8" t="51250" r="59499" b="35228"/>
          <a:stretch/>
        </p:blipFill>
        <p:spPr>
          <a:xfrm>
            <a:off x="8495329" y="3165890"/>
            <a:ext cx="1591318" cy="92727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60" t="63058" r="20931" b="22914"/>
          <a:stretch/>
        </p:blipFill>
        <p:spPr>
          <a:xfrm>
            <a:off x="6897557" y="2930206"/>
            <a:ext cx="1459171" cy="8876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8" t="11067" r="83248" b="81234"/>
          <a:stretch/>
        </p:blipFill>
        <p:spPr>
          <a:xfrm>
            <a:off x="10041632" y="3268347"/>
            <a:ext cx="434157" cy="53940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" t="67565" r="63952" b="20611"/>
          <a:stretch/>
        </p:blipFill>
        <p:spPr>
          <a:xfrm>
            <a:off x="5005606" y="4065703"/>
            <a:ext cx="1459171" cy="74817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6" t="80899" r="56797" b="2591"/>
          <a:stretch/>
        </p:blipFill>
        <p:spPr>
          <a:xfrm>
            <a:off x="8526092" y="3876520"/>
            <a:ext cx="1529791" cy="1044636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60" t="63058" r="20931" b="22914"/>
          <a:stretch/>
        </p:blipFill>
        <p:spPr>
          <a:xfrm>
            <a:off x="6769105" y="3774288"/>
            <a:ext cx="1459171" cy="887626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6" t="14231" r="47167" b="71872"/>
          <a:stretch/>
        </p:blipFill>
        <p:spPr>
          <a:xfrm>
            <a:off x="4182860" y="3752516"/>
            <a:ext cx="998185" cy="879354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740228" y="491474"/>
            <a:ext cx="11031748" cy="11087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За </a:t>
            </a:r>
            <a:r>
              <a:rPr lang="uk-UA" sz="3200" b="1" dirty="0" smtClean="0">
                <a:solidFill>
                  <a:schemeClr val="bg1"/>
                </a:solidFill>
              </a:rPr>
              <a:t>поданими </a:t>
            </a:r>
            <a:r>
              <a:rPr lang="uk-UA" sz="3200" b="1" dirty="0">
                <a:solidFill>
                  <a:schemeClr val="bg1"/>
                </a:solidFill>
              </a:rPr>
              <a:t>початками склади і запиши два речення з дієсловом </a:t>
            </a:r>
            <a:r>
              <a:rPr lang="uk-UA" sz="3200" b="1" dirty="0">
                <a:solidFill>
                  <a:srgbClr val="FFFF00"/>
                </a:solidFill>
              </a:rPr>
              <a:t>пливе</a:t>
            </a:r>
            <a:r>
              <a:rPr lang="uk-UA" sz="3200" b="1" dirty="0">
                <a:solidFill>
                  <a:schemeClr val="bg1"/>
                </a:solidFill>
              </a:rPr>
              <a:t>, щоб у кожному воно мало інше значення.</a:t>
            </a:r>
          </a:p>
        </p:txBody>
      </p:sp>
      <p:sp>
        <p:nvSpPr>
          <p:cNvPr id="26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9</a:t>
            </a:r>
            <a:r>
              <a:rPr lang="uk-UA" sz="2800" b="1" dirty="0" smtClean="0">
                <a:solidFill>
                  <a:schemeClr val="bg1"/>
                </a:solidFill>
              </a:rPr>
              <a:t>6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682607" y="1715650"/>
            <a:ext cx="168209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</a:rPr>
              <a:t>хмара.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689942" y="2246834"/>
            <a:ext cx="1674755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/>
              <a:t>лебідь.</a:t>
            </a:r>
          </a:p>
        </p:txBody>
      </p:sp>
    </p:spTree>
    <p:extLst>
      <p:ext uri="{BB962C8B-B14F-4D97-AF65-F5344CB8AC3E}">
        <p14:creationId xmlns:p14="http://schemas.microsoft.com/office/powerpoint/2010/main" val="389985546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251858" y="1466707"/>
            <a:ext cx="9252856" cy="841064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Напиши </a:t>
            </a:r>
            <a:r>
              <a:rPr lang="uk-UA" sz="2400" b="1" dirty="0">
                <a:solidFill>
                  <a:srgbClr val="0070C0"/>
                </a:solidFill>
              </a:rPr>
              <a:t>2-3 речення про те, чи хочеться тобі побувати в </a:t>
            </a:r>
            <a:r>
              <a:rPr lang="uk-UA" sz="2400" b="1" dirty="0" err="1">
                <a:solidFill>
                  <a:srgbClr val="0070C0"/>
                </a:solidFill>
              </a:rPr>
              <a:t>Дитландії</a:t>
            </a:r>
            <a:r>
              <a:rPr lang="uk-UA" sz="2400" b="1" dirty="0">
                <a:solidFill>
                  <a:srgbClr val="0070C0"/>
                </a:solidFill>
              </a:rPr>
              <a:t>. </a:t>
            </a:r>
            <a:endParaRPr lang="uk-UA" sz="2400" b="1" dirty="0" smtClean="0">
              <a:solidFill>
                <a:srgbClr val="0070C0"/>
              </a:solidFill>
            </a:endParaRP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Що </a:t>
            </a:r>
            <a:r>
              <a:rPr lang="uk-UA" sz="2400" b="1" dirty="0">
                <a:solidFill>
                  <a:srgbClr val="0070C0"/>
                </a:solidFill>
              </a:rPr>
              <a:t>найбільше тебе приваблює в цій країні?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28270" y="2455106"/>
            <a:ext cx="5676444" cy="153233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sz="2800" b="1" dirty="0">
                <a:solidFill>
                  <a:schemeClr val="bg1"/>
                </a:solidFill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</a:rPr>
              <a:t>Мені </a:t>
            </a:r>
            <a:r>
              <a:rPr lang="uk-UA" sz="2800" b="1" dirty="0">
                <a:solidFill>
                  <a:schemeClr val="bg1"/>
                </a:solidFill>
              </a:rPr>
              <a:t>дуже хочеться побувати в країні </a:t>
            </a:r>
            <a:r>
              <a:rPr lang="uk-UA" sz="2800" b="1" dirty="0" err="1">
                <a:solidFill>
                  <a:schemeClr val="bg1"/>
                </a:solidFill>
              </a:rPr>
              <a:t>Дитландії</a:t>
            </a:r>
            <a:r>
              <a:rPr lang="uk-UA" sz="2800" b="1" dirty="0">
                <a:solidFill>
                  <a:schemeClr val="bg1"/>
                </a:solidFill>
              </a:rPr>
              <a:t>. В цій країні мене приваблює …</a:t>
            </a:r>
          </a:p>
        </p:txBody>
      </p:sp>
      <p:pic>
        <p:nvPicPr>
          <p:cNvPr id="2" name="Picture 2" descr="Картинки по запросу &quot;парк професій київ&quot;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256" y="2469228"/>
            <a:ext cx="3655662" cy="2741746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1023256" y="507149"/>
            <a:ext cx="10112829" cy="82739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Додаткове завдання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9</a:t>
            </a:r>
            <a:r>
              <a:rPr lang="uk-UA" sz="2800" b="1" dirty="0" smtClean="0">
                <a:solidFill>
                  <a:schemeClr val="bg1"/>
                </a:solidFill>
              </a:rPr>
              <a:t>6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7" name="Picture 2" descr="https://kidlandia.ua/sites/default/files/styles/watermark/public/images/20141803121156.jpg?itok=S65IgCF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626" y="4073055"/>
            <a:ext cx="3812069" cy="2371288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12068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D:\2 клас\1 Українська мова\1 Пономарьова\5 Дієслова\№076 - Спотерігаю за багатозначними словами\2025-02-12_22094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31" b="6672"/>
          <a:stretch/>
        </p:blipFill>
        <p:spPr bwMode="auto">
          <a:xfrm>
            <a:off x="6065761" y="4736241"/>
            <a:ext cx="5131554" cy="129600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2 клас\1 Українська мова\1 Пономарьова\5 Дієслова\№076 - Спотерігаю за багатозначними словами\2025-02-12_22092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7" t="15395" r="8823" b="2090"/>
          <a:stretch/>
        </p:blipFill>
        <p:spPr bwMode="auto">
          <a:xfrm>
            <a:off x="686572" y="3931476"/>
            <a:ext cx="4756286" cy="223200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2 клас\1 Українська мова\1 Пономарьова\5 Дієслова\№076 - Спотерігаю за багатозначними словами\2025-02-12_22090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" t="29744" r="8028" b="2421"/>
          <a:stretch/>
        </p:blipFill>
        <p:spPr bwMode="auto">
          <a:xfrm>
            <a:off x="6131814" y="2253502"/>
            <a:ext cx="5131554" cy="1149468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2 клас\1 Українська мова\1 Пономарьова\5 Дієслова\№076 - Спотерігаю за багатозначними словами\2025-02-12_22084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06" r="4810" b="-1022"/>
          <a:stretch/>
        </p:blipFill>
        <p:spPr bwMode="auto">
          <a:xfrm>
            <a:off x="685801" y="1857876"/>
            <a:ext cx="5379960" cy="921233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814" y="6036906"/>
            <a:ext cx="858342" cy="82109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400" b="1" dirty="0" err="1" smtClean="0">
                <a:solidFill>
                  <a:schemeClr val="bg1"/>
                </a:solidFill>
              </a:rPr>
              <a:t>Ст</a:t>
            </a:r>
            <a:r>
              <a:rPr lang="uk-UA" sz="2400" b="1" dirty="0" smtClean="0">
                <a:solidFill>
                  <a:schemeClr val="bg1"/>
                </a:solidFill>
              </a:rPr>
              <a:t> 51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5800" y="370038"/>
            <a:ext cx="10759922" cy="61664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86572" y="1025112"/>
            <a:ext cx="4756286" cy="73837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1. Покажи стрілочкою, яке значення має  дієслово </a:t>
            </a:r>
            <a:r>
              <a:rPr lang="uk-UA" sz="2000" b="1" dirty="0" smtClean="0">
                <a:solidFill>
                  <a:schemeClr val="bg1"/>
                </a:solidFill>
              </a:rPr>
              <a:t>ЗАГЛЯДАЄ </a:t>
            </a:r>
            <a:r>
              <a:rPr lang="uk-UA" sz="2000" b="1" dirty="0" smtClean="0">
                <a:solidFill>
                  <a:schemeClr val="bg1"/>
                </a:solidFill>
              </a:rPr>
              <a:t>в кожному реченні.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56528" y="4959221"/>
            <a:ext cx="3516086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Падає лапатий сніг.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104374" y="1063945"/>
            <a:ext cx="5092942" cy="10529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2. Прочитай речення. Підкресли дієслово. Склади речення із цим дієсловом, щоб воно мало інше значення, і запиши.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6104374" y="3532009"/>
            <a:ext cx="5131554" cy="9865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4. Розгадай ребус. Склади і запиши зі словом-відгадкою два сполучення слів, щоб у кожному воно мало інше значення.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86572" y="2817599"/>
            <a:ext cx="4757057" cy="1058493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3. Склади з дієсловом ПАДАЄ два речення, щоб у кожному воно мало інше значення. Скористайся малюнками.</a:t>
            </a:r>
            <a:endParaRPr lang="uk-UA" sz="2400" b="1" dirty="0">
              <a:solidFill>
                <a:schemeClr val="bg1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3846198" y="2152442"/>
            <a:ext cx="1030602" cy="338751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3846198" y="2253502"/>
            <a:ext cx="1030602" cy="27326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Прямокутник 13">
            <a:extLst>
              <a:ext uri="{FF2B5EF4-FFF2-40B4-BE49-F238E27FC236}"/>
            </a:extLst>
          </p:cNvPr>
          <p:cNvSpPr/>
          <p:nvPr/>
        </p:nvSpPr>
        <p:spPr>
          <a:xfrm>
            <a:off x="883163" y="5515099"/>
            <a:ext cx="3601751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uk-UA" sz="2800" b="1" dirty="0" smtClean="0">
                <a:solidFill>
                  <a:srgbClr val="0070C0"/>
                </a:solidFill>
              </a:rPr>
              <a:t>Падає ціна на яблука.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54" name="Прямокутник 13">
            <a:extLst>
              <a:ext uri="{FF2B5EF4-FFF2-40B4-BE49-F238E27FC236}"/>
            </a:extLst>
          </p:cNvPr>
          <p:cNvSpPr/>
          <p:nvPr/>
        </p:nvSpPr>
        <p:spPr>
          <a:xfrm>
            <a:off x="6259286" y="5479188"/>
            <a:ext cx="2438305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uk-UA" sz="2800" b="1" dirty="0" smtClean="0">
                <a:solidFill>
                  <a:srgbClr val="0070C0"/>
                </a:solidFill>
              </a:rPr>
              <a:t>Грає на гітарі,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55" name="Прямокутник 13">
            <a:extLst>
              <a:ext uri="{FF2B5EF4-FFF2-40B4-BE49-F238E27FC236}"/>
            </a:extLst>
          </p:cNvPr>
          <p:cNvSpPr/>
          <p:nvPr/>
        </p:nvSpPr>
        <p:spPr>
          <a:xfrm>
            <a:off x="8577107" y="5459431"/>
            <a:ext cx="2461005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uk-UA" sz="2800" b="1" dirty="0" smtClean="0">
                <a:solidFill>
                  <a:srgbClr val="0070C0"/>
                </a:solidFill>
              </a:rPr>
              <a:t>грає з другом.</a:t>
            </a:r>
            <a:endParaRPr lang="uk-UA" sz="2800" b="1" dirty="0">
              <a:solidFill>
                <a:srgbClr val="0070C0"/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7318741" y="2562579"/>
            <a:ext cx="747573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7318741" y="2615316"/>
            <a:ext cx="747573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308271" y="2724679"/>
            <a:ext cx="4196443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Учні читали новий вірш. </a:t>
            </a:r>
          </a:p>
        </p:txBody>
      </p:sp>
    </p:spTree>
    <p:extLst>
      <p:ext uri="{BB962C8B-B14F-4D97-AF65-F5344CB8AC3E}">
        <p14:creationId xmlns:p14="http://schemas.microsoft.com/office/powerpoint/2010/main" val="125826251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0" grpId="0" animBg="1"/>
      <p:bldP spid="26" grpId="0" animBg="1"/>
      <p:bldP spid="18" grpId="0" animBg="1"/>
      <p:bldP spid="50" grpId="0"/>
      <p:bldP spid="54" grpId="0"/>
      <p:bldP spid="55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Картинки по запросу &quot;колесо обозрения клипарт&quot;&quot;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8222" y1="69079" x2="18222" y2="69079"/>
                        <a14:foregroundMark x1="48889" y1="83289" x2="48889" y2="83289"/>
                        <a14:foregroundMark x1="48333" y1="87895" x2="48333" y2="87895"/>
                        <a14:foregroundMark x1="46333" y1="2632" x2="46333" y2="2632"/>
                        <a14:foregroundMark x1="42778" y1="7500" x2="42778" y2="7500"/>
                        <a14:foregroundMark x1="75333" y1="65921" x2="75333" y2="66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410" y="1273630"/>
            <a:ext cx="6507153" cy="549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10343" y="520134"/>
            <a:ext cx="9884228" cy="75349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Вправа «Колесо</a:t>
            </a:r>
            <a:r>
              <a:rPr lang="uk-UA" sz="3600" b="1" dirty="0" smtClean="0">
                <a:solidFill>
                  <a:schemeClr val="bg1"/>
                </a:solidFill>
              </a:rPr>
              <a:t>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6148" name="Picture 4" descr="Картинки по запросу &quot;клипарт дети на уроке&quot;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36"/>
          <a:stretch/>
        </p:blipFill>
        <p:spPr bwMode="auto">
          <a:xfrm>
            <a:off x="1262742" y="2147116"/>
            <a:ext cx="3965817" cy="296916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Выноска со стрелкой вверх 1"/>
          <p:cNvSpPr/>
          <p:nvPr/>
        </p:nvSpPr>
        <p:spPr>
          <a:xfrm>
            <a:off x="5715000" y="3253204"/>
            <a:ext cx="2147923" cy="600337"/>
          </a:xfrm>
          <a:prstGeom prst="upArrowCallout">
            <a:avLst/>
          </a:prstGeom>
          <a:solidFill>
            <a:schemeClr val="bg1"/>
          </a:solidFill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цікавилися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17" name="Выноска со стрелкой вверх 16"/>
          <p:cNvSpPr/>
          <p:nvPr/>
        </p:nvSpPr>
        <p:spPr>
          <a:xfrm>
            <a:off x="6052457" y="5261713"/>
            <a:ext cx="1713018" cy="707260"/>
          </a:xfrm>
          <a:prstGeom prst="upArrowCallout">
            <a:avLst/>
          </a:prstGeom>
          <a:solidFill>
            <a:schemeClr val="bg1"/>
          </a:solidFill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гуляли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18" name="Выноска со стрелкой вверх 17"/>
          <p:cNvSpPr/>
          <p:nvPr/>
        </p:nvSpPr>
        <p:spPr>
          <a:xfrm>
            <a:off x="7862923" y="2177108"/>
            <a:ext cx="1827893" cy="558540"/>
          </a:xfrm>
          <a:prstGeom prst="upArrowCallout">
            <a:avLst/>
          </a:prstGeom>
          <a:solidFill>
            <a:schemeClr val="bg1"/>
          </a:solidFill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дивилися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19" name="Выноска со стрелкой вверх 18"/>
          <p:cNvSpPr/>
          <p:nvPr/>
        </p:nvSpPr>
        <p:spPr>
          <a:xfrm>
            <a:off x="9509484" y="3253204"/>
            <a:ext cx="2125554" cy="678283"/>
          </a:xfrm>
          <a:prstGeom prst="upArrowCallout">
            <a:avLst/>
          </a:prstGeom>
          <a:solidFill>
            <a:schemeClr val="bg1"/>
          </a:solidFill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працювали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20" name="Выноска со стрелкой вверх 19"/>
          <p:cNvSpPr/>
          <p:nvPr/>
        </p:nvSpPr>
        <p:spPr>
          <a:xfrm>
            <a:off x="9669046" y="5261713"/>
            <a:ext cx="1806430" cy="652361"/>
          </a:xfrm>
          <a:prstGeom prst="upArrowCallout">
            <a:avLst/>
          </a:prstGeom>
          <a:solidFill>
            <a:schemeClr val="bg1"/>
          </a:solidFill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ходили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21" name="Выноска со стрелкой вверх 20"/>
          <p:cNvSpPr/>
          <p:nvPr/>
        </p:nvSpPr>
        <p:spPr>
          <a:xfrm>
            <a:off x="7663564" y="5986829"/>
            <a:ext cx="2102777" cy="558540"/>
          </a:xfrm>
          <a:prstGeom prst="upArrowCallout">
            <a:avLst/>
          </a:prstGeom>
          <a:solidFill>
            <a:schemeClr val="bg1"/>
          </a:solidFill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трудилися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10343" y="1371600"/>
            <a:ext cx="4855028" cy="707571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Назви </a:t>
            </a:r>
            <a:r>
              <a:rPr lang="uk-UA" sz="2000" b="1" dirty="0">
                <a:solidFill>
                  <a:srgbClr val="0070C0"/>
                </a:solidFill>
              </a:rPr>
              <a:t>дієслова, які можна використати, описуючи </a:t>
            </a:r>
            <a:r>
              <a:rPr lang="uk-UA" sz="2000" b="1" dirty="0" smtClean="0">
                <a:solidFill>
                  <a:srgbClr val="0070C0"/>
                </a:solidFill>
              </a:rPr>
              <a:t>парк «</a:t>
            </a:r>
            <a:r>
              <a:rPr lang="uk-UA" sz="2000" b="1" dirty="0" err="1" smtClean="0">
                <a:solidFill>
                  <a:srgbClr val="0070C0"/>
                </a:solidFill>
              </a:rPr>
              <a:t>Дитландія</a:t>
            </a:r>
            <a:r>
              <a:rPr lang="uk-UA" sz="2000" b="1" dirty="0" smtClean="0">
                <a:solidFill>
                  <a:srgbClr val="0070C0"/>
                </a:solidFill>
              </a:rPr>
              <a:t>». </a:t>
            </a:r>
            <a:endParaRPr lang="uk-UA" sz="2000" b="1" dirty="0">
              <a:solidFill>
                <a:srgbClr val="0070C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04039" y="5261087"/>
            <a:ext cx="5061332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</a:rPr>
              <a:t>— </a:t>
            </a:r>
            <a:r>
              <a:rPr lang="ru-RU" sz="2000" b="1" dirty="0" err="1">
                <a:solidFill>
                  <a:srgbClr val="0070C0"/>
                </a:solidFill>
              </a:rPr>
              <a:t>Що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</a:rPr>
              <a:t>тебе </a:t>
            </a:r>
            <a:r>
              <a:rPr lang="ru-RU" sz="2000" b="1" dirty="0" err="1">
                <a:solidFill>
                  <a:srgbClr val="0070C0"/>
                </a:solidFill>
              </a:rPr>
              <a:t>найбільше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зацікавило</a:t>
            </a:r>
            <a:r>
              <a:rPr lang="ru-RU" sz="2000" b="1" dirty="0">
                <a:solidFill>
                  <a:srgbClr val="0070C0"/>
                </a:solidFill>
              </a:rPr>
              <a:t> на </a:t>
            </a:r>
            <a:r>
              <a:rPr lang="ru-RU" sz="2000" b="1" dirty="0" err="1">
                <a:solidFill>
                  <a:srgbClr val="0070C0"/>
                </a:solidFill>
              </a:rPr>
              <a:t>уроці</a:t>
            </a:r>
            <a:r>
              <a:rPr lang="ru-RU" sz="2000" b="1" dirty="0">
                <a:solidFill>
                  <a:srgbClr val="0070C0"/>
                </a:solidFill>
              </a:rPr>
              <a:t>?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— </a:t>
            </a:r>
            <a:r>
              <a:rPr lang="ru-RU" sz="2000" b="1" dirty="0" err="1">
                <a:solidFill>
                  <a:srgbClr val="0070C0"/>
                </a:solidFill>
              </a:rPr>
              <a:t>Які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бувають</a:t>
            </a:r>
            <a:r>
              <a:rPr lang="ru-RU" sz="2000" b="1" dirty="0">
                <a:solidFill>
                  <a:srgbClr val="0070C0"/>
                </a:solidFill>
              </a:rPr>
              <a:t> за </a:t>
            </a:r>
            <a:r>
              <a:rPr lang="ru-RU" sz="2000" b="1" dirty="0" err="1">
                <a:solidFill>
                  <a:srgbClr val="0070C0"/>
                </a:solidFill>
              </a:rPr>
              <a:t>значенням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дієслова</a:t>
            </a:r>
            <a:r>
              <a:rPr lang="ru-RU" sz="2000" b="1" dirty="0" smtClean="0">
                <a:solidFill>
                  <a:srgbClr val="0070C0"/>
                </a:solidFill>
              </a:rPr>
              <a:t>? 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80581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6F18290F-02C1-493B-B24A-343BB9484D7F}"/>
              </a:ext>
            </a:extLst>
          </p:cNvPr>
          <p:cNvSpPr/>
          <p:nvPr/>
        </p:nvSpPr>
        <p:spPr>
          <a:xfrm>
            <a:off x="1830885" y="592501"/>
            <a:ext cx="8732066" cy="6593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Рефлексія.</a:t>
            </a:r>
            <a:r>
              <a:rPr lang="en-US" sz="4000" b="1" dirty="0">
                <a:solidFill>
                  <a:schemeClr val="bg1"/>
                </a:solidFill>
              </a:rPr>
              <a:t> “</a:t>
            </a:r>
            <a:r>
              <a:rPr lang="uk-UA" sz="4000" b="1" dirty="0">
                <a:solidFill>
                  <a:schemeClr val="bg1"/>
                </a:solidFill>
              </a:rPr>
              <a:t>Плюс-мінус-цікаво </a:t>
            </a:r>
            <a:r>
              <a:rPr lang="en-US" sz="4000" b="1" dirty="0">
                <a:solidFill>
                  <a:schemeClr val="bg1"/>
                </a:solidFill>
              </a:rPr>
              <a:t>”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43" y="1475760"/>
            <a:ext cx="1200374" cy="14196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7"/>
          <a:stretch/>
        </p:blipFill>
        <p:spPr>
          <a:xfrm>
            <a:off x="1375202" y="2686800"/>
            <a:ext cx="1537906" cy="156998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846" y="4293098"/>
            <a:ext cx="1402617" cy="1326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81872" y="1790246"/>
            <a:ext cx="7620001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Все те, що сподобалось на </a:t>
            </a:r>
            <a:r>
              <a:rPr lang="uk-UA" sz="2800" b="1" dirty="0" err="1">
                <a:solidFill>
                  <a:schemeClr val="bg1"/>
                </a:solidFill>
              </a:rPr>
              <a:t>уроці</a:t>
            </a:r>
            <a:r>
              <a:rPr lang="uk-UA" sz="2800" b="1" dirty="0">
                <a:solidFill>
                  <a:schemeClr val="bg1"/>
                </a:solidFill>
              </a:rPr>
              <a:t>, що здавалося цікавим та корисним.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81872" y="3073957"/>
            <a:ext cx="7620001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Все те, що не сподобалось, здавалося важким, незрозумілим та нудним.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13108" y="4395092"/>
            <a:ext cx="7557528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Факти, про які дізналися на </a:t>
            </a:r>
            <a:r>
              <a:rPr lang="uk-UA" sz="2800" b="1" dirty="0" err="1"/>
              <a:t>уроці</a:t>
            </a:r>
            <a:r>
              <a:rPr lang="uk-UA" sz="2800" b="1" dirty="0"/>
              <a:t>, чого б ще хотіли дізнатися.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190543" y="1253335"/>
            <a:ext cx="8166289" cy="444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Постав на сторінках зошита праворуч завдань знаки 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81872" y="5473006"/>
            <a:ext cx="7557528" cy="444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Яких знаків у тебе більше? </a:t>
            </a:r>
            <a:endParaRPr lang="uk-UA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41814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14511" y="389939"/>
            <a:ext cx="9440573" cy="70188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>
                <a:solidFill>
                  <a:schemeClr val="bg1"/>
                </a:solidFill>
              </a:rPr>
              <a:t>Парк </a:t>
            </a:r>
            <a:r>
              <a:rPr lang="uk-UA" sz="4000" b="1" smtClean="0">
                <a:solidFill>
                  <a:schemeClr val="bg1"/>
                </a:solidFill>
              </a:rPr>
              <a:t>професій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" name="Кидландия - самый большой парк профессий для детей в Украине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4511" y="1091820"/>
            <a:ext cx="9440573" cy="531032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1464611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57943" y="489976"/>
            <a:ext cx="9818914" cy="7864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Налаштування на урок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225888" y="1914778"/>
            <a:ext cx="6082884" cy="255389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3600" b="1" dirty="0">
                <a:solidFill>
                  <a:srgbClr val="002060"/>
                </a:solidFill>
              </a:rPr>
              <a:t>Ось дзвінок сигнал подав —</a:t>
            </a:r>
            <a:endParaRPr lang="ru-RU" sz="3600" b="1" dirty="0">
              <a:solidFill>
                <a:srgbClr val="002060"/>
              </a:solidFill>
            </a:endParaRPr>
          </a:p>
          <a:p>
            <a:r>
              <a:rPr lang="uk-UA" sz="3600" b="1" dirty="0">
                <a:solidFill>
                  <a:srgbClr val="002060"/>
                </a:solidFill>
              </a:rPr>
              <a:t>До роботи час настав.</a:t>
            </a:r>
            <a:endParaRPr lang="ru-RU" sz="3600" b="1" dirty="0">
              <a:solidFill>
                <a:srgbClr val="002060"/>
              </a:solidFill>
            </a:endParaRPr>
          </a:p>
          <a:p>
            <a:r>
              <a:rPr lang="uk-UA" sz="3600" b="1" dirty="0" smtClean="0">
                <a:solidFill>
                  <a:srgbClr val="002060"/>
                </a:solidFill>
              </a:rPr>
              <a:t>Тож </a:t>
            </a:r>
            <a:r>
              <a:rPr lang="uk-UA" sz="3600" b="1" dirty="0">
                <a:solidFill>
                  <a:srgbClr val="002060"/>
                </a:solidFill>
              </a:rPr>
              <a:t>і ми часу не гаймо,</a:t>
            </a:r>
            <a:endParaRPr lang="ru-RU" sz="3600" b="1" dirty="0">
              <a:solidFill>
                <a:srgbClr val="002060"/>
              </a:solidFill>
            </a:endParaRPr>
          </a:p>
          <a:p>
            <a:r>
              <a:rPr lang="uk-UA" sz="3600" b="1" dirty="0">
                <a:solidFill>
                  <a:srgbClr val="002060"/>
                </a:solidFill>
              </a:rPr>
              <a:t>А урок свій починаймо.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4125686" y="1367947"/>
            <a:ext cx="6283288" cy="36394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err="1"/>
              <a:t>Давня</a:t>
            </a:r>
            <a:r>
              <a:rPr lang="ru-RU" sz="2800" b="1" dirty="0"/>
              <a:t> </a:t>
            </a:r>
            <a:r>
              <a:rPr lang="ru-RU" sz="2800" b="1" dirty="0" err="1"/>
              <a:t>японська</a:t>
            </a:r>
            <a:r>
              <a:rPr lang="ru-RU" sz="2800" b="1" dirty="0"/>
              <a:t> </a:t>
            </a:r>
            <a:r>
              <a:rPr lang="ru-RU" sz="2800" b="1" dirty="0" err="1"/>
              <a:t>традиція</a:t>
            </a:r>
            <a:r>
              <a:rPr lang="ru-RU" sz="2800" b="1" dirty="0"/>
              <a:t> </a:t>
            </a:r>
            <a:r>
              <a:rPr lang="ru-RU" sz="2800" b="1" dirty="0" err="1" smtClean="0"/>
              <a:t>радить</a:t>
            </a:r>
            <a:r>
              <a:rPr lang="uk-UA" sz="2800" b="1" dirty="0" smtClean="0"/>
              <a:t>:</a:t>
            </a:r>
          </a:p>
          <a:p>
            <a:r>
              <a:rPr lang="ru-RU" sz="2800" b="1" dirty="0" smtClean="0"/>
              <a:t>коли </a:t>
            </a:r>
            <a:r>
              <a:rPr lang="ru-RU" sz="2800" b="1" dirty="0"/>
              <a:t>у </a:t>
            </a:r>
            <a:r>
              <a:rPr lang="ru-RU" sz="2800" b="1" dirty="0" err="1"/>
              <a:t>людини</a:t>
            </a:r>
            <a:r>
              <a:rPr lang="ru-RU" sz="2800" b="1" dirty="0"/>
              <a:t> </a:t>
            </a:r>
            <a:r>
              <a:rPr lang="ru-RU" sz="2800" b="1" dirty="0" err="1"/>
              <a:t>псується</a:t>
            </a:r>
            <a:r>
              <a:rPr lang="ru-RU" sz="2800" b="1" dirty="0"/>
              <a:t> </a:t>
            </a:r>
            <a:r>
              <a:rPr lang="ru-RU" sz="2800" b="1" dirty="0" err="1"/>
              <a:t>настрій</a:t>
            </a:r>
            <a:r>
              <a:rPr lang="ru-RU" sz="2800" b="1" dirty="0"/>
              <a:t> </a:t>
            </a:r>
            <a:r>
              <a:rPr lang="ru-RU" sz="2800" b="1" dirty="0" err="1"/>
              <a:t>або</a:t>
            </a:r>
            <a:r>
              <a:rPr lang="ru-RU" sz="2800" b="1" dirty="0"/>
              <a:t> </a:t>
            </a:r>
            <a:r>
              <a:rPr lang="ru-RU" sz="2800" b="1" dirty="0" err="1"/>
              <a:t>погіршується</a:t>
            </a:r>
            <a:r>
              <a:rPr lang="ru-RU" sz="2800" b="1" dirty="0"/>
              <a:t> </a:t>
            </a:r>
            <a:r>
              <a:rPr lang="ru-RU" sz="2800" b="1" dirty="0" err="1" smtClean="0"/>
              <a:t>емоційний</a:t>
            </a:r>
            <a:r>
              <a:rPr lang="ru-RU" sz="2800" b="1" dirty="0" smtClean="0"/>
              <a:t> </a:t>
            </a:r>
            <a:r>
              <a:rPr lang="ru-RU" sz="2800" b="1" dirty="0"/>
              <a:t>стан, треба </a:t>
            </a:r>
            <a:r>
              <a:rPr lang="ru-RU" sz="2800" b="1" dirty="0" err="1"/>
              <a:t>вимовити</a:t>
            </a:r>
            <a:r>
              <a:rPr lang="ru-RU" sz="2800" b="1" dirty="0"/>
              <a:t> </a:t>
            </a:r>
            <a:r>
              <a:rPr lang="ru-RU" sz="2800" b="1" dirty="0" err="1"/>
              <a:t>жартівливу</a:t>
            </a:r>
            <a:r>
              <a:rPr lang="ru-RU" sz="2800" b="1" dirty="0"/>
              <a:t> фразу: </a:t>
            </a:r>
            <a:endParaRPr lang="ru-RU" sz="2800" b="1" dirty="0" smtClean="0"/>
          </a:p>
          <a:p>
            <a:r>
              <a:rPr lang="ru-RU" sz="2800" b="1" dirty="0" smtClean="0"/>
              <a:t>«</a:t>
            </a:r>
            <a:r>
              <a:rPr lang="ru-RU" sz="2800" b="1" dirty="0">
                <a:solidFill>
                  <a:srgbClr val="FFFF00"/>
                </a:solidFill>
              </a:rPr>
              <a:t>Тух-</a:t>
            </a:r>
            <a:r>
              <a:rPr lang="ru-RU" sz="2800" b="1" dirty="0" err="1">
                <a:solidFill>
                  <a:srgbClr val="FFFF00"/>
                </a:solidFill>
              </a:rPr>
              <a:t>тиби</a:t>
            </a:r>
            <a:r>
              <a:rPr lang="ru-RU" sz="2800" b="1" dirty="0">
                <a:solidFill>
                  <a:srgbClr val="FFFF00"/>
                </a:solidFill>
              </a:rPr>
              <a:t>-дух</a:t>
            </a:r>
            <a:r>
              <a:rPr lang="ru-RU" sz="2800" b="1" dirty="0"/>
              <a:t>»,— </a:t>
            </a:r>
            <a:endParaRPr lang="ru-RU" sz="2800" b="1" dirty="0" smtClean="0"/>
          </a:p>
          <a:p>
            <a:r>
              <a:rPr lang="ru-RU" sz="2800" b="1" dirty="0" smtClean="0"/>
              <a:t>і </a:t>
            </a:r>
            <a:r>
              <a:rPr lang="ru-RU" sz="2800" b="1" dirty="0"/>
              <a:t>на </a:t>
            </a:r>
            <a:r>
              <a:rPr lang="ru-RU" sz="2800" b="1" dirty="0" err="1"/>
              <a:t>обличчі</a:t>
            </a:r>
            <a:r>
              <a:rPr lang="ru-RU" sz="2800" b="1" dirty="0"/>
              <a:t> </a:t>
            </a:r>
            <a:r>
              <a:rPr lang="ru-RU" sz="2800" b="1" dirty="0" err="1"/>
              <a:t>обов’язково</a:t>
            </a:r>
            <a:r>
              <a:rPr lang="ru-RU" sz="2800" b="1" dirty="0"/>
              <a:t> </a:t>
            </a:r>
            <a:r>
              <a:rPr lang="ru-RU" sz="2800" b="1" dirty="0" err="1"/>
              <a:t>з’явиться</a:t>
            </a:r>
            <a:r>
              <a:rPr lang="ru-RU" sz="2800" b="1" dirty="0"/>
              <a:t> </a:t>
            </a:r>
            <a:r>
              <a:rPr lang="ru-RU" sz="2800" b="1" dirty="0" err="1"/>
              <a:t>усмішка</a:t>
            </a:r>
            <a:r>
              <a:rPr lang="ru-RU" sz="2800" b="1" dirty="0"/>
              <a:t>, і </a:t>
            </a:r>
            <a:r>
              <a:rPr lang="ru-RU" sz="2800" b="1" dirty="0" err="1"/>
              <a:t>настрій</a:t>
            </a:r>
            <a:r>
              <a:rPr lang="ru-RU" sz="2800" b="1" dirty="0"/>
              <a:t> </a:t>
            </a:r>
            <a:r>
              <a:rPr lang="ru-RU" sz="2800" b="1" dirty="0" err="1"/>
              <a:t>поліпшиться</a:t>
            </a:r>
            <a:r>
              <a:rPr lang="ru-RU" sz="2800" b="1" dirty="0" smtClean="0"/>
              <a:t>. </a:t>
            </a:r>
          </a:p>
          <a:p>
            <a:r>
              <a:rPr lang="ru-RU" sz="2800" b="1" dirty="0" err="1" smtClean="0"/>
              <a:t>Отже</a:t>
            </a:r>
            <a:r>
              <a:rPr lang="ru-RU" sz="2800" b="1" dirty="0" smtClean="0"/>
              <a:t>, повтори за мною:</a:t>
            </a:r>
            <a:endParaRPr lang="ru-RU" sz="2800" b="1" dirty="0"/>
          </a:p>
        </p:txBody>
      </p:sp>
      <p:pic>
        <p:nvPicPr>
          <p:cNvPr id="1026" name="Picture 2" descr="https://encrypted-tbn0.gstatic.com/images?q=tbn:ANd9GcTUOxZ92WLXDOumIuRbHgh_zhpXwJsqqhFIuWZfw3O2ofsQde6nS_62P1gjp90IJyq9304&amp;usqp=C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787" y="1464176"/>
            <a:ext cx="2801853" cy="3191918"/>
          </a:xfrm>
          <a:prstGeom prst="round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3"/>
          <p:cNvSpPr txBox="1">
            <a:spLocks/>
          </p:cNvSpPr>
          <p:nvPr/>
        </p:nvSpPr>
        <p:spPr>
          <a:xfrm>
            <a:off x="5204487" y="5037517"/>
            <a:ext cx="4278086" cy="792088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4000" b="1" dirty="0" err="1" smtClean="0">
                <a:solidFill>
                  <a:srgbClr val="002060"/>
                </a:solidFill>
              </a:rPr>
              <a:t>Тух</a:t>
            </a:r>
            <a:r>
              <a:rPr lang="uk-UA" sz="4000" b="1" dirty="0" smtClean="0">
                <a:solidFill>
                  <a:srgbClr val="002060"/>
                </a:solidFill>
              </a:rPr>
              <a:t>-</a:t>
            </a:r>
            <a:r>
              <a:rPr lang="uk-UA" sz="4000" b="1" dirty="0" err="1" smtClean="0">
                <a:solidFill>
                  <a:srgbClr val="002060"/>
                </a:solidFill>
              </a:rPr>
              <a:t>тиби</a:t>
            </a:r>
            <a:r>
              <a:rPr lang="uk-UA" sz="4000" b="1" dirty="0" smtClean="0">
                <a:solidFill>
                  <a:srgbClr val="002060"/>
                </a:solidFill>
              </a:rPr>
              <a:t>-дух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D:\Картинки до тестів\!!!!!!Эсмира\_free_2024-01-20-22-09-20_0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07" y="1661176"/>
            <a:ext cx="3053024" cy="3053024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57924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xit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37659" y="548679"/>
            <a:ext cx="10047514" cy="626977"/>
          </a:xfr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lvl="0" algn="ctr"/>
            <a:r>
              <a:rPr lang="uk-UA" sz="3600" b="1" dirty="0">
                <a:solidFill>
                  <a:schemeClr val="bg1"/>
                </a:solidFill>
                <a:effectLst/>
              </a:rPr>
              <a:t>Вправа «Портрет дієслова»</a:t>
            </a:r>
            <a:endParaRPr lang="ru-RU" sz="36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4" name="Rectangle 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59606" y="1230461"/>
            <a:ext cx="3564770" cy="52322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uk-UA" sz="28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</a:rPr>
              <a:t>Дієслово називає …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5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37659" y="1817284"/>
            <a:ext cx="4361655" cy="52322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uk-UA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</a:rPr>
              <a:t>і відповідає на питання …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37660" y="2405423"/>
            <a:ext cx="3651294" cy="52322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uk-UA" sz="28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</a:rPr>
              <a:t>Дієслово зв'язане з …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3" name="Rectangle 1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998734" y="1230461"/>
            <a:ext cx="2462960" cy="52322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uk-UA" sz="2800" b="1" dirty="0" smtClean="0">
                <a:solidFill>
                  <a:schemeClr val="bg1"/>
                </a:solidFill>
                <a:cs typeface="Times New Roman" pitchFamily="18" charset="0"/>
              </a:rPr>
              <a:t>дію предмета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6" name="Rectangle 1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920344" y="1817284"/>
            <a:ext cx="4136572" cy="52322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uk-UA" sz="2800" b="1" dirty="0" smtClean="0">
                <a:solidFill>
                  <a:schemeClr val="bg1"/>
                </a:solidFill>
                <a:cs typeface="Times New Roman" pitchFamily="18" charset="0"/>
              </a:rPr>
              <a:t>що робить? що роблять?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7" name="Rectangle 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242259" y="2405423"/>
            <a:ext cx="2024917" cy="52322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uk-UA" sz="2800" b="1" dirty="0" smtClean="0">
                <a:solidFill>
                  <a:schemeClr val="bg1"/>
                </a:solidFill>
                <a:cs typeface="Times New Roman" pitchFamily="18" charset="0"/>
              </a:rPr>
              <a:t>іменником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4" name="Rectangle 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023691" y="2983073"/>
            <a:ext cx="5243486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uk-UA" sz="28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</a:rPr>
              <a:t>Дієслова за значенням бувають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5" name="Rectangle 1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545164" y="3529157"/>
            <a:ext cx="3722012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uk-UA" sz="2800" b="1" dirty="0" smtClean="0">
                <a:solidFill>
                  <a:schemeClr val="bg1"/>
                </a:solidFill>
                <a:cs typeface="Times New Roman" pitchFamily="18" charset="0"/>
              </a:rPr>
              <a:t>близькі та протилежні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Картинки до тестів\!!!!_Безпечна поведінка\8_OIG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32" y="2667033"/>
            <a:ext cx="3357857" cy="335785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Заголовок 2"/>
          <p:cNvSpPr txBox="1">
            <a:spLocks/>
          </p:cNvSpPr>
          <p:nvPr/>
        </p:nvSpPr>
        <p:spPr>
          <a:xfrm>
            <a:off x="1037659" y="4100578"/>
            <a:ext cx="5556000" cy="895961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dk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400" dirty="0" smtClean="0">
                <a:solidFill>
                  <a:srgbClr val="0070C0"/>
                </a:solidFill>
                <a:effectLst/>
              </a:rPr>
              <a:t>Розглянь малюнок. Добери за ним пари іменників з дієсловами. Наприклад:</a:t>
            </a:r>
          </a:p>
        </p:txBody>
      </p:sp>
      <p:sp>
        <p:nvSpPr>
          <p:cNvPr id="19" name="Заголовок 2"/>
          <p:cNvSpPr txBox="1">
            <a:spLocks/>
          </p:cNvSpPr>
          <p:nvPr/>
        </p:nvSpPr>
        <p:spPr>
          <a:xfrm>
            <a:off x="1775678" y="5050968"/>
            <a:ext cx="4079962" cy="130628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dk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400" dirty="0" smtClean="0">
                <a:solidFill>
                  <a:schemeClr val="bg1"/>
                </a:solidFill>
                <a:effectLst/>
              </a:rPr>
              <a:t>Хлопчик (що робить?) …</a:t>
            </a:r>
          </a:p>
          <a:p>
            <a:pPr marL="0" indent="0" algn="ctr">
              <a:buNone/>
            </a:pPr>
            <a:r>
              <a:rPr lang="uk-UA" sz="2400" dirty="0" smtClean="0">
                <a:solidFill>
                  <a:schemeClr val="bg1"/>
                </a:solidFill>
                <a:effectLst/>
              </a:rPr>
              <a:t>Дерево (що робить?) …</a:t>
            </a:r>
          </a:p>
          <a:p>
            <a:pPr marL="0" indent="0" algn="ctr">
              <a:buNone/>
            </a:pPr>
            <a:r>
              <a:rPr lang="uk-UA" sz="2400" dirty="0" smtClean="0">
                <a:solidFill>
                  <a:schemeClr val="bg1"/>
                </a:solidFill>
                <a:effectLst/>
              </a:rPr>
              <a:t>Метелик (що робить?) ….</a:t>
            </a:r>
          </a:p>
        </p:txBody>
      </p:sp>
    </p:spTree>
    <p:extLst>
      <p:ext uri="{BB962C8B-B14F-4D97-AF65-F5344CB8AC3E}">
        <p14:creationId xmlns:p14="http://schemas.microsoft.com/office/powerpoint/2010/main" val="57602046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3" grpId="0" animBg="1"/>
      <p:bldP spid="16" grpId="0" animBg="1"/>
      <p:bldP spid="17" grpId="0" animBg="1"/>
      <p:bldP spid="14" grpId="0" animBg="1"/>
      <p:bldP spid="15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37659" y="548679"/>
            <a:ext cx="10047514" cy="626977"/>
          </a:xfr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lvl="0" algn="ctr"/>
            <a:r>
              <a:rPr lang="uk-UA" sz="3600" b="1" dirty="0" smtClean="0">
                <a:solidFill>
                  <a:schemeClr val="bg1"/>
                </a:solidFill>
                <a:effectLst/>
              </a:rPr>
              <a:t>Словникова робота</a:t>
            </a:r>
            <a:endParaRPr lang="ru-RU" sz="36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1037659" y="1259411"/>
            <a:ext cx="6307354" cy="504076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dk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400" dirty="0">
                <a:solidFill>
                  <a:srgbClr val="0070C0"/>
                </a:solidFill>
                <a:effectLst/>
              </a:rPr>
              <a:t>Прочитай слова. </a:t>
            </a:r>
            <a:r>
              <a:rPr lang="uk-UA" sz="2400" dirty="0" smtClean="0">
                <a:solidFill>
                  <a:srgbClr val="0070C0"/>
                </a:solidFill>
                <a:effectLst/>
              </a:rPr>
              <a:t>Що спільного вони мають?</a:t>
            </a:r>
          </a:p>
        </p:txBody>
      </p:sp>
      <p:sp>
        <p:nvSpPr>
          <p:cNvPr id="20" name="Rectangle 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59606" y="4251061"/>
            <a:ext cx="6307353" cy="138499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uk-UA" sz="2800" b="1" dirty="0">
                <a:solidFill>
                  <a:schemeClr val="bg1"/>
                </a:solidFill>
              </a:rPr>
              <a:t>Василько любить </a:t>
            </a:r>
            <a:r>
              <a:rPr lang="uk-UA" sz="2800" b="1" dirty="0">
                <a:solidFill>
                  <a:srgbClr val="FFFF00"/>
                </a:solidFill>
              </a:rPr>
              <a:t>чергувати</a:t>
            </a:r>
            <a:r>
              <a:rPr lang="uk-UA" sz="2800" b="1" dirty="0">
                <a:solidFill>
                  <a:schemeClr val="bg1"/>
                </a:solidFill>
              </a:rPr>
              <a:t> в класі. </a:t>
            </a:r>
          </a:p>
          <a:p>
            <a:r>
              <a:rPr lang="uk-UA" sz="2800" b="1" dirty="0" smtClean="0">
                <a:solidFill>
                  <a:schemeClr val="bg1"/>
                </a:solidFill>
              </a:rPr>
              <a:t>Корисно </a:t>
            </a:r>
            <a:r>
              <a:rPr lang="uk-UA" sz="2800" b="1" dirty="0" smtClean="0">
                <a:solidFill>
                  <a:srgbClr val="FFFF00"/>
                </a:solidFill>
              </a:rPr>
              <a:t>чергувати</a:t>
            </a:r>
            <a:r>
              <a:rPr lang="uk-UA" sz="2800" b="1" dirty="0" smtClean="0">
                <a:solidFill>
                  <a:schemeClr val="bg1"/>
                </a:solidFill>
              </a:rPr>
              <a:t> розумову працю з фізичною.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1" name="Заголовок 2"/>
          <p:cNvSpPr txBox="1">
            <a:spLocks/>
          </p:cNvSpPr>
          <p:nvPr/>
        </p:nvSpPr>
        <p:spPr>
          <a:xfrm>
            <a:off x="1059607" y="3413392"/>
            <a:ext cx="6307353" cy="788792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dk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buNone/>
            </a:pPr>
            <a:r>
              <a:rPr lang="uk-UA" sz="2400" dirty="0">
                <a:solidFill>
                  <a:srgbClr val="0070C0"/>
                </a:solidFill>
                <a:effectLst/>
              </a:rPr>
              <a:t>Прочитай речення. Чи однакове значення слова ЧЕРГУВАТИ в них?</a:t>
            </a:r>
            <a:endParaRPr lang="ru-RU" sz="2400" dirty="0">
              <a:solidFill>
                <a:srgbClr val="0070C0"/>
              </a:solidFill>
              <a:effectLst/>
            </a:endParaRPr>
          </a:p>
        </p:txBody>
      </p:sp>
      <p:sp>
        <p:nvSpPr>
          <p:cNvPr id="22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59607" y="1874217"/>
            <a:ext cx="7877564" cy="52322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uk-UA" sz="2800" b="1" dirty="0" smtClean="0"/>
              <a:t>Чергов</a:t>
            </a:r>
            <a:r>
              <a:rPr lang="uk-UA" sz="2800" b="1" dirty="0" smtClean="0">
                <a:solidFill>
                  <a:srgbClr val="FFFF00"/>
                </a:solidFill>
              </a:rPr>
              <a:t>и</a:t>
            </a:r>
            <a:r>
              <a:rPr lang="uk-UA" sz="2800" b="1" dirty="0" smtClean="0"/>
              <a:t>й</a:t>
            </a:r>
            <a:r>
              <a:rPr lang="uk-UA" sz="2800" b="1" dirty="0"/>
              <a:t>, </a:t>
            </a:r>
            <a:r>
              <a:rPr lang="uk-UA" sz="2800" b="1" dirty="0" smtClean="0"/>
              <a:t>ч</a:t>
            </a:r>
            <a:r>
              <a:rPr lang="uk-UA" sz="2800" b="1" dirty="0" smtClean="0">
                <a:solidFill>
                  <a:srgbClr val="FFFF00"/>
                </a:solidFill>
              </a:rPr>
              <a:t>е</a:t>
            </a:r>
            <a:r>
              <a:rPr lang="uk-UA" sz="2800" b="1" dirty="0" smtClean="0"/>
              <a:t>рга </a:t>
            </a:r>
            <a:r>
              <a:rPr lang="uk-UA" sz="2800" b="1" dirty="0"/>
              <a:t>, </a:t>
            </a:r>
            <a:r>
              <a:rPr lang="uk-UA" sz="2800" b="1" dirty="0" smtClean="0"/>
              <a:t>чергув</a:t>
            </a:r>
            <a:r>
              <a:rPr lang="uk-UA" sz="2800" b="1" dirty="0" smtClean="0">
                <a:solidFill>
                  <a:srgbClr val="FFFF00"/>
                </a:solidFill>
              </a:rPr>
              <a:t>а</a:t>
            </a:r>
            <a:r>
              <a:rPr lang="uk-UA" sz="2800" b="1" dirty="0" smtClean="0"/>
              <a:t>ти</a:t>
            </a:r>
            <a:r>
              <a:rPr lang="uk-UA" sz="2800" b="1" dirty="0" smtClean="0"/>
              <a:t>, </a:t>
            </a:r>
            <a:r>
              <a:rPr lang="uk-UA" sz="2800" b="1" dirty="0" smtClean="0"/>
              <a:t>чергув</a:t>
            </a:r>
            <a:r>
              <a:rPr lang="uk-UA" sz="2800" b="1" dirty="0" smtClean="0">
                <a:solidFill>
                  <a:srgbClr val="FFFF00"/>
                </a:solidFill>
              </a:rPr>
              <a:t>а</a:t>
            </a:r>
            <a:r>
              <a:rPr lang="uk-UA" sz="2800" b="1" dirty="0" smtClean="0"/>
              <a:t>ння</a:t>
            </a:r>
            <a:r>
              <a:rPr lang="uk-UA" sz="2800" b="1" dirty="0"/>
              <a:t>, </a:t>
            </a:r>
            <a:r>
              <a:rPr lang="uk-UA" sz="2800" b="1" dirty="0" smtClean="0"/>
              <a:t>черг</a:t>
            </a:r>
            <a:r>
              <a:rPr lang="uk-UA" sz="2800" b="1" dirty="0" smtClean="0">
                <a:solidFill>
                  <a:srgbClr val="FFFF00"/>
                </a:solidFill>
              </a:rPr>
              <a:t>у</a:t>
            </a:r>
            <a:r>
              <a:rPr lang="uk-UA" sz="2800" b="1" dirty="0" smtClean="0"/>
              <a:t>ю</a:t>
            </a:r>
            <a:endParaRPr lang="ru-RU" sz="2800" b="1" dirty="0"/>
          </a:p>
        </p:txBody>
      </p:sp>
      <p:sp>
        <p:nvSpPr>
          <p:cNvPr id="14" name="Заголовок 2"/>
          <p:cNvSpPr txBox="1">
            <a:spLocks/>
          </p:cNvSpPr>
          <p:nvPr/>
        </p:nvSpPr>
        <p:spPr>
          <a:xfrm>
            <a:off x="1059607" y="2527644"/>
            <a:ext cx="6288251" cy="827693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dk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uk-UA" sz="2400" dirty="0" smtClean="0">
                <a:solidFill>
                  <a:srgbClr val="0070C0"/>
                </a:solidFill>
                <a:effectLst/>
              </a:rPr>
              <a:t>Серед </a:t>
            </a:r>
            <a:r>
              <a:rPr lang="uk-UA" sz="2400" dirty="0">
                <a:solidFill>
                  <a:srgbClr val="0070C0"/>
                </a:solidFill>
                <a:effectLst/>
              </a:rPr>
              <a:t>слів назви іменники, прикметники, дієслова. Доведи свою думку</a:t>
            </a:r>
            <a:endParaRPr lang="ru-RU" sz="2400" dirty="0">
              <a:solidFill>
                <a:srgbClr val="0070C0"/>
              </a:solidFill>
              <a:effectLst/>
            </a:endParaRPr>
          </a:p>
          <a:p>
            <a:pPr marL="0" indent="0" algn="ctr">
              <a:buNone/>
            </a:pPr>
            <a:endParaRPr lang="uk-UA" sz="2400" dirty="0">
              <a:solidFill>
                <a:srgbClr val="0070C0"/>
              </a:soli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456714" y="4298405"/>
            <a:ext cx="398048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ЧЕРГУВ</a:t>
            </a:r>
            <a:r>
              <a:rPr lang="ru-RU" sz="2400" b="1" dirty="0" smtClean="0">
                <a:solidFill>
                  <a:srgbClr val="FF0000"/>
                </a:solidFill>
              </a:rPr>
              <a:t>А</a:t>
            </a:r>
            <a:r>
              <a:rPr lang="ru-RU" sz="2400" b="1" dirty="0" smtClean="0"/>
              <a:t>ТИ</a:t>
            </a:r>
            <a:r>
              <a:rPr lang="ru-RU" sz="2400" b="1" dirty="0"/>
              <a:t> </a:t>
            </a:r>
            <a:r>
              <a:rPr lang="ru-RU" sz="2400" b="1" dirty="0" smtClean="0"/>
              <a:t>– бути черговим</a:t>
            </a:r>
            <a:endParaRPr lang="ru-RU" sz="2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456714" y="4809830"/>
            <a:ext cx="4219966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/>
              <a:t>ЧЕРГУВ</a:t>
            </a:r>
            <a:r>
              <a:rPr lang="ru-RU" sz="2400" b="1" dirty="0">
                <a:solidFill>
                  <a:srgbClr val="FF0000"/>
                </a:solidFill>
              </a:rPr>
              <a:t>А</a:t>
            </a:r>
            <a:r>
              <a:rPr lang="ru-RU" sz="2400" b="1" dirty="0"/>
              <a:t>ТИ – </a:t>
            </a:r>
            <a:r>
              <a:rPr lang="ru-RU" sz="2400" b="1" dirty="0" smtClean="0"/>
              <a:t>послідовно, по черзі змінювати </a:t>
            </a:r>
            <a:r>
              <a:rPr lang="ru-RU" sz="2400" b="1" dirty="0" err="1" smtClean="0"/>
              <a:t>одне</a:t>
            </a:r>
            <a:r>
              <a:rPr lang="ru-RU" sz="2400" b="1" dirty="0" smtClean="0"/>
              <a:t> одним</a:t>
            </a:r>
            <a:endParaRPr lang="ru-RU" sz="2400" b="1" dirty="0"/>
          </a:p>
        </p:txBody>
      </p:sp>
      <p:pic>
        <p:nvPicPr>
          <p:cNvPr id="1026" name="Picture 2" descr="D:\Картинки до тестів\Людина\Рисунок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" t="3521" r="3154" b="5272"/>
          <a:stretch/>
        </p:blipFill>
        <p:spPr bwMode="auto">
          <a:xfrm>
            <a:off x="9033772" y="1259411"/>
            <a:ext cx="2078697" cy="164107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артинки до тестів\!!!!!!Эсмира\_free_2023-10-14-19-34_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714" y="2527644"/>
            <a:ext cx="1658321" cy="1658321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2"/>
          <p:cNvSpPr txBox="1">
            <a:spLocks/>
          </p:cNvSpPr>
          <p:nvPr/>
        </p:nvSpPr>
        <p:spPr>
          <a:xfrm>
            <a:off x="1059608" y="5701670"/>
            <a:ext cx="7267964" cy="514073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dk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buNone/>
            </a:pPr>
            <a:r>
              <a:rPr lang="uk-UA" sz="2400" dirty="0" smtClean="0">
                <a:solidFill>
                  <a:srgbClr val="0070C0"/>
                </a:solidFill>
                <a:effectLst/>
              </a:rPr>
              <a:t>Слово ЧЕРГУВАТИ відноситься до багатозначних слів.</a:t>
            </a:r>
            <a:endParaRPr lang="ru-RU" sz="2400" dirty="0"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7436258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14" grpId="0" animBg="1"/>
      <p:bldP spid="2" grpId="0" animBg="1"/>
      <p:bldP spid="9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20830" y="512633"/>
            <a:ext cx="10039056" cy="73992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Повідомлення теми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138057" y="1351039"/>
            <a:ext cx="5921830" cy="393980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70C0"/>
                </a:solidFill>
              </a:rPr>
              <a:t>Сьогодні на уроці </a:t>
            </a:r>
            <a:r>
              <a:rPr lang="ru-RU" sz="2800" b="1" dirty="0" smtClean="0">
                <a:solidFill>
                  <a:srgbClr val="0070C0"/>
                </a:solidFill>
              </a:rPr>
              <a:t>української мови ми </a:t>
            </a:r>
            <a:r>
              <a:rPr lang="uk-UA" sz="28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буде</a:t>
            </a:r>
            <a:r>
              <a:rPr lang="uk-UA" sz="28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мо вчитися </a:t>
            </a:r>
            <a:r>
              <a:rPr lang="uk-UA" sz="2800" b="1" dirty="0">
                <a:solidFill>
                  <a:srgbClr val="0070C0"/>
                </a:solidFill>
              </a:rPr>
              <a:t>розпізнавати дієслова, </a:t>
            </a:r>
            <a:r>
              <a:rPr lang="uk-UA" sz="2800" b="1" dirty="0" smtClean="0">
                <a:solidFill>
                  <a:srgbClr val="0070C0"/>
                </a:solidFill>
              </a:rPr>
              <a:t>які </a:t>
            </a:r>
            <a:r>
              <a:rPr lang="uk-UA" sz="2800" b="1" dirty="0" smtClean="0">
                <a:solidFill>
                  <a:srgbClr val="FF0000"/>
                </a:solidFill>
              </a:rPr>
              <a:t>мають багато значень</a:t>
            </a:r>
            <a:r>
              <a:rPr lang="uk-UA" sz="2800" b="1" dirty="0" smtClean="0">
                <a:solidFill>
                  <a:srgbClr val="0070C0"/>
                </a:solidFill>
              </a:rPr>
              <a:t>; </a:t>
            </a:r>
            <a:r>
              <a:rPr lang="uk-UA" sz="2800" b="1" dirty="0">
                <a:solidFill>
                  <a:srgbClr val="0070C0"/>
                </a:solidFill>
              </a:rPr>
              <a:t>удосконалювати навички пошуку потрібної </a:t>
            </a:r>
            <a:r>
              <a:rPr lang="uk-UA" sz="2800" b="1" dirty="0" smtClean="0">
                <a:solidFill>
                  <a:srgbClr val="0070C0"/>
                </a:solidFill>
              </a:rPr>
              <a:t>інформації</a:t>
            </a:r>
            <a:r>
              <a:rPr lang="uk-UA" sz="28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uk-UA" sz="2800" b="1" dirty="0">
                <a:solidFill>
                  <a:srgbClr val="0070C0"/>
                </a:solidFill>
              </a:rPr>
              <a:t>розвиватимемо своє </a:t>
            </a:r>
            <a:r>
              <a:rPr lang="uk-UA" sz="2800" b="1" dirty="0" smtClean="0">
                <a:solidFill>
                  <a:srgbClr val="0070C0"/>
                </a:solidFill>
              </a:rPr>
              <a:t>мовлення.</a:t>
            </a:r>
            <a:endParaRPr lang="uk-UA" sz="2000" b="1" dirty="0">
              <a:solidFill>
                <a:srgbClr val="0070C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3" b="2098"/>
          <a:stretch/>
        </p:blipFill>
        <p:spPr bwMode="auto">
          <a:xfrm>
            <a:off x="1097030" y="1316603"/>
            <a:ext cx="3869881" cy="367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97442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789839" y="512633"/>
            <a:ext cx="10520505" cy="73992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Списування з завданням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7" t="2234" r="58746" b="73864"/>
          <a:stretch/>
        </p:blipFill>
        <p:spPr>
          <a:xfrm>
            <a:off x="770452" y="3007437"/>
            <a:ext cx="7162799" cy="2412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2ADAB77-86D1-4016-8864-B22D4B9582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658" y="2975051"/>
            <a:ext cx="1982671" cy="839719"/>
          </a:xfrm>
          <a:prstGeom prst="rect">
            <a:avLst/>
          </a:prstGeom>
        </p:spPr>
      </p:pic>
      <p:sp>
        <p:nvSpPr>
          <p:cNvPr id="11" name="Заголовок 2"/>
          <p:cNvSpPr txBox="1">
            <a:spLocks/>
          </p:cNvSpPr>
          <p:nvPr/>
        </p:nvSpPr>
        <p:spPr>
          <a:xfrm>
            <a:off x="789839" y="1329855"/>
            <a:ext cx="7124023" cy="825516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dk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buNone/>
            </a:pPr>
            <a:r>
              <a:rPr lang="uk-UA" sz="2400" dirty="0">
                <a:solidFill>
                  <a:srgbClr val="0070C0"/>
                </a:solidFill>
                <a:effectLst/>
              </a:rPr>
              <a:t>Випиши спочатку іменники, прикметник, </a:t>
            </a:r>
            <a:r>
              <a:rPr lang="uk-UA" sz="2400" dirty="0" smtClean="0">
                <a:solidFill>
                  <a:srgbClr val="0070C0"/>
                </a:solidFill>
                <a:effectLst/>
              </a:rPr>
              <a:t>дієслово. </a:t>
            </a:r>
          </a:p>
          <a:p>
            <a:pPr marL="0" lvl="0" indent="0" algn="l">
              <a:buNone/>
            </a:pPr>
            <a:r>
              <a:rPr lang="uk-UA" sz="2400" dirty="0" smtClean="0">
                <a:solidFill>
                  <a:srgbClr val="0070C0"/>
                </a:solidFill>
                <a:effectLst/>
              </a:rPr>
              <a:t>Постав </a:t>
            </a:r>
            <a:r>
              <a:rPr lang="uk-UA" sz="2400" dirty="0" smtClean="0">
                <a:solidFill>
                  <a:srgbClr val="0070C0"/>
                </a:solidFill>
                <a:effectLst/>
              </a:rPr>
              <a:t>наголоси</a:t>
            </a:r>
            <a:r>
              <a:rPr lang="uk-UA" sz="2400" dirty="0" smtClean="0">
                <a:solidFill>
                  <a:srgbClr val="0070C0"/>
                </a:solidFill>
                <a:effectLst/>
              </a:rPr>
              <a:t>.  Запам’ятай їх написання.</a:t>
            </a:r>
            <a:endParaRPr lang="ru-RU" sz="2400" dirty="0">
              <a:solidFill>
                <a:srgbClr val="0070C0"/>
              </a:solidFill>
              <a:effectLst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V="1">
            <a:off x="6258977" y="4474189"/>
            <a:ext cx="1536099" cy="159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6253405" y="4396069"/>
            <a:ext cx="15360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18742" y="3855733"/>
            <a:ext cx="72662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uk-UA" sz="3200" b="1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Черга</a:t>
            </a:r>
            <a:r>
              <a:rPr lang="uk-UA" sz="3200" b="1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, чергування, черговий, чергувати </a:t>
            </a:r>
            <a:endParaRPr lang="uk-UA" sz="3200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3" name="Заголовок 2"/>
          <p:cNvSpPr txBox="1">
            <a:spLocks/>
          </p:cNvSpPr>
          <p:nvPr/>
        </p:nvSpPr>
        <p:spPr>
          <a:xfrm>
            <a:off x="785432" y="5540588"/>
            <a:ext cx="7053942" cy="537943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dk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uk-UA" sz="2400" dirty="0">
                <a:solidFill>
                  <a:srgbClr val="0070C0"/>
                </a:solidFill>
                <a:effectLst/>
              </a:rPr>
              <a:t>Склади усно речення з одним із записаних слів</a:t>
            </a:r>
            <a:r>
              <a:rPr lang="uk-UA" sz="2400" dirty="0" smtClean="0">
                <a:solidFill>
                  <a:srgbClr val="0070C0"/>
                </a:solidFill>
                <a:effectLst/>
              </a:rPr>
              <a:t>.</a:t>
            </a:r>
            <a:endParaRPr lang="ru-RU" sz="2400" dirty="0">
              <a:solidFill>
                <a:srgbClr val="0070C0"/>
              </a:solidFill>
              <a:effectLst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V="1">
            <a:off x="908928" y="4359411"/>
            <a:ext cx="974294" cy="159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2096559" y="4378110"/>
            <a:ext cx="19638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89839" y="2245129"/>
            <a:ext cx="7124023" cy="578882"/>
          </a:xfrm>
          <a:prstGeom prst="round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uk-UA" sz="2800" b="1" dirty="0" smtClean="0"/>
              <a:t>Чергов</a:t>
            </a:r>
            <a:r>
              <a:rPr lang="uk-UA" sz="2800" b="1" dirty="0" smtClean="0">
                <a:solidFill>
                  <a:srgbClr val="FFFF00"/>
                </a:solidFill>
              </a:rPr>
              <a:t>и</a:t>
            </a:r>
            <a:r>
              <a:rPr lang="uk-UA" sz="2800" b="1" dirty="0" smtClean="0"/>
              <a:t>й</a:t>
            </a:r>
            <a:r>
              <a:rPr lang="uk-UA" sz="2800" b="1" dirty="0"/>
              <a:t>, </a:t>
            </a:r>
            <a:r>
              <a:rPr lang="uk-UA" sz="2800" b="1" dirty="0" smtClean="0"/>
              <a:t>ч</a:t>
            </a:r>
            <a:r>
              <a:rPr lang="uk-UA" sz="2800" b="1" dirty="0" smtClean="0">
                <a:solidFill>
                  <a:srgbClr val="FFFF00"/>
                </a:solidFill>
              </a:rPr>
              <a:t>е</a:t>
            </a:r>
            <a:r>
              <a:rPr lang="uk-UA" sz="2800" b="1" dirty="0" smtClean="0"/>
              <a:t>рга </a:t>
            </a:r>
            <a:r>
              <a:rPr lang="uk-UA" sz="2800" b="1" dirty="0"/>
              <a:t>, </a:t>
            </a:r>
            <a:r>
              <a:rPr lang="uk-UA" sz="2800" b="1" dirty="0" smtClean="0"/>
              <a:t>чергув</a:t>
            </a:r>
            <a:r>
              <a:rPr lang="uk-UA" sz="2800" b="1" dirty="0" smtClean="0">
                <a:solidFill>
                  <a:srgbClr val="FFFF00"/>
                </a:solidFill>
              </a:rPr>
              <a:t>а</a:t>
            </a:r>
            <a:r>
              <a:rPr lang="uk-UA" sz="2800" b="1" dirty="0" smtClean="0"/>
              <a:t>ти</a:t>
            </a:r>
            <a:r>
              <a:rPr lang="uk-UA" sz="2800" b="1" dirty="0" smtClean="0"/>
              <a:t>, </a:t>
            </a:r>
            <a:r>
              <a:rPr lang="uk-UA" sz="2800" b="1" dirty="0" smtClean="0"/>
              <a:t>чергув</a:t>
            </a:r>
            <a:r>
              <a:rPr lang="uk-UA" sz="2800" b="1" dirty="0" smtClean="0">
                <a:solidFill>
                  <a:srgbClr val="FFFF00"/>
                </a:solidFill>
              </a:rPr>
              <a:t>а</a:t>
            </a:r>
            <a:r>
              <a:rPr lang="uk-UA" sz="2800" b="1" dirty="0" smtClean="0"/>
              <a:t>ння</a:t>
            </a:r>
            <a:endParaRPr lang="ru-RU" sz="2800" b="1" dirty="0"/>
          </a:p>
        </p:txBody>
      </p:sp>
      <p:pic>
        <p:nvPicPr>
          <p:cNvPr id="1026" name="Picture 2" descr="НАШ КЛАС: Обов'язки чергових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959" y="2174853"/>
            <a:ext cx="3325385" cy="3279833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8" name="Picture 2" descr="D:\4 клас\1 УКР. МОВА\ПОНОМАРЬОВА\Х Речення\Хвиляста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227" y="4310966"/>
            <a:ext cx="1779487" cy="19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57922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/>
          <a:srcRect l="7656" t="13726" r="71900" b="34618"/>
          <a:stretch/>
        </p:blipFill>
        <p:spPr>
          <a:xfrm>
            <a:off x="936171" y="1385865"/>
            <a:ext cx="2192976" cy="3154404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968829" y="542904"/>
            <a:ext cx="10167257" cy="71690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Родзинка </a:t>
            </a:r>
            <a:r>
              <a:rPr lang="uk-UA" sz="3600" b="1" dirty="0">
                <a:solidFill>
                  <a:schemeClr val="bg1"/>
                </a:solidFill>
              </a:rPr>
              <a:t>повідомила друзям цікаву </a:t>
            </a:r>
            <a:r>
              <a:rPr lang="uk-UA" sz="3600" b="1" dirty="0" smtClean="0">
                <a:solidFill>
                  <a:schemeClr val="bg1"/>
                </a:solidFill>
              </a:rPr>
              <a:t>новину.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00400" y="1862613"/>
            <a:ext cx="7935686" cy="26776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sz="2800" b="1" dirty="0">
                <a:solidFill>
                  <a:schemeClr val="bg1"/>
                </a:solidFill>
              </a:rPr>
              <a:t>      Я знаю країну, у якій господарюють тільки діти. Це Дитляндія. Її ще називають парком професій. Тут діти знайомляться з різними професіями, заробляють гроші і витрачають їх на розваги, сувеніри, іграшки. </a:t>
            </a:r>
          </a:p>
          <a:p>
            <a:pPr algn="just"/>
            <a:r>
              <a:rPr lang="uk-UA" sz="2800" b="1" dirty="0">
                <a:solidFill>
                  <a:schemeClr val="bg1"/>
                </a:solidFill>
              </a:rPr>
              <a:t>      Ти хочеш там побувати</a:t>
            </a:r>
            <a:r>
              <a:rPr lang="uk-UA" sz="2800" b="1" dirty="0" smtClean="0">
                <a:solidFill>
                  <a:schemeClr val="bg1"/>
                </a:solidFill>
              </a:rPr>
              <a:t>?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87055" y="1368663"/>
            <a:ext cx="7762376" cy="47232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Послухай </a:t>
            </a:r>
            <a:r>
              <a:rPr lang="uk-UA" sz="2400" b="1" dirty="0">
                <a:solidFill>
                  <a:srgbClr val="0070C0"/>
                </a:solidFill>
              </a:rPr>
              <a:t>її повідомлення. Дай відповідь на запитання.</a:t>
            </a:r>
          </a:p>
        </p:txBody>
      </p:sp>
      <p:sp>
        <p:nvSpPr>
          <p:cNvPr id="14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9</a:t>
            </a:r>
            <a:r>
              <a:rPr lang="uk-UA" sz="2800" b="1" dirty="0" smtClean="0">
                <a:solidFill>
                  <a:schemeClr val="bg1"/>
                </a:solidFill>
              </a:rPr>
              <a:t>5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5" name="Picture 6" descr="https://kidlandia.ua/sites/default/files/styles/watermark/public/images/20141803121111.jpg?itok=olz6rUg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942" y="3879664"/>
            <a:ext cx="3619499" cy="24130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Місто професій - атракціон з великими перспективам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99" y="4551375"/>
            <a:ext cx="3614057" cy="177879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83391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4100" y="499361"/>
            <a:ext cx="10016671" cy="71690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Прочитай</a:t>
            </a:r>
            <a:r>
              <a:rPr lang="uk-UA" sz="3600" b="1" dirty="0">
                <a:solidFill>
                  <a:schemeClr val="bg1"/>
                </a:solidFill>
              </a:rPr>
              <a:t>, як друзі потрапили до Дитляндії.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22914" y="1760386"/>
            <a:ext cx="7500257" cy="3108543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sz="2800" b="1" dirty="0">
                <a:solidFill>
                  <a:srgbClr val="0070C0"/>
                </a:solidFill>
              </a:rPr>
              <a:t>      Подорож у парк професій почалася з аеропорту. Там на дітей чекав справжній літак. Друзі пройшли зону реєстрації і вийшли на територію Дитляндії. Перед ними з'явилися різні станції – «Аптека», «Супермаркет», «Театр», «Пожежна частина», «Банк» і багато інших. На кожній станції </a:t>
            </a:r>
            <a:r>
              <a:rPr lang="uk-UA" sz="2800" b="1" dirty="0">
                <a:solidFill>
                  <a:srgbClr val="FF0000"/>
                </a:solidFill>
              </a:rPr>
              <a:t>кипить робота</a:t>
            </a:r>
            <a:r>
              <a:rPr lang="uk-UA" sz="2800" b="1" dirty="0" smtClean="0">
                <a:solidFill>
                  <a:srgbClr val="FF0000"/>
                </a:solidFill>
              </a:rPr>
              <a:t>.</a:t>
            </a:r>
            <a:endParaRPr lang="uk-UA" sz="2800" b="1" dirty="0">
              <a:solidFill>
                <a:srgbClr val="FF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b="5791"/>
          <a:stretch/>
        </p:blipFill>
        <p:spPr>
          <a:xfrm>
            <a:off x="663919" y="1274521"/>
            <a:ext cx="2930072" cy="1870557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030" name="Picture 6" descr="https://kidlandia.ua/sites/default/files/styles/watermark/public/images/20142005130552.jpg?itok=YEgqzF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27" y="3314657"/>
            <a:ext cx="3171263" cy="210585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739245" y="1252137"/>
            <a:ext cx="7331526" cy="438366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Назви </a:t>
            </a:r>
            <a:r>
              <a:rPr lang="uk-UA" sz="2400" b="1" dirty="0">
                <a:solidFill>
                  <a:srgbClr val="0070C0"/>
                </a:solidFill>
              </a:rPr>
              <a:t>дієслова. </a:t>
            </a:r>
            <a:r>
              <a:rPr lang="uk-UA" sz="2400" b="1" dirty="0" smtClean="0">
                <a:solidFill>
                  <a:srgbClr val="0070C0"/>
                </a:solidFill>
              </a:rPr>
              <a:t>Постав </a:t>
            </a:r>
            <a:r>
              <a:rPr lang="uk-UA" sz="2400" b="1" dirty="0">
                <a:solidFill>
                  <a:srgbClr val="0070C0"/>
                </a:solidFill>
              </a:rPr>
              <a:t>до них питання.</a:t>
            </a: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9</a:t>
            </a:r>
            <a:r>
              <a:rPr lang="uk-UA" sz="2800" b="1" dirty="0" smtClean="0">
                <a:solidFill>
                  <a:schemeClr val="bg1"/>
                </a:solidFill>
              </a:rPr>
              <a:t>5</a:t>
            </a:r>
            <a:endParaRPr lang="ru-RU" sz="2800" b="1" dirty="0">
              <a:solidFill>
                <a:schemeClr val="bg1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9252856" y="2209799"/>
            <a:ext cx="14260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7549243" y="2623457"/>
            <a:ext cx="9470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4846865" y="3058885"/>
            <a:ext cx="14260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9252856" y="3058886"/>
            <a:ext cx="12736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9606641" y="3450771"/>
            <a:ext cx="15348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7687073" y="4757057"/>
            <a:ext cx="10504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3761016" y="4914341"/>
            <a:ext cx="3296666" cy="1348921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0070C0"/>
                </a:solidFill>
              </a:rPr>
              <a:t>Прочитай слова, виділені в останньому реченні </a:t>
            </a:r>
            <a:r>
              <a:rPr lang="uk-UA" sz="2000" b="1" dirty="0" smtClean="0">
                <a:solidFill>
                  <a:srgbClr val="0070C0"/>
                </a:solidFill>
              </a:rPr>
              <a:t>тексту. Визнач</a:t>
            </a:r>
            <a:r>
              <a:rPr lang="uk-UA" sz="2000" b="1" dirty="0">
                <a:solidFill>
                  <a:srgbClr val="0070C0"/>
                </a:solidFill>
              </a:rPr>
              <a:t>, </a:t>
            </a:r>
            <a:r>
              <a:rPr lang="uk-UA" sz="2000" b="1" dirty="0" smtClean="0">
                <a:solidFill>
                  <a:srgbClr val="0070C0"/>
                </a:solidFill>
              </a:rPr>
              <a:t>правильне їх </a:t>
            </a:r>
            <a:r>
              <a:rPr lang="uk-UA" sz="2000" b="1" dirty="0">
                <a:solidFill>
                  <a:srgbClr val="0070C0"/>
                </a:solidFill>
              </a:rPr>
              <a:t>значення.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383239" y="5588802"/>
            <a:ext cx="4109357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клекотить від нагрівання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549244" y="5004749"/>
            <a:ext cx="367392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відбувається швидко</a:t>
            </a:r>
          </a:p>
        </p:txBody>
      </p:sp>
    </p:spTree>
    <p:extLst>
      <p:ext uri="{BB962C8B-B14F-4D97-AF65-F5344CB8AC3E}">
        <p14:creationId xmlns:p14="http://schemas.microsoft.com/office/powerpoint/2010/main" val="414488692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23721" y="1168728"/>
            <a:ext cx="2189168" cy="248232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90432" y="494530"/>
            <a:ext cx="10258567" cy="60830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Прочитай </a:t>
            </a:r>
            <a:r>
              <a:rPr lang="uk-UA" sz="3600" b="1" dirty="0">
                <a:solidFill>
                  <a:schemeClr val="bg1"/>
                </a:solidFill>
              </a:rPr>
              <a:t>про враження Ґаджика від </a:t>
            </a:r>
            <a:r>
              <a:rPr lang="uk-UA" sz="3600" b="1" dirty="0" smtClean="0">
                <a:solidFill>
                  <a:schemeClr val="bg1"/>
                </a:solidFill>
              </a:rPr>
              <a:t>Дитляндії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04781" y="1835168"/>
            <a:ext cx="7244217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sz="2800" b="1" dirty="0"/>
              <a:t>      У Дитляндії все, як у справжньому місті. У супермаркеті йде торгівля. У школі йде урок. На телестудії йде запис передачі. У лікарні йде прийом хворих.</a:t>
            </a:r>
            <a:endParaRPr lang="uk-UA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04781" y="1137578"/>
            <a:ext cx="7244217" cy="608306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Випиши </a:t>
            </a:r>
            <a:r>
              <a:rPr lang="uk-UA" sz="2400" b="1" dirty="0">
                <a:solidFill>
                  <a:srgbClr val="0070C0"/>
                </a:solidFill>
              </a:rPr>
              <a:t>дієслова з іменниками, які з ними зв'язані.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" t="1078" r="56400" b="81383"/>
          <a:stretch/>
        </p:blipFill>
        <p:spPr>
          <a:xfrm>
            <a:off x="3804781" y="3786314"/>
            <a:ext cx="7244218" cy="1620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6" t="30573" r="68184" b="51023"/>
          <a:stretch/>
        </p:blipFill>
        <p:spPr>
          <a:xfrm>
            <a:off x="4300324" y="3764542"/>
            <a:ext cx="914716" cy="99602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7" t="47850" r="37005" b="33746"/>
          <a:stretch/>
        </p:blipFill>
        <p:spPr>
          <a:xfrm>
            <a:off x="5318889" y="3820412"/>
            <a:ext cx="2108001" cy="99602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" t="84846" r="56134" b="2426"/>
          <a:stretch/>
        </p:blipFill>
        <p:spPr>
          <a:xfrm>
            <a:off x="4767264" y="4800908"/>
            <a:ext cx="1518192" cy="68885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9" t="68132" r="32959" b="18952"/>
          <a:stretch/>
        </p:blipFill>
        <p:spPr>
          <a:xfrm>
            <a:off x="8660234" y="4061546"/>
            <a:ext cx="1287182" cy="69902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" t="65691" r="69246" b="18264"/>
          <a:stretch/>
        </p:blipFill>
        <p:spPr>
          <a:xfrm>
            <a:off x="7630013" y="3910741"/>
            <a:ext cx="914716" cy="86839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" t="65691" r="69246" b="18264"/>
          <a:stretch/>
        </p:blipFill>
        <p:spPr>
          <a:xfrm>
            <a:off x="3852548" y="4636411"/>
            <a:ext cx="914716" cy="86839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" t="65691" r="69246" b="18264"/>
          <a:stretch/>
        </p:blipFill>
        <p:spPr>
          <a:xfrm>
            <a:off x="6512173" y="4632256"/>
            <a:ext cx="914716" cy="86839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9" t="19155" r="43196" b="68450"/>
          <a:stretch/>
        </p:blipFill>
        <p:spPr>
          <a:xfrm>
            <a:off x="7453408" y="4744628"/>
            <a:ext cx="2002214" cy="670793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544286" y="3764542"/>
            <a:ext cx="3015343" cy="1641772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Поясни</a:t>
            </a:r>
            <a:r>
              <a:rPr lang="uk-UA" sz="2000" b="1" dirty="0">
                <a:solidFill>
                  <a:srgbClr val="0070C0"/>
                </a:solidFill>
              </a:rPr>
              <a:t>, чи однакове значення має дієслово </a:t>
            </a:r>
            <a:r>
              <a:rPr lang="uk-UA" sz="2000" b="1" dirty="0">
                <a:solidFill>
                  <a:srgbClr val="FF0000"/>
                </a:solidFill>
              </a:rPr>
              <a:t>йде</a:t>
            </a:r>
            <a:r>
              <a:rPr lang="uk-UA" sz="2000" b="1" dirty="0">
                <a:solidFill>
                  <a:srgbClr val="0070C0"/>
                </a:solidFill>
              </a:rPr>
              <a:t> в кожному записі. Чи можна стверджувати, що воно багатозначне?</a:t>
            </a:r>
          </a:p>
        </p:txBody>
      </p:sp>
      <p:sp>
        <p:nvSpPr>
          <p:cNvPr id="2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9</a:t>
            </a:r>
            <a:r>
              <a:rPr lang="uk-UA" sz="2800" b="1" dirty="0" smtClean="0">
                <a:solidFill>
                  <a:schemeClr val="bg1"/>
                </a:solidFill>
              </a:rPr>
              <a:t>5</a:t>
            </a:r>
            <a:endParaRPr lang="ru-RU" sz="2800" b="1" dirty="0">
              <a:solidFill>
                <a:schemeClr val="bg1"/>
              </a:solidFill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6000860" y="2743109"/>
            <a:ext cx="20865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>
            <a:endCxn id="9" idx="3"/>
          </p:cNvCxnSpPr>
          <p:nvPr/>
        </p:nvCxnSpPr>
        <p:spPr>
          <a:xfrm>
            <a:off x="9400520" y="2743109"/>
            <a:ext cx="164847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6155874" y="3124109"/>
            <a:ext cx="162741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3941411" y="3559541"/>
            <a:ext cx="184978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485503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4711144827SlideId25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4711144827SlideId25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4711165231SlideId26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4711144827SlideId25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4711144827SlideId2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4711144827SlideId2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4711144827SlideId25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4711144827SlideId25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4711144827SlideId25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4711144827SlideId25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4711144827SlideId25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4711144827SlideId257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20684</TotalTime>
  <Words>850</Words>
  <Application>Microsoft Office PowerPoint</Application>
  <PresentationFormat>Произвольный</PresentationFormat>
  <Paragraphs>126</Paragraphs>
  <Slides>16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Налаштування на урок</vt:lpstr>
      <vt:lpstr>Вправа «Портрет дієслова»</vt:lpstr>
      <vt:lpstr>Словникова робота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1390</cp:revision>
  <dcterms:created xsi:type="dcterms:W3CDTF">2018-01-05T16:38:53Z</dcterms:created>
  <dcterms:modified xsi:type="dcterms:W3CDTF">2025-02-16T09:04:04Z</dcterms:modified>
</cp:coreProperties>
</file>