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158" r:id="rId3"/>
    <p:sldId id="1130" r:id="rId4"/>
    <p:sldId id="1153" r:id="rId5"/>
    <p:sldId id="1154" r:id="rId6"/>
    <p:sldId id="1134" r:id="rId7"/>
    <p:sldId id="1135" r:id="rId8"/>
    <p:sldId id="1137" r:id="rId9"/>
    <p:sldId id="1155" r:id="rId10"/>
    <p:sldId id="1136" r:id="rId11"/>
    <p:sldId id="1144" r:id="rId12"/>
    <p:sldId id="1146" r:id="rId13"/>
    <p:sldId id="1131" r:id="rId14"/>
    <p:sldId id="1156" r:id="rId15"/>
    <p:sldId id="11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3C4272"/>
    <a:srgbClr val="A6D724"/>
    <a:srgbClr val="D5F360"/>
    <a:srgbClr val="F0CC6C"/>
    <a:srgbClr val="3A6B40"/>
    <a:srgbClr val="539D5E"/>
    <a:srgbClr val="5649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1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425" y="3953218"/>
            <a:ext cx="8920102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Вступ до розділу. 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Іван Франко. Лисичка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Рак</a:t>
            </a:r>
            <a:endParaRPr lang="uk-UA" sz="277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AF049-3681-4E1B-965F-07E99911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24" y="866933"/>
            <a:ext cx="4226726" cy="2177270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90399" y="866933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7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94529"/>
            <a:ext cx="10664190" cy="708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Іван Франко. Лисичка </a:t>
            </a:r>
            <a:r>
              <a:rPr lang="uk-UA" sz="4000" b="1" dirty="0">
                <a:solidFill>
                  <a:schemeClr val="bg1"/>
                </a:solidFill>
              </a:rPr>
              <a:t>і Рак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7116691B-8878-4C76-AF96-7DCD0D6CBDF6}"/>
              </a:ext>
            </a:extLst>
          </p:cNvPr>
          <p:cNvSpPr/>
          <p:nvPr/>
        </p:nvSpPr>
        <p:spPr>
          <a:xfrm>
            <a:off x="2972029" y="1260424"/>
            <a:ext cx="8480831" cy="500321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Зустрілася Лисичка з Раком. Стала собі й дивиться, як він помаленьку лізе, а далі давай з нього насміхатися: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Ну, та й швидкий же ти, нема що й казати! Справжній небор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к! А скажи-но мені, Р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че-небор</a:t>
            </a:r>
            <a:r>
              <a:rPr lang="uk-UA" sz="2800" b="1" dirty="0">
                <a:solidFill>
                  <a:srgbClr val="0070C0"/>
                </a:solidFill>
              </a:rPr>
              <a:t>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че, чи то правда, що тебе раз у велик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дню п’ятницю по дріжджі послали, а ти аж за рік у велик</a:t>
            </a:r>
            <a:r>
              <a:rPr lang="uk-UA" sz="2800" b="1" dirty="0">
                <a:solidFill>
                  <a:srgbClr val="0070C0"/>
                </a:solidFill>
              </a:rPr>
              <a:t>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дню суботу з дріжджами прийшов та й ті посеред хати розлив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Може, коли й правда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— каже Рак, — а тепер дуже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брехню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схоже.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зка Лисичка і рак: читати онлайн | #Т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9" y="1977390"/>
            <a:ext cx="2354351" cy="25031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80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7116691B-8878-4C76-AF96-7DCD0D6CBDF6}"/>
              </a:ext>
            </a:extLst>
          </p:cNvPr>
          <p:cNvSpPr/>
          <p:nvPr/>
        </p:nvSpPr>
        <p:spPr>
          <a:xfrm>
            <a:off x="3355596" y="1361220"/>
            <a:ext cx="7994394" cy="45439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Овва! Значить, ти тепер прудк</a:t>
            </a:r>
            <a:r>
              <a:rPr lang="ru-RU" sz="2800" b="1" dirty="0">
                <a:solidFill>
                  <a:srgbClr val="0070C0"/>
                </a:solidFill>
              </a:rPr>
              <a:t>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ший став?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— Прудк</a:t>
            </a:r>
            <a:r>
              <a:rPr lang="ru-RU" sz="2800" b="1" dirty="0" smtClean="0">
                <a:solidFill>
                  <a:srgbClr val="0070C0"/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ший чи ні, а кепкув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ти з себе не дам. Коли хочеш знати, який я прудк</a:t>
            </a:r>
            <a:r>
              <a:rPr lang="ru-RU" sz="2800" b="1" dirty="0" smtClean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й, то побиймося об заклад, що я швидше від тебе до того пенька добіжу.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— Що? Що? Що? — здивувалася Лисичка.— Ти хотів би зі мною бігати навв</a:t>
            </a:r>
            <a:r>
              <a:rPr lang="uk-UA" sz="2800" b="1" dirty="0" smtClean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передки?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 тільки побіж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 ще й один скок дам тобі на в</a:t>
            </a:r>
            <a:r>
              <a:rPr lang="uk-UA" sz="2800" b="1" dirty="0" smtClean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передження і швидше від тебе буду на місці, — мовить Рак.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494529"/>
            <a:ext cx="10664190" cy="708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Іван Франко. Лисичка </a:t>
            </a:r>
            <a:r>
              <a:rPr lang="uk-UA" sz="4000" b="1" dirty="0">
                <a:solidFill>
                  <a:schemeClr val="bg1"/>
                </a:solidFill>
              </a:rPr>
              <a:t>і Рак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Лисичка і Рак – Українська казка ᐈ Читати на u-kazky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" y="1971950"/>
            <a:ext cx="2684779" cy="28882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644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7116691B-8878-4C76-AF96-7DCD0D6CBDF6}"/>
              </a:ext>
            </a:extLst>
          </p:cNvPr>
          <p:cNvSpPr/>
          <p:nvPr/>
        </p:nvSpPr>
        <p:spPr>
          <a:xfrm>
            <a:off x="3108961" y="1203272"/>
            <a:ext cx="8366760" cy="500321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Побилися вони об заклад.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Стала Лисичка на скок поп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реду Рака, а Рак учепився їй клешнями у хвіст.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Рушила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Лисичка,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біжить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щод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аж к</a:t>
            </a:r>
            <a:r>
              <a:rPr lang="uk-UA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рява здіймається. Добігла до пенька та й кличе: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 де ти, Р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че?  Нічого не чути.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Ну, Р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че, де ти там? — ще раз кличе Лисичка та й обернулася хвостом до мети. Отоді Рак відпустив її хвоста та й каже: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— Та ось де я! Давно вже жду тебе, аж трохи поза меж</a:t>
            </a:r>
            <a:r>
              <a:rPr lang="ru-RU" sz="2800" b="1" dirty="0">
                <a:solidFill>
                  <a:srgbClr val="0070C0"/>
                </a:solidFill>
              </a:rPr>
              <a:t>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забіг.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494529"/>
            <a:ext cx="10664190" cy="7087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Іван Франко. Лисичка </a:t>
            </a:r>
            <a:r>
              <a:rPr lang="uk-UA" sz="4000" b="1" dirty="0">
                <a:solidFill>
                  <a:schemeClr val="bg1"/>
                </a:solidFill>
              </a:rPr>
              <a:t>і Рак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60E459B-C0DC-492B-83A3-04B282AE0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-1" r="6200" b="9052"/>
          <a:stretch/>
        </p:blipFill>
        <p:spPr>
          <a:xfrm>
            <a:off x="685801" y="1477593"/>
            <a:ext cx="2183358" cy="260291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E34DBE0-A86E-494C-B6FE-1FA9BCA54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19003" b="9052"/>
          <a:stretch/>
        </p:blipFill>
        <p:spPr>
          <a:xfrm>
            <a:off x="1952762" y="3547711"/>
            <a:ext cx="1033327" cy="165422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8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9586" y="585969"/>
            <a:ext cx="10120374" cy="7856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="" xmlns:a16="http://schemas.microsoft.com/office/drawing/2014/main" id="{483084F1-C824-41C9-9DFC-3FBFBB6B625A}"/>
              </a:ext>
            </a:extLst>
          </p:cNvPr>
          <p:cNvSpPr/>
          <p:nvPr/>
        </p:nvSpPr>
        <p:spPr>
          <a:xfrm>
            <a:off x="772465" y="1428749"/>
            <a:ext cx="7960104" cy="28460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Про кого ця казка? З кого глузувала Лисичка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 Чому Рак вирішив її провчити? Як це йому вдалося?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Чи справедливим було покарання Лисички? Доведи свою думку.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До виділених висловів добери близькі за </a:t>
            </a:r>
            <a:r>
              <a:rPr lang="ru-RU" sz="2400" b="1" dirty="0" err="1">
                <a:solidFill>
                  <a:schemeClr val="bg1"/>
                </a:solidFill>
              </a:rPr>
              <a:t>значенням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Побилися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об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заклад,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біжить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щод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Визнач головну думку казки.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="" xmlns:a16="http://schemas.microsoft.com/office/drawing/2014/main" id="{2408A8D5-2950-4A17-A3A6-010222FA21FF}"/>
              </a:ext>
            </a:extLst>
          </p:cNvPr>
          <p:cNvSpPr/>
          <p:nvPr/>
        </p:nvSpPr>
        <p:spPr>
          <a:xfrm>
            <a:off x="4194809" y="5159590"/>
            <a:ext cx="4206241" cy="960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Гарно сміється той,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хто </a:t>
            </a:r>
            <a:r>
              <a:rPr lang="uk-UA" sz="2800" b="1" dirty="0"/>
              <a:t>сміється останнім.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9586" y="4503129"/>
            <a:ext cx="3526958" cy="5684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Робота над прислів’ям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4D3C73-6DF5-4373-A34D-C3A450722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>
          <a:xfrm>
            <a:off x="8572524" y="4291476"/>
            <a:ext cx="3166110" cy="21934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732569" y="1533254"/>
            <a:ext cx="284602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Побитися об заклад</a:t>
            </a:r>
            <a:r>
              <a:rPr lang="ru-RU" sz="2400" b="1" smtClean="0">
                <a:solidFill>
                  <a:srgbClr val="0070C0"/>
                </a:solidFill>
              </a:rPr>
              <a:t> – посперечатися.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49690" y="2436286"/>
            <a:ext cx="260069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Біжить </a:t>
            </a:r>
            <a:r>
              <a:rPr lang="ru-RU" sz="2400" b="1" dirty="0" err="1" smtClean="0">
                <a:solidFill>
                  <a:srgbClr val="FF0000"/>
                </a:solidFill>
              </a:rPr>
              <a:t>щодуху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err="1" smtClean="0">
                <a:solidFill>
                  <a:srgbClr val="0070C0"/>
                </a:solidFill>
              </a:rPr>
              <a:t>швидко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791" y="3808229"/>
            <a:ext cx="3526958" cy="750113"/>
          </a:xfrm>
          <a:prstGeom prst="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Де сила не візьме, там розум допоможе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15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400" y="520439"/>
            <a:ext cx="9499577" cy="720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243" y="2657781"/>
            <a:ext cx="4388768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казку в особах, передаючи характер персонажів.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825344" y="2657781"/>
            <a:ext cx="3969633" cy="310299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8945" y="1339703"/>
            <a:ext cx="6353446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Чого дізнав/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лася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на уроці?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таке літературні казки?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яким автором познайомились на уроці?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51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938" y="494530"/>
            <a:ext cx="988317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8855" y="4492953"/>
            <a:ext cx="2778114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713" y="4492953"/>
            <a:ext cx="3472543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4047" y="4492953"/>
            <a:ext cx="2819400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939" y="1440731"/>
            <a:ext cx="9883176" cy="529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11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6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9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96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5393" y="2063607"/>
            <a:ext cx="3538507" cy="34100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5465" y="2066331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0193" y="525437"/>
            <a:ext cx="9792607" cy="678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2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59BF60E-73C2-4333-BC42-13323E4E942C}"/>
              </a:ext>
            </a:extLst>
          </p:cNvPr>
          <p:cNvSpPr/>
          <p:nvPr/>
        </p:nvSpPr>
        <p:spPr>
          <a:xfrm>
            <a:off x="1931169" y="1369303"/>
            <a:ext cx="8141031" cy="568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цеглинку ЛЕГО,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котра відповідає твоєму 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C01BCF2-8DB5-405C-9EF7-F55DAD67EC5E}"/>
              </a:ext>
            </a:extLst>
          </p:cNvPr>
          <p:cNvGrpSpPr/>
          <p:nvPr/>
        </p:nvGrpSpPr>
        <p:grpSpPr>
          <a:xfrm>
            <a:off x="4686549" y="1992641"/>
            <a:ext cx="3181073" cy="116650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24B78E0-4DA2-4700-A294-E2A804CC7228}"/>
              </a:ext>
            </a:extLst>
          </p:cNvPr>
          <p:cNvGrpSpPr/>
          <p:nvPr/>
        </p:nvGrpSpPr>
        <p:grpSpPr>
          <a:xfrm>
            <a:off x="8149293" y="2036402"/>
            <a:ext cx="3181074" cy="116650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14C45D-6AFD-45F1-BBA2-CCD7F9CAFB65}"/>
              </a:ext>
            </a:extLst>
          </p:cNvPr>
          <p:cNvGrpSpPr/>
          <p:nvPr/>
        </p:nvGrpSpPr>
        <p:grpSpPr>
          <a:xfrm>
            <a:off x="4686549" y="3202910"/>
            <a:ext cx="3181074" cy="116650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32BFDE5-969E-4E57-BBE8-CB6909342B44}"/>
              </a:ext>
            </a:extLst>
          </p:cNvPr>
          <p:cNvGrpSpPr/>
          <p:nvPr/>
        </p:nvGrpSpPr>
        <p:grpSpPr>
          <a:xfrm>
            <a:off x="8149293" y="3202909"/>
            <a:ext cx="3181076" cy="116650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CBB012A-0409-4246-AF9E-EA3FF166363A}"/>
              </a:ext>
            </a:extLst>
          </p:cNvPr>
          <p:cNvGrpSpPr/>
          <p:nvPr/>
        </p:nvGrpSpPr>
        <p:grpSpPr>
          <a:xfrm>
            <a:off x="4654398" y="4413178"/>
            <a:ext cx="3181076" cy="116650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F76E308-41E4-4260-8B45-B6B24AABFF76}"/>
              </a:ext>
            </a:extLst>
          </p:cNvPr>
          <p:cNvGrpSpPr/>
          <p:nvPr/>
        </p:nvGrpSpPr>
        <p:grpSpPr>
          <a:xfrm>
            <a:off x="8149293" y="4413177"/>
            <a:ext cx="3181076" cy="116650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17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856" y="480422"/>
            <a:ext cx="10051794" cy="776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над чистомовкою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863855" y="1386038"/>
            <a:ext cx="2146586" cy="431665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577589" y="1401500"/>
            <a:ext cx="725805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Ча-ча-ча – ми вкусили калача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3577581" y="2263900"/>
            <a:ext cx="725805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Ач-ач-ач – он летить пугач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3577581" y="3126300"/>
            <a:ext cx="7258051" cy="739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Че-че-че</a:t>
            </a:r>
            <a:r>
              <a:rPr lang="uk-UA" sz="3600" b="1" dirty="0"/>
              <a:t> – вуглинка боляче пече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3577581" y="4044574"/>
            <a:ext cx="7258051" cy="73984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Чі-чі-чі</a:t>
            </a:r>
            <a:r>
              <a:rPr lang="uk-UA" sz="3600" b="1" dirty="0"/>
              <a:t> – спить котик на печі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8">
            <a:extLst>
              <a:ext uri="{FF2B5EF4-FFF2-40B4-BE49-F238E27FC236}">
                <a16:creationId xmlns="" xmlns:a16="http://schemas.microsoft.com/office/drawing/2014/main" id="{8E16E8F4-9AE0-40D4-84EC-C2BC3270FDAE}"/>
              </a:ext>
            </a:extLst>
          </p:cNvPr>
          <p:cNvSpPr/>
          <p:nvPr/>
        </p:nvSpPr>
        <p:spPr>
          <a:xfrm>
            <a:off x="3577581" y="4962848"/>
            <a:ext cx="7258051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Чи-чи-чи – добре літери </a:t>
            </a:r>
            <a:r>
              <a:rPr lang="uk-UA" sz="3600" b="1" dirty="0" err="1"/>
              <a:t>учи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719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5" y="582906"/>
            <a:ext cx="1031965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49174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1485" y="1491743"/>
            <a:ext cx="6481355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</a:p>
          <a:p>
            <a:pPr algn="ctr"/>
            <a:r>
              <a:rPr lang="uk-UA" sz="2800" b="1" dirty="0" smtClean="0"/>
              <a:t>«</a:t>
            </a:r>
            <a:r>
              <a:rPr lang="uk-UA" sz="2800" b="1" dirty="0">
                <a:solidFill>
                  <a:schemeClr val="bg1"/>
                </a:solidFill>
              </a:rPr>
              <a:t>У колі літературних казок</a:t>
            </a:r>
            <a:r>
              <a:rPr lang="uk-UA" sz="2800" b="1" dirty="0" smtClean="0"/>
              <a:t>»</a:t>
            </a:r>
            <a:r>
              <a:rPr lang="uk-UA" sz="2800" b="1" i="1" dirty="0" smtClean="0"/>
              <a:t>. </a:t>
            </a:r>
          </a:p>
          <a:p>
            <a:pPr algn="ctr"/>
            <a:r>
              <a:rPr lang="uk-UA" sz="2800" b="1" dirty="0" smtClean="0"/>
              <a:t>Вчитимемось працювати з книжкою. </a:t>
            </a:r>
          </a:p>
          <a:p>
            <a:pPr algn="ctr"/>
            <a:r>
              <a:rPr lang="uk-UA" sz="2800" b="1" dirty="0" smtClean="0"/>
              <a:t>Читатимемо казку Івана Франка «</a:t>
            </a:r>
            <a:r>
              <a:rPr lang="uk-UA" sz="2800" b="1" dirty="0">
                <a:solidFill>
                  <a:schemeClr val="bg1"/>
                </a:solidFill>
              </a:rPr>
              <a:t>Лисичка і Рак</a:t>
            </a:r>
            <a:r>
              <a:rPr lang="uk-UA" sz="2800" b="1" dirty="0" smtClean="0"/>
              <a:t>». </a:t>
            </a:r>
          </a:p>
          <a:p>
            <a:pPr algn="ctr"/>
            <a:r>
              <a:rPr lang="uk-UA" sz="2800" b="1" dirty="0" smtClean="0"/>
              <a:t>Дізнаємось, що таке авторська казка.</a:t>
            </a:r>
          </a:p>
        </p:txBody>
      </p:sp>
    </p:spTree>
    <p:extLst>
      <p:ext uri="{BB962C8B-B14F-4D97-AF65-F5344CB8AC3E}">
        <p14:creationId xmlns:p14="http://schemas.microsoft.com/office/powerpoint/2010/main" val="3134602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78971"/>
            <a:ext cx="9984014" cy="778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з книжкою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01" y="1330528"/>
            <a:ext cx="9984013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400" b="1" dirty="0" err="1">
                <a:solidFill>
                  <a:srgbClr val="FF0000"/>
                </a:solidFill>
              </a:rPr>
              <a:t>Літературні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казки</a:t>
            </a:r>
            <a:r>
              <a:rPr lang="ru-RU" sz="2400" b="1" dirty="0">
                <a:solidFill>
                  <a:srgbClr val="0070C0"/>
                </a:solidFill>
              </a:rPr>
              <a:t>, на </a:t>
            </a:r>
            <a:r>
              <a:rPr lang="ru-RU" sz="2400" b="1" dirty="0" err="1">
                <a:solidFill>
                  <a:srgbClr val="0070C0"/>
                </a:solidFill>
              </a:rPr>
              <a:t>відміну</a:t>
            </a:r>
            <a:r>
              <a:rPr lang="ru-RU" sz="2400" b="1" dirty="0">
                <a:solidFill>
                  <a:srgbClr val="0070C0"/>
                </a:solidFill>
              </a:rPr>
              <a:t> від народних, </a:t>
            </a:r>
            <a:r>
              <a:rPr lang="ru-RU" sz="2400" b="1" dirty="0" err="1">
                <a:solidFill>
                  <a:srgbClr val="FF0000"/>
                </a:solidFill>
              </a:rPr>
              <a:t>мають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авторів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Далі</a:t>
            </a:r>
            <a:r>
              <a:rPr lang="ru-RU" sz="2400" b="1" dirty="0" smtClean="0">
                <a:solidFill>
                  <a:srgbClr val="0070C0"/>
                </a:solidFill>
              </a:rPr>
              <a:t> ти </a:t>
            </a:r>
            <a:r>
              <a:rPr lang="ru-RU" sz="2400" b="1" dirty="0" err="1" smtClean="0">
                <a:solidFill>
                  <a:srgbClr val="0070C0"/>
                </a:solidFill>
              </a:rPr>
              <a:t>прочитаєш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казки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створені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письменниками</a:t>
            </a:r>
            <a:r>
              <a:rPr lang="ru-RU" sz="2400" b="1" dirty="0" smtClean="0">
                <a:solidFill>
                  <a:srgbClr val="0070C0"/>
                </a:solidFill>
              </a:rPr>
              <a:t> в </a:t>
            </a:r>
            <a:r>
              <a:rPr lang="ru-RU" sz="2400" b="1" dirty="0" err="1" smtClean="0">
                <a:solidFill>
                  <a:srgbClr val="0070C0"/>
                </a:solidFill>
              </a:rPr>
              <a:t>різні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часи</a:t>
            </a:r>
            <a:r>
              <a:rPr lang="ru-RU" sz="2400" b="1" dirty="0" smtClean="0">
                <a:solidFill>
                  <a:srgbClr val="0070C0"/>
                </a:solidFill>
              </a:rPr>
              <a:t>. З героями казок </a:t>
            </a:r>
            <a:r>
              <a:rPr lang="ru-RU" sz="2400" b="1" dirty="0" err="1" smtClean="0">
                <a:solidFill>
                  <a:srgbClr val="0070C0"/>
                </a:solidFill>
              </a:rPr>
              <a:t>трапляються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фантастичні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пригоди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r>
              <a:rPr lang="ru-RU" sz="2400" b="1" dirty="0" err="1" smtClean="0">
                <a:solidFill>
                  <a:srgbClr val="0070C0"/>
                </a:solidFill>
              </a:rPr>
              <a:t>радісні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сумні</a:t>
            </a:r>
            <a:r>
              <a:rPr lang="ru-RU" sz="2400" b="1" dirty="0" smtClean="0">
                <a:solidFill>
                  <a:srgbClr val="0070C0"/>
                </a:solidFill>
              </a:rPr>
              <a:t>, але </a:t>
            </a:r>
            <a:r>
              <a:rPr lang="ru-RU" sz="2400" b="1" dirty="0" err="1" smtClean="0">
                <a:solidFill>
                  <a:srgbClr val="0070C0"/>
                </a:solidFill>
              </a:rPr>
              <a:t>завжди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повчальні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2 Читання\1 Савченко\07 У колі літературних казок\№076 - Вступ до розділу. І Франко «Лисичка і Рак»\2025-02-18_173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4691" r="881" b="3247"/>
          <a:stretch/>
        </p:blipFill>
        <p:spPr bwMode="auto">
          <a:xfrm>
            <a:off x="1054100" y="2633726"/>
            <a:ext cx="7834933" cy="35613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34-40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63" y="2633726"/>
            <a:ext cx="2461786" cy="24617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10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79173"/>
            <a:ext cx="10184130" cy="5952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Іван Франко (1856 – 1916)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6D8833D-638E-4374-9E21-4122875CC6A0}"/>
              </a:ext>
            </a:extLst>
          </p:cNvPr>
          <p:cNvSpPr/>
          <p:nvPr/>
        </p:nvSpPr>
        <p:spPr>
          <a:xfrm>
            <a:off x="756035" y="1200149"/>
            <a:ext cx="6960705" cy="509563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Видатний український письменник. Народився в селі Нагуєвичі на Галичині в сім’ї коваля. Ріс допитливим хлопчиком, з дитинства знав багато народних пісень. Рано залишився сиротою. Вчився у школі й університеті легко, був дуже здібним і працьовитим. Уже у 18 років почав друкувати свої перші твори. Для дітей видав збірку казок «Коли ще звірі говорили», які створено за сюжетами народних.</a:t>
            </a:r>
          </a:p>
        </p:txBody>
      </p:sp>
      <p:pic>
        <p:nvPicPr>
          <p:cNvPr id="1028" name="Picture 4" descr="Результат пошуку зображень за запитом &quot;Іван франко&quot;">
            <a:extLst>
              <a:ext uri="{FF2B5EF4-FFF2-40B4-BE49-F238E27FC236}">
                <a16:creationId xmlns="" xmlns:a16="http://schemas.microsoft.com/office/drawing/2014/main" id="{3A147A14-D597-403F-B0E6-4391E4AF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04" y="1545244"/>
            <a:ext cx="3465068" cy="41354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52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856" y="494529"/>
            <a:ext cx="10440414" cy="7170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«ФРАНКО від А до Я»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0D4825-6316-445C-9061-005C65917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7" y="1371600"/>
            <a:ext cx="3119913" cy="431572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DA3A28E-D9D6-472A-A85F-7BCAA25009BA}"/>
              </a:ext>
            </a:extLst>
          </p:cNvPr>
          <p:cNvSpPr/>
          <p:nvPr/>
        </p:nvSpPr>
        <p:spPr>
          <a:xfrm>
            <a:off x="3840480" y="2786847"/>
            <a:ext cx="7543800" cy="312039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Існував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звичай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називати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дитину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іншим</a:t>
            </a:r>
            <a:r>
              <a:rPr lang="ru-RU" sz="2800" b="1" dirty="0">
                <a:solidFill>
                  <a:srgbClr val="0070C0"/>
                </a:solidFill>
              </a:rPr>
              <a:t>, «</a:t>
            </a:r>
            <a:r>
              <a:rPr lang="ru-RU" sz="2800" b="1" dirty="0" err="1">
                <a:solidFill>
                  <a:srgbClr val="0070C0"/>
                </a:solidFill>
              </a:rPr>
              <a:t>домашнім</a:t>
            </a:r>
            <a:r>
              <a:rPr lang="ru-RU" sz="2800" b="1" dirty="0">
                <a:solidFill>
                  <a:srgbClr val="0070C0"/>
                </a:solidFill>
              </a:rPr>
              <a:t>» </a:t>
            </a:r>
            <a:r>
              <a:rPr lang="ru-RU" sz="2800" b="1" dirty="0" err="1">
                <a:solidFill>
                  <a:srgbClr val="0070C0"/>
                </a:solidFill>
              </a:rPr>
              <a:t>іменем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аби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вберегти</a:t>
            </a:r>
            <a:r>
              <a:rPr lang="ru-RU" sz="2800" b="1" dirty="0">
                <a:solidFill>
                  <a:srgbClr val="0070C0"/>
                </a:solidFill>
              </a:rPr>
              <a:t> її від </a:t>
            </a:r>
            <a:r>
              <a:rPr lang="ru-RU" sz="2800" b="1" dirty="0" err="1">
                <a:solidFill>
                  <a:srgbClr val="0070C0"/>
                </a:solidFill>
              </a:rPr>
              <a:t>нечистої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сили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Івана</a:t>
            </a:r>
            <a:r>
              <a:rPr lang="ru-RU" sz="2800" b="1" dirty="0">
                <a:solidFill>
                  <a:srgbClr val="0070C0"/>
                </a:solidFill>
              </a:rPr>
              <a:t> Франка в </a:t>
            </a:r>
            <a:r>
              <a:rPr lang="ru-RU" sz="2800" b="1" dirty="0" err="1">
                <a:solidFill>
                  <a:srgbClr val="0070C0"/>
                </a:solidFill>
              </a:rPr>
              <a:t>дитинстві</a:t>
            </a:r>
            <a:r>
              <a:rPr lang="ru-RU" sz="2800" b="1" dirty="0">
                <a:solidFill>
                  <a:srgbClr val="0070C0"/>
                </a:solidFill>
              </a:rPr>
              <a:t> кликали Мироном, а </a:t>
            </a:r>
            <a:r>
              <a:rPr lang="ru-RU" sz="2800" b="1" dirty="0" err="1">
                <a:solidFill>
                  <a:srgbClr val="0070C0"/>
                </a:solidFill>
              </a:rPr>
              <a:t>його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молодшого</a:t>
            </a:r>
            <a:r>
              <a:rPr lang="ru-RU" sz="2800" b="1" dirty="0">
                <a:solidFill>
                  <a:srgbClr val="0070C0"/>
                </a:solidFill>
              </a:rPr>
              <a:t> брата Захара — </a:t>
            </a:r>
            <a:r>
              <a:rPr lang="ru-RU" sz="2800" b="1" dirty="0" err="1">
                <a:solidFill>
                  <a:srgbClr val="0070C0"/>
                </a:solidFill>
              </a:rPr>
              <a:t>Михайлом</a:t>
            </a:r>
            <a:r>
              <a:rPr lang="ru-RU" sz="2800" b="1" dirty="0">
                <a:solidFill>
                  <a:srgbClr val="0070C0"/>
                </a:solidFill>
              </a:rPr>
              <a:t>. Так був Франко «</a:t>
            </a:r>
            <a:r>
              <a:rPr lang="ru-RU" sz="2800" b="1" dirty="0" err="1">
                <a:solidFill>
                  <a:srgbClr val="0070C0"/>
                </a:solidFill>
              </a:rPr>
              <a:t>малим</a:t>
            </a:r>
            <a:r>
              <a:rPr lang="ru-RU" sz="2800" b="1" dirty="0">
                <a:solidFill>
                  <a:srgbClr val="0070C0"/>
                </a:solidFill>
              </a:rPr>
              <a:t> Мироном» </a:t>
            </a:r>
            <a:r>
              <a:rPr lang="ru-RU" sz="2800" b="1" dirty="0" err="1">
                <a:solidFill>
                  <a:srgbClr val="0070C0"/>
                </a:solidFill>
              </a:rPr>
              <a:t>приблизно</a:t>
            </a:r>
            <a:r>
              <a:rPr lang="ru-RU" sz="2800" b="1" dirty="0">
                <a:solidFill>
                  <a:srgbClr val="0070C0"/>
                </a:solidFill>
              </a:rPr>
              <a:t> до 5-літнього </a:t>
            </a:r>
            <a:r>
              <a:rPr lang="ru-RU" sz="2800" b="1" dirty="0" err="1">
                <a:solidFill>
                  <a:srgbClr val="0070C0"/>
                </a:solidFill>
              </a:rPr>
              <a:t>віку</a:t>
            </a:r>
            <a:r>
              <a:rPr lang="ru-RU" sz="2800" b="1" dirty="0">
                <a:solidFill>
                  <a:srgbClr val="0070C0"/>
                </a:solidFill>
              </a:rPr>
              <a:t>, до </a:t>
            </a:r>
            <a:r>
              <a:rPr lang="ru-RU" sz="2800" b="1" dirty="0" err="1">
                <a:solidFill>
                  <a:srgbClr val="0070C0"/>
                </a:solidFill>
              </a:rPr>
              <a:t>навчання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початковій</a:t>
            </a:r>
            <a:r>
              <a:rPr lang="ru-RU" sz="2800" b="1" dirty="0">
                <a:solidFill>
                  <a:srgbClr val="0070C0"/>
                </a:solidFill>
              </a:rPr>
              <a:t> школі.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="" xmlns:a16="http://schemas.microsoft.com/office/drawing/2014/main" id="{9DA3A28E-D9D6-472A-A85F-7BCAA25009BA}"/>
              </a:ext>
            </a:extLst>
          </p:cNvPr>
          <p:cNvSpPr/>
          <p:nvPr/>
        </p:nvSpPr>
        <p:spPr>
          <a:xfrm>
            <a:off x="4069080" y="1314450"/>
            <a:ext cx="6892290" cy="124686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Дізнатися більше про цю людину великої душі й розуму ти зможеш  з незвичайної книжки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«ФРАНКО від А до 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». Прочитай з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неї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уривок.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3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6742" y="605791"/>
            <a:ext cx="10171798" cy="754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Іван</a:t>
            </a:r>
            <a:r>
              <a:rPr lang="ru-RU" sz="4000" b="1" dirty="0" smtClean="0">
                <a:solidFill>
                  <a:schemeClr val="bg1"/>
                </a:solidFill>
              </a:rPr>
              <a:t> Франко. Казка «Лисичка </a:t>
            </a:r>
            <a:r>
              <a:rPr lang="ru-RU" sz="4000" b="1" dirty="0">
                <a:solidFill>
                  <a:schemeClr val="bg1"/>
                </a:solidFill>
              </a:rPr>
              <a:t>і </a:t>
            </a:r>
            <a:r>
              <a:rPr lang="ru-RU" sz="4000" b="1" dirty="0" smtClean="0">
                <a:solidFill>
                  <a:schemeClr val="bg1"/>
                </a:solidFill>
              </a:rPr>
              <a:t>Рак»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BA8E6D4-754E-4B96-AA1F-7117EB957E1B}"/>
              </a:ext>
            </a:extLst>
          </p:cNvPr>
          <p:cNvSpPr/>
          <p:nvPr/>
        </p:nvSpPr>
        <p:spPr>
          <a:xfrm>
            <a:off x="1006742" y="1571414"/>
            <a:ext cx="4056748" cy="344688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Поміркуй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відома тобі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казка?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підказує заголовок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Лисичка і Рак»?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Лисиця та рак» Читати, Скачати. Українська нородна 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0" y="1571414"/>
            <a:ext cx="5909310" cy="34468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057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830" y="494529"/>
            <a:ext cx="10163156" cy="757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14702" y="2024762"/>
            <a:ext cx="3361524" cy="371904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Великодню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Наввипередки</a:t>
            </a:r>
          </a:p>
          <a:p>
            <a:pPr algn="ctr" eaLnBrk="0" hangingPunct="0">
              <a:defRPr/>
            </a:pPr>
            <a:r>
              <a:rPr lang="uk-UA" sz="3600" b="1" dirty="0" err="1" smtClean="0">
                <a:solidFill>
                  <a:schemeClr val="bg1"/>
                </a:solidFill>
              </a:rPr>
              <a:t>Прудкіший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Випередження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Здіймається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Дріжджі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34218" y="2048864"/>
            <a:ext cx="3393995" cy="23252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Небор</a:t>
            </a:r>
            <a:r>
              <a:rPr lang="ru-RU" sz="2800" b="1" dirty="0" err="1">
                <a:solidFill>
                  <a:schemeClr val="bg1"/>
                </a:solidFill>
              </a:rPr>
              <a:t>а</a:t>
            </a:r>
            <a:r>
              <a:rPr lang="ru-RU" sz="2800" b="1" dirty="0" err="1">
                <a:solidFill>
                  <a:srgbClr val="FF0000"/>
                </a:solidFill>
              </a:rPr>
              <a:t>к</a:t>
            </a:r>
            <a:r>
              <a:rPr lang="ru-RU" sz="2800" b="1" dirty="0"/>
              <a:t> — </a:t>
            </a:r>
            <a:r>
              <a:rPr lang="ru-RU" sz="2800" b="1" dirty="0" err="1"/>
              <a:t>людина</a:t>
            </a:r>
            <a:r>
              <a:rPr lang="ru-RU" sz="2800" b="1" dirty="0"/>
              <a:t>, яка </a:t>
            </a:r>
            <a:r>
              <a:rPr lang="ru-RU" sz="2800" b="1" dirty="0" err="1"/>
              <a:t>викликає</a:t>
            </a:r>
            <a:r>
              <a:rPr lang="ru-RU" sz="2800" b="1" dirty="0"/>
              <a:t> </a:t>
            </a:r>
            <a:r>
              <a:rPr lang="ru-RU" sz="2800" b="1" dirty="0" err="1"/>
              <a:t>співчуття</a:t>
            </a:r>
            <a:r>
              <a:rPr lang="ru-RU" sz="2800" b="1" dirty="0"/>
              <a:t>; тут: слово, </a:t>
            </a:r>
            <a:r>
              <a:rPr lang="ru-RU" sz="2800" b="1" dirty="0" err="1"/>
              <a:t>мовлене</a:t>
            </a:r>
            <a:r>
              <a:rPr lang="ru-RU" sz="2800" b="1" dirty="0"/>
              <a:t> з </a:t>
            </a:r>
            <a:r>
              <a:rPr lang="ru-RU" sz="2800" b="1" dirty="0" err="1"/>
              <a:t>насмішкою</a:t>
            </a:r>
            <a:r>
              <a:rPr lang="ru-RU" sz="2800" b="1" dirty="0"/>
              <a:t>. </a:t>
            </a:r>
            <a:endParaRPr lang="uk-UA" sz="2800" b="1" dirty="0"/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830" y="1366155"/>
            <a:ext cx="3103026" cy="43776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6556522">
            <a:off x="5675336" y="280177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6170434" y="326471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4863807" y="390961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6067194" y="445274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5778575" y="496951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6170433" y="224799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84981" y="1366156"/>
            <a:ext cx="6698475" cy="5002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правильно став наголос.  </a:t>
            </a:r>
          </a:p>
        </p:txBody>
      </p:sp>
      <p:sp>
        <p:nvSpPr>
          <p:cNvPr id="24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744850" y="4399501"/>
            <a:ext cx="3393995" cy="16138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Кепкув</a:t>
            </a:r>
            <a:r>
              <a:rPr lang="ru-RU" sz="2800" b="1" dirty="0">
                <a:solidFill>
                  <a:schemeClr val="bg1"/>
                </a:solidFill>
              </a:rPr>
              <a:t>а</a:t>
            </a:r>
            <a:r>
              <a:rPr lang="ru-RU" sz="2800" b="1" dirty="0">
                <a:solidFill>
                  <a:srgbClr val="FF0000"/>
                </a:solidFill>
              </a:rPr>
              <a:t>ти </a:t>
            </a:r>
            <a:r>
              <a:rPr lang="ru-RU" sz="2800" b="1" dirty="0"/>
              <a:t>— </a:t>
            </a:r>
            <a:r>
              <a:rPr lang="ru-RU" sz="2800" b="1" dirty="0" err="1"/>
              <a:t>глузувати</a:t>
            </a:r>
            <a:r>
              <a:rPr lang="ru-RU" sz="2800" b="1" dirty="0"/>
              <a:t>, </a:t>
            </a:r>
            <a:r>
              <a:rPr lang="ru-RU" sz="2800" b="1" dirty="0" err="1"/>
              <a:t>сміятися</a:t>
            </a:r>
            <a:r>
              <a:rPr lang="ru-RU" sz="2800" b="1" dirty="0"/>
              <a:t> з </a:t>
            </a:r>
            <a:r>
              <a:rPr lang="ru-RU" sz="2800" b="1" dirty="0" err="1"/>
              <a:t>когось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753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891</Words>
  <Application>Microsoft Office PowerPoint</Application>
  <PresentationFormat>Произвольный</PresentationFormat>
  <Paragraphs>108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1266</cp:revision>
  <dcterms:created xsi:type="dcterms:W3CDTF">2018-01-05T16:38:53Z</dcterms:created>
  <dcterms:modified xsi:type="dcterms:W3CDTF">2025-02-19T14:30:57Z</dcterms:modified>
</cp:coreProperties>
</file>