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045" r:id="rId3"/>
    <p:sldId id="1038" r:id="rId4"/>
    <p:sldId id="1039" r:id="rId5"/>
    <p:sldId id="1040" r:id="rId6"/>
    <p:sldId id="1041" r:id="rId7"/>
    <p:sldId id="647" r:id="rId8"/>
    <p:sldId id="649" r:id="rId9"/>
    <p:sldId id="657" r:id="rId10"/>
    <p:sldId id="642" r:id="rId11"/>
    <p:sldId id="639" r:id="rId12"/>
    <p:sldId id="1044" r:id="rId13"/>
    <p:sldId id="1042" r:id="rId14"/>
    <p:sldId id="104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00B050"/>
    <a:srgbClr val="1694E9"/>
    <a:srgbClr val="FF66FF"/>
    <a:srgbClr val="FFFF00"/>
    <a:srgbClr val="FF7C80"/>
    <a:srgbClr val="709E32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99" y="4219764"/>
            <a:ext cx="9078687" cy="160043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</a:rPr>
              <a:t>Розрізняю пряме </a:t>
            </a:r>
            <a:r>
              <a:rPr lang="uk-UA" sz="4400" b="1" dirty="0">
                <a:solidFill>
                  <a:srgbClr val="0070C0"/>
                </a:solidFill>
              </a:rPr>
              <a:t>й</a:t>
            </a:r>
            <a:r>
              <a:rPr lang="uk-UA" sz="4400" b="1" dirty="0" smtClean="0">
                <a:solidFill>
                  <a:srgbClr val="0070C0"/>
                </a:solidFill>
              </a:rPr>
              <a:t> </a:t>
            </a:r>
            <a:r>
              <a:rPr lang="uk-UA" sz="4400" b="1" dirty="0">
                <a:solidFill>
                  <a:srgbClr val="0070C0"/>
                </a:solidFill>
              </a:rPr>
              <a:t>переносне значення дієслів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5298" y="1292834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4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Досліджую дієслова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7</a:t>
            </a:r>
            <a:r>
              <a:rPr lang="uk-UA" sz="2400" b="1" dirty="0" smtClean="0">
                <a:solidFill>
                  <a:srgbClr val="0070C0"/>
                </a:solidFill>
              </a:rPr>
              <a:t>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292834"/>
            <a:ext cx="2499821" cy="249982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8212" y="2042133"/>
            <a:ext cx="2114883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88213" y="455658"/>
            <a:ext cx="10136986" cy="6467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розповідь </a:t>
            </a:r>
            <a:r>
              <a:rPr lang="uk-UA" sz="4000" b="1" dirty="0" err="1" smtClean="0">
                <a:solidFill>
                  <a:schemeClr val="bg1"/>
                </a:solidFill>
              </a:rPr>
              <a:t>Ґаджика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3761" y="2042133"/>
            <a:ext cx="560588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      На американських гірках ми то злітали вгору, то різко падали вниз. А на оглядовому колесі повільно піднялися над парком і опустилися на землю.</a:t>
            </a:r>
            <a:endParaRPr lang="uk-UA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8214" y="1141280"/>
            <a:ext cx="7871436" cy="78549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Знайди </a:t>
            </a:r>
            <a:r>
              <a:rPr lang="uk-UA" sz="2400" b="1" dirty="0">
                <a:solidFill>
                  <a:srgbClr val="0070C0"/>
                </a:solidFill>
              </a:rPr>
              <a:t>в ній дієслова. Визнач, у якому реченні вони мають переносне значення. Запиши це речення.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Картинки по запросу &quot;луна парк одеса дет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/>
          <a:stretch/>
        </p:blipFill>
        <p:spPr bwMode="auto">
          <a:xfrm>
            <a:off x="8937171" y="1607541"/>
            <a:ext cx="2188028" cy="260196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320613" y="2929556"/>
            <a:ext cx="120784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847114" y="2908525"/>
            <a:ext cx="117339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1079" r="50534" b="81022"/>
          <a:stretch/>
        </p:blipFill>
        <p:spPr>
          <a:xfrm>
            <a:off x="1578411" y="4375990"/>
            <a:ext cx="9067799" cy="1656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6" t="31642" r="42027" b="56020"/>
          <a:stretch/>
        </p:blipFill>
        <p:spPr>
          <a:xfrm>
            <a:off x="2059446" y="4415574"/>
            <a:ext cx="1121866" cy="668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51542" r="6429" b="36120"/>
          <a:stretch/>
        </p:blipFill>
        <p:spPr>
          <a:xfrm>
            <a:off x="3181312" y="4609179"/>
            <a:ext cx="3338630" cy="6688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2" t="84178" r="15701" b="3484"/>
          <a:stretch/>
        </p:blipFill>
        <p:spPr>
          <a:xfrm>
            <a:off x="1590872" y="5348066"/>
            <a:ext cx="2087846" cy="6688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81989" r="73080" b="5673"/>
          <a:stretch/>
        </p:blipFill>
        <p:spPr>
          <a:xfrm>
            <a:off x="9345367" y="4525935"/>
            <a:ext cx="816073" cy="6688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2" t="66069" r="18951" b="21593"/>
          <a:stretch/>
        </p:blipFill>
        <p:spPr>
          <a:xfrm>
            <a:off x="8197588" y="4525935"/>
            <a:ext cx="1121866" cy="6688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t="67263" r="53651" b="20399"/>
          <a:stretch/>
        </p:blipFill>
        <p:spPr>
          <a:xfrm>
            <a:off x="6666217" y="4579970"/>
            <a:ext cx="1431413" cy="6688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" t="15843" r="26354" b="66644"/>
          <a:stretch/>
        </p:blipFill>
        <p:spPr>
          <a:xfrm>
            <a:off x="3842639" y="5154938"/>
            <a:ext cx="2567348" cy="9492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" t="34948" r="12104" b="51998"/>
          <a:stretch/>
        </p:blipFill>
        <p:spPr>
          <a:xfrm>
            <a:off x="6247313" y="5317906"/>
            <a:ext cx="3199890" cy="707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47683" r="59701" b="35442"/>
          <a:stretch/>
        </p:blipFill>
        <p:spPr>
          <a:xfrm>
            <a:off x="9419632" y="5140987"/>
            <a:ext cx="1343002" cy="9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550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Картинки по запросу &quot;ботанический сад в киеве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81" y="4533666"/>
            <a:ext cx="2423244" cy="18174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5508" y="1280720"/>
            <a:ext cx="10112829" cy="87465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Напиши </a:t>
            </a:r>
            <a:r>
              <a:rPr lang="uk-UA" sz="2400" b="1" dirty="0">
                <a:solidFill>
                  <a:srgbClr val="0070C0"/>
                </a:solidFill>
              </a:rPr>
              <a:t>2-3 речення про те, який парк тобі подобається найбільше. Поясни чому.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2675" y="2208914"/>
            <a:ext cx="525398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Мені </a:t>
            </a:r>
            <a:r>
              <a:rPr lang="uk-UA" sz="2800" b="1" dirty="0">
                <a:solidFill>
                  <a:schemeClr val="bg1"/>
                </a:solidFill>
              </a:rPr>
              <a:t>дуже подобається … … …  .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Тому що … … … .</a:t>
            </a:r>
          </a:p>
        </p:txBody>
      </p:sp>
      <p:pic>
        <p:nvPicPr>
          <p:cNvPr id="10" name="Picture 2" descr="Картинки по запросу &quot;луна парк одеса дет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/>
          <a:stretch/>
        </p:blipFill>
        <p:spPr bwMode="auto">
          <a:xfrm>
            <a:off x="1023256" y="2208914"/>
            <a:ext cx="1954915" cy="23247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&quot;мотузковий парк київ&quot;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r="33932"/>
          <a:stretch/>
        </p:blipFill>
        <p:spPr bwMode="auto">
          <a:xfrm>
            <a:off x="9180497" y="2234924"/>
            <a:ext cx="1927840" cy="22987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23256" y="507150"/>
            <a:ext cx="10112829" cy="7338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Картинки по запросу &quot;клипарт зоопарк&quot;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1"/>
          <a:stretch/>
        </p:blipFill>
        <p:spPr bwMode="auto">
          <a:xfrm>
            <a:off x="3106776" y="3163021"/>
            <a:ext cx="2161910" cy="19951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&quot;клипарт аквапарк&quot;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r="1391"/>
          <a:stretch/>
        </p:blipFill>
        <p:spPr bwMode="auto">
          <a:xfrm>
            <a:off x="7028124" y="3168236"/>
            <a:ext cx="2019594" cy="198989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206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2 клас\1 Українська мова\1 Пономарьова\5 Дієслова\№077 - Пряме і переносне значення дієслів\2025-02-16_1306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9" b="1251"/>
          <a:stretch/>
        </p:blipFill>
        <p:spPr bwMode="auto">
          <a:xfrm>
            <a:off x="6463393" y="3527854"/>
            <a:ext cx="4991100" cy="288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 клас\1 Українська мова\1 Пономарьова\5 Дієслова\№077 - Пряме і переносне значення дієслів\2025-02-16_1302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90" b="1463"/>
          <a:stretch/>
        </p:blipFill>
        <p:spPr bwMode="auto">
          <a:xfrm>
            <a:off x="677693" y="4248750"/>
            <a:ext cx="5968560" cy="76182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 клас\1 Українська мова\1 Пономарьова\5 Дієслова\№077 - Пряме і переносне значення дієслів\2025-02-16_12575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0" b="296"/>
          <a:stretch/>
        </p:blipFill>
        <p:spPr bwMode="auto">
          <a:xfrm>
            <a:off x="5234687" y="2424017"/>
            <a:ext cx="6211035" cy="97232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2 клас\1 Українська мова\1 Пономарьова\5 Дієслова\№077 - Пряме і переносне значення дієслів\2025-02-16_12544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1" b="565"/>
          <a:stretch/>
        </p:blipFill>
        <p:spPr bwMode="auto">
          <a:xfrm>
            <a:off x="5234687" y="1025110"/>
            <a:ext cx="6199135" cy="131488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52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70038"/>
            <a:ext cx="10759922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6571" y="1025110"/>
            <a:ext cx="4473258" cy="11062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1. Покажи </a:t>
            </a:r>
            <a:r>
              <a:rPr lang="uk-UA" sz="2000" b="1" dirty="0" smtClean="0">
                <a:solidFill>
                  <a:schemeClr val="bg1"/>
                </a:solidFill>
              </a:rPr>
              <a:t>стрілочками, </a:t>
            </a:r>
            <a:r>
              <a:rPr lang="uk-UA" sz="2000" b="1" dirty="0" smtClean="0">
                <a:solidFill>
                  <a:schemeClr val="bg1"/>
                </a:solidFill>
              </a:rPr>
              <a:t>яке значення </a:t>
            </a:r>
            <a:r>
              <a:rPr lang="uk-UA" sz="2000" b="1" dirty="0" smtClean="0">
                <a:solidFill>
                  <a:schemeClr val="bg1"/>
                </a:solidFill>
              </a:rPr>
              <a:t>мають дієслова в поданих сполученнях слів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7693" y="2212751"/>
            <a:ext cx="4482136" cy="9985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2. Прочитай </a:t>
            </a:r>
            <a:r>
              <a:rPr lang="uk-UA" sz="2000" b="1" dirty="0" smtClean="0">
                <a:solidFill>
                  <a:schemeClr val="bg1"/>
                </a:solidFill>
              </a:rPr>
              <a:t>сполуч</a:t>
            </a:r>
            <a:r>
              <a:rPr lang="uk-UA" sz="2000" b="1" dirty="0" smtClean="0">
                <a:solidFill>
                  <a:schemeClr val="bg1"/>
                </a:solidFill>
              </a:rPr>
              <a:t>ення слів. </a:t>
            </a:r>
            <a:r>
              <a:rPr lang="uk-UA" sz="2000" b="1" dirty="0" smtClean="0">
                <a:solidFill>
                  <a:schemeClr val="bg1"/>
                </a:solidFill>
              </a:rPr>
              <a:t>Підкресли </a:t>
            </a:r>
            <a:r>
              <a:rPr lang="uk-UA" sz="2000" b="1" dirty="0" smtClean="0">
                <a:solidFill>
                  <a:schemeClr val="bg1"/>
                </a:solidFill>
              </a:rPr>
              <a:t>ті, у яких дієслова мають пряме значення</a:t>
            </a:r>
            <a:r>
              <a:rPr lang="uk-UA" sz="2000" b="1" dirty="0">
                <a:solidFill>
                  <a:schemeClr val="bg1"/>
                </a:solidFill>
              </a:rPr>
              <a:t>.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7693" y="5050390"/>
            <a:ext cx="5785700" cy="7798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4. </a:t>
            </a:r>
            <a:r>
              <a:rPr lang="uk-UA" sz="2000" b="1" dirty="0" smtClean="0">
                <a:solidFill>
                  <a:schemeClr val="bg1"/>
                </a:solidFill>
              </a:rPr>
              <a:t>Склади за поданими малюнками два речення з дієсловами в переносному  значенні і </a:t>
            </a:r>
            <a:r>
              <a:rPr lang="uk-UA" sz="2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7694" y="3250142"/>
            <a:ext cx="4482136" cy="929347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3. </a:t>
            </a:r>
            <a:r>
              <a:rPr lang="uk-UA" sz="2000" b="1" dirty="0" smtClean="0">
                <a:solidFill>
                  <a:schemeClr val="bg1"/>
                </a:solidFill>
              </a:rPr>
              <a:t>Підкресли дієслова, які в сполученні зі словом СОНЦЕ мають переносне </a:t>
            </a:r>
            <a:r>
              <a:rPr lang="uk-UA" sz="2000" b="1" dirty="0" smtClean="0">
                <a:solidFill>
                  <a:schemeClr val="bg1"/>
                </a:solidFill>
              </a:rPr>
              <a:t>значення.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035143" y="1262743"/>
            <a:ext cx="556474" cy="5424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806809" y="1578252"/>
            <a:ext cx="442609" cy="136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575658" y="5830204"/>
            <a:ext cx="487883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Під листям заховалися гриби.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9938657" y="2848553"/>
            <a:ext cx="558794" cy="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448809" y="2848553"/>
            <a:ext cx="693154" cy="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63394" y="5220831"/>
            <a:ext cx="499110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Заплакала хмарка від образи. 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866212" y="1816061"/>
            <a:ext cx="272142" cy="336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958943" y="1816989"/>
            <a:ext cx="592737" cy="314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318188" y="3250142"/>
            <a:ext cx="93021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715755" y="4943605"/>
            <a:ext cx="92947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231104" y="4629658"/>
            <a:ext cx="1090786" cy="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548743" y="4629658"/>
            <a:ext cx="1273628" cy="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4985658" y="4629658"/>
            <a:ext cx="1477735" cy="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7920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18" grpId="0" animBg="1"/>
      <p:bldP spid="54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&quot;колесо обозрения клипарт&quot;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222" y1="69079" x2="18222" y2="69079"/>
                        <a14:foregroundMark x1="48889" y1="83289" x2="48889" y2="83289"/>
                        <a14:foregroundMark x1="48333" y1="87895" x2="48333" y2="87895"/>
                        <a14:foregroundMark x1="46333" y1="2632" x2="46333" y2="2632"/>
                        <a14:foregroundMark x1="42778" y1="7500" x2="42778" y2="7500"/>
                        <a14:foregroundMark x1="75333" y1="65921" x2="75333" y2="66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10" y="1273630"/>
            <a:ext cx="6507153" cy="54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0343" y="520134"/>
            <a:ext cx="9884228" cy="7534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«Колесо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Картинки по запросу &quot;клипарт дети на уроке&quot;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1262742" y="2147116"/>
            <a:ext cx="3965817" cy="29691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верх 1"/>
          <p:cNvSpPr/>
          <p:nvPr/>
        </p:nvSpPr>
        <p:spPr>
          <a:xfrm>
            <a:off x="5715000" y="3253204"/>
            <a:ext cx="2147923" cy="600337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цікавилися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6052457" y="5261713"/>
            <a:ext cx="1713018" cy="707260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гуляли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Выноска со стрелкой вверх 17"/>
          <p:cNvSpPr/>
          <p:nvPr/>
        </p:nvSpPr>
        <p:spPr>
          <a:xfrm>
            <a:off x="7862923" y="2177108"/>
            <a:ext cx="1827893" cy="558540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дивилися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9413827" y="3292558"/>
            <a:ext cx="2316867" cy="678283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розважалися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>
            <a:off x="9669046" y="5261713"/>
            <a:ext cx="1806430" cy="652361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ходили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7493453" y="5986829"/>
            <a:ext cx="2373065" cy="558540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спостерігали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0342" y="1371600"/>
            <a:ext cx="5377543" cy="70757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Назви </a:t>
            </a:r>
            <a:r>
              <a:rPr lang="uk-UA" sz="2000" b="1" dirty="0">
                <a:solidFill>
                  <a:srgbClr val="0070C0"/>
                </a:solidFill>
              </a:rPr>
              <a:t>дієслова, які можна використати, описуючи </a:t>
            </a:r>
            <a:r>
              <a:rPr lang="uk-UA" sz="2000" b="1" dirty="0" smtClean="0">
                <a:solidFill>
                  <a:srgbClr val="0070C0"/>
                </a:solidFill>
              </a:rPr>
              <a:t>розважальні, рослинні та зоопарки.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4039" y="5261087"/>
            <a:ext cx="506133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— </a:t>
            </a:r>
            <a:r>
              <a:rPr lang="ru-RU" sz="2000" b="1" dirty="0" err="1">
                <a:solidFill>
                  <a:srgbClr val="0070C0"/>
                </a:solidFill>
              </a:rPr>
              <a:t>Що</a:t>
            </a:r>
            <a:r>
              <a:rPr lang="ru-RU" sz="2000" b="1">
                <a:solidFill>
                  <a:srgbClr val="0070C0"/>
                </a:solidFill>
              </a:rPr>
              <a:t> </a:t>
            </a:r>
            <a:r>
              <a:rPr lang="ru-RU" sz="2000" b="1" smtClean="0">
                <a:solidFill>
                  <a:srgbClr val="0070C0"/>
                </a:solidFill>
              </a:rPr>
              <a:t>тебе </a:t>
            </a:r>
            <a:r>
              <a:rPr lang="ru-RU" sz="2000" b="1" dirty="0" err="1">
                <a:solidFill>
                  <a:srgbClr val="0070C0"/>
                </a:solidFill>
              </a:rPr>
              <a:t>найбільше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зацікавило</a:t>
            </a:r>
            <a:r>
              <a:rPr lang="ru-RU" sz="2000" b="1" dirty="0">
                <a:solidFill>
                  <a:srgbClr val="0070C0"/>
                </a:solidFill>
              </a:rPr>
              <a:t> на </a:t>
            </a:r>
            <a:r>
              <a:rPr lang="ru-RU" sz="2000" b="1" dirty="0" err="1">
                <a:solidFill>
                  <a:srgbClr val="0070C0"/>
                </a:solidFill>
              </a:rPr>
              <a:t>уроці</a:t>
            </a:r>
            <a:r>
              <a:rPr lang="ru-RU" sz="2000" b="1" dirty="0">
                <a:solidFill>
                  <a:srgbClr val="0070C0"/>
                </a:solidFill>
              </a:rPr>
              <a:t>?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— </a:t>
            </a:r>
            <a:r>
              <a:rPr lang="ru-RU" sz="2000" b="1" dirty="0" err="1">
                <a:solidFill>
                  <a:srgbClr val="0070C0"/>
                </a:solidFill>
              </a:rPr>
              <a:t>Які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бувають</a:t>
            </a:r>
            <a:r>
              <a:rPr lang="ru-RU" sz="2000" b="1" dirty="0">
                <a:solidFill>
                  <a:srgbClr val="0070C0"/>
                </a:solidFill>
              </a:rPr>
              <a:t> за </a:t>
            </a:r>
            <a:r>
              <a:rPr lang="ru-RU" sz="2000" b="1" dirty="0" err="1">
                <a:solidFill>
                  <a:srgbClr val="0070C0"/>
                </a:solidFill>
              </a:rPr>
              <a:t>значенням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дієслова</a:t>
            </a:r>
            <a:r>
              <a:rPr lang="ru-RU" sz="2000" b="1" dirty="0" smtClean="0">
                <a:solidFill>
                  <a:srgbClr val="0070C0"/>
                </a:solidFill>
              </a:rPr>
              <a:t>?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806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830885" y="592501"/>
            <a:ext cx="8732066" cy="659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</a:t>
            </a:r>
            <a:r>
              <a:rPr lang="en-US" sz="4000" b="1" dirty="0">
                <a:solidFill>
                  <a:schemeClr val="bg1"/>
                </a:solidFill>
              </a:rPr>
              <a:t> “</a:t>
            </a:r>
            <a:r>
              <a:rPr lang="uk-UA" sz="4000" b="1" dirty="0">
                <a:solidFill>
                  <a:schemeClr val="bg1"/>
                </a:solidFill>
              </a:rPr>
              <a:t>Плюс-мінус-цікаво </a:t>
            </a:r>
            <a:r>
              <a:rPr lang="en-US" sz="4000" b="1" dirty="0">
                <a:solidFill>
                  <a:schemeClr val="bg1"/>
                </a:solidFill>
              </a:rPr>
              <a:t>”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3" y="1475760"/>
            <a:ext cx="1200374" cy="14196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7"/>
          <a:stretch/>
        </p:blipFill>
        <p:spPr>
          <a:xfrm>
            <a:off x="1375202" y="2686800"/>
            <a:ext cx="1537906" cy="1569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46" y="4293098"/>
            <a:ext cx="1402617" cy="1326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81872" y="1790246"/>
            <a:ext cx="762000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Все те, що сподобалось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, що здавалося цікавим та корисним.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1872" y="3073957"/>
            <a:ext cx="762000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Все те, що не сподобалось, здавалося важким, незрозумілим та нудним.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3108" y="4395092"/>
            <a:ext cx="755752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Факти, про які дізналися на </a:t>
            </a:r>
            <a:r>
              <a:rPr lang="uk-UA" sz="2800" b="1" dirty="0" err="1"/>
              <a:t>уроці</a:t>
            </a:r>
            <a:r>
              <a:rPr lang="uk-UA" sz="2800" b="1" dirty="0"/>
              <a:t>, чого б ще хотіли дізнатися.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0543" y="1253335"/>
            <a:ext cx="8166289" cy="444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Постав на сторінках зошита праворуч завдань знаки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81872" y="5473006"/>
            <a:ext cx="7557528" cy="444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Яких знаків у тебе більше? 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922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7943" y="489976"/>
            <a:ext cx="9818914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25888" y="1914778"/>
            <a:ext cx="6082884" cy="2553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Ось дзвінок сигнал подав —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До роботи час настав.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 smtClean="0">
                <a:solidFill>
                  <a:srgbClr val="002060"/>
                </a:solidFill>
              </a:rPr>
              <a:t>Тож </a:t>
            </a:r>
            <a:r>
              <a:rPr lang="uk-UA" sz="3600" b="1" dirty="0">
                <a:solidFill>
                  <a:srgbClr val="002060"/>
                </a:solidFill>
              </a:rPr>
              <a:t>і ми часу не гаймо,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А урок свій починаймо.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125686" y="1367947"/>
            <a:ext cx="6283288" cy="36394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/>
              <a:t>Давня</a:t>
            </a:r>
            <a:r>
              <a:rPr lang="ru-RU" sz="2800" b="1" dirty="0"/>
              <a:t> </a:t>
            </a:r>
            <a:r>
              <a:rPr lang="ru-RU" sz="2800" b="1" dirty="0" err="1"/>
              <a:t>японська</a:t>
            </a:r>
            <a:r>
              <a:rPr lang="ru-RU" sz="2800" b="1" dirty="0"/>
              <a:t> </a:t>
            </a:r>
            <a:r>
              <a:rPr lang="ru-RU" sz="2800" b="1" dirty="0" err="1"/>
              <a:t>традиція</a:t>
            </a:r>
            <a:r>
              <a:rPr lang="ru-RU" sz="2800" b="1" dirty="0"/>
              <a:t> </a:t>
            </a:r>
            <a:r>
              <a:rPr lang="ru-RU" sz="2800" b="1" dirty="0" err="1" smtClean="0"/>
              <a:t>радить</a:t>
            </a:r>
            <a:r>
              <a:rPr lang="uk-UA" sz="2800" b="1" dirty="0" smtClean="0"/>
              <a:t>:</a:t>
            </a:r>
          </a:p>
          <a:p>
            <a:r>
              <a:rPr lang="ru-RU" sz="2800" b="1" dirty="0" smtClean="0"/>
              <a:t>коли </a:t>
            </a:r>
            <a:r>
              <a:rPr lang="ru-RU" sz="2800" b="1" dirty="0"/>
              <a:t>у </a:t>
            </a:r>
            <a:r>
              <a:rPr lang="ru-RU" sz="2800" b="1" dirty="0" err="1"/>
              <a:t>людини</a:t>
            </a:r>
            <a:r>
              <a:rPr lang="ru-RU" sz="2800" b="1" dirty="0"/>
              <a:t> </a:t>
            </a:r>
            <a:r>
              <a:rPr lang="ru-RU" sz="2800" b="1" dirty="0" err="1"/>
              <a:t>псується</a:t>
            </a:r>
            <a:r>
              <a:rPr lang="ru-RU" sz="2800" b="1" dirty="0"/>
              <a:t> </a:t>
            </a:r>
            <a:r>
              <a:rPr lang="ru-RU" sz="2800" b="1" dirty="0" err="1"/>
              <a:t>настрій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погіршується</a:t>
            </a:r>
            <a:r>
              <a:rPr lang="ru-RU" sz="2800" b="1" dirty="0"/>
              <a:t> </a:t>
            </a:r>
            <a:r>
              <a:rPr lang="ru-RU" sz="2800" b="1" dirty="0" err="1" smtClean="0"/>
              <a:t>емоційний</a:t>
            </a:r>
            <a:r>
              <a:rPr lang="ru-RU" sz="2800" b="1" dirty="0" smtClean="0"/>
              <a:t> </a:t>
            </a:r>
            <a:r>
              <a:rPr lang="ru-RU" sz="2800" b="1" dirty="0"/>
              <a:t>стан, треба </a:t>
            </a:r>
            <a:r>
              <a:rPr lang="ru-RU" sz="2800" b="1" dirty="0" err="1"/>
              <a:t>вимовити</a:t>
            </a:r>
            <a:r>
              <a:rPr lang="ru-RU" sz="2800" b="1" dirty="0"/>
              <a:t> </a:t>
            </a:r>
            <a:r>
              <a:rPr lang="ru-RU" sz="2800" b="1" dirty="0" err="1"/>
              <a:t>жартівливу</a:t>
            </a:r>
            <a:r>
              <a:rPr lang="ru-RU" sz="2800" b="1" dirty="0"/>
              <a:t> фразу: </a:t>
            </a:r>
            <a:endParaRPr lang="ru-RU" sz="2800" b="1" dirty="0" smtClean="0"/>
          </a:p>
          <a:p>
            <a:r>
              <a:rPr lang="ru-RU" sz="2800" b="1" dirty="0" smtClean="0"/>
              <a:t>«</a:t>
            </a:r>
            <a:r>
              <a:rPr lang="ru-RU" sz="2800" b="1" dirty="0">
                <a:solidFill>
                  <a:srgbClr val="FFFF00"/>
                </a:solidFill>
              </a:rPr>
              <a:t>Тух-</a:t>
            </a:r>
            <a:r>
              <a:rPr lang="ru-RU" sz="2800" b="1" dirty="0" err="1">
                <a:solidFill>
                  <a:srgbClr val="FFFF00"/>
                </a:solidFill>
              </a:rPr>
              <a:t>тиби</a:t>
            </a:r>
            <a:r>
              <a:rPr lang="ru-RU" sz="2800" b="1" dirty="0">
                <a:solidFill>
                  <a:srgbClr val="FFFF00"/>
                </a:solidFill>
              </a:rPr>
              <a:t>-дух</a:t>
            </a:r>
            <a:r>
              <a:rPr lang="ru-RU" sz="2800" b="1" dirty="0"/>
              <a:t>»,— </a:t>
            </a:r>
            <a:endParaRPr lang="ru-RU" sz="2800" b="1" dirty="0" smtClean="0"/>
          </a:p>
          <a:p>
            <a:r>
              <a:rPr lang="ru-RU" sz="2800" b="1" dirty="0" smtClean="0"/>
              <a:t>і </a:t>
            </a:r>
            <a:r>
              <a:rPr lang="ru-RU" sz="2800" b="1" dirty="0"/>
              <a:t>на </a:t>
            </a:r>
            <a:r>
              <a:rPr lang="ru-RU" sz="2800" b="1" dirty="0" err="1"/>
              <a:t>обличчі</a:t>
            </a:r>
            <a:r>
              <a:rPr lang="ru-RU" sz="2800" b="1" dirty="0"/>
              <a:t> </a:t>
            </a:r>
            <a:r>
              <a:rPr lang="ru-RU" sz="2800" b="1" dirty="0" err="1"/>
              <a:t>обов’язково</a:t>
            </a:r>
            <a:r>
              <a:rPr lang="ru-RU" sz="2800" b="1" dirty="0"/>
              <a:t> </a:t>
            </a:r>
            <a:r>
              <a:rPr lang="ru-RU" sz="2800" b="1" dirty="0" err="1"/>
              <a:t>з’явиться</a:t>
            </a:r>
            <a:r>
              <a:rPr lang="ru-RU" sz="2800" b="1" dirty="0"/>
              <a:t> </a:t>
            </a:r>
            <a:r>
              <a:rPr lang="ru-RU" sz="2800" b="1" dirty="0" err="1"/>
              <a:t>усмішка</a:t>
            </a:r>
            <a:r>
              <a:rPr lang="ru-RU" sz="2800" b="1" dirty="0"/>
              <a:t>, і </a:t>
            </a:r>
            <a:r>
              <a:rPr lang="ru-RU" sz="2800" b="1" dirty="0" err="1"/>
              <a:t>настрій</a:t>
            </a:r>
            <a:r>
              <a:rPr lang="ru-RU" sz="2800" b="1" dirty="0"/>
              <a:t> </a:t>
            </a:r>
            <a:r>
              <a:rPr lang="ru-RU" sz="2800" b="1" dirty="0" err="1"/>
              <a:t>поліпшиться</a:t>
            </a:r>
            <a:r>
              <a:rPr lang="ru-RU" sz="2800" b="1" dirty="0" smtClean="0"/>
              <a:t>. </a:t>
            </a:r>
          </a:p>
          <a:p>
            <a:r>
              <a:rPr lang="ru-RU" sz="2800" b="1" dirty="0" err="1" smtClean="0"/>
              <a:t>Отже</a:t>
            </a:r>
            <a:r>
              <a:rPr lang="ru-RU" sz="2800" b="1" dirty="0" smtClean="0"/>
              <a:t>, повтори за мною:</a:t>
            </a:r>
            <a:endParaRPr lang="ru-RU" sz="2800" b="1" dirty="0"/>
          </a:p>
        </p:txBody>
      </p:sp>
      <p:pic>
        <p:nvPicPr>
          <p:cNvPr id="1026" name="Picture 2" descr="https://encrypted-tbn0.gstatic.com/images?q=tbn:ANd9GcTUOxZ92WLXDOumIuRbHgh_zhpXwJsqqhFIuWZfw3O2ofsQde6nS_62P1gjp90IJyq9304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7" y="1464176"/>
            <a:ext cx="2801853" cy="319191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204487" y="5037517"/>
            <a:ext cx="4278086" cy="79208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err="1" smtClean="0">
                <a:solidFill>
                  <a:srgbClr val="002060"/>
                </a:solidFill>
              </a:rPr>
              <a:t>Тух</a:t>
            </a:r>
            <a:r>
              <a:rPr lang="uk-UA" sz="4000" b="1" dirty="0" smtClean="0">
                <a:solidFill>
                  <a:srgbClr val="002060"/>
                </a:solidFill>
              </a:rPr>
              <a:t>-</a:t>
            </a:r>
            <a:r>
              <a:rPr lang="uk-UA" sz="4000" b="1" dirty="0" err="1" smtClean="0">
                <a:solidFill>
                  <a:srgbClr val="002060"/>
                </a:solidFill>
              </a:rPr>
              <a:t>тиби</a:t>
            </a:r>
            <a:r>
              <a:rPr lang="uk-UA" sz="4000" b="1" dirty="0" smtClean="0">
                <a:solidFill>
                  <a:srgbClr val="002060"/>
                </a:solidFill>
              </a:rPr>
              <a:t>-дух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Картинки до тестів\!!!!!!Эсмира\_free_2024-01-20-22-09-20_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07" y="1661176"/>
            <a:ext cx="3053024" cy="305302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16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5">
            <a:extLst>
              <a:ext uri="{FF2B5EF4-FFF2-40B4-BE49-F238E27FC236}">
                <a16:creationId xmlns="" xmlns:a16="http://schemas.microsoft.com/office/drawing/2014/main" id="{1FFCB106-DCFA-4FD4-8509-924AAC86E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904230"/>
              </p:ext>
            </p:extLst>
          </p:nvPr>
        </p:nvGraphicFramePr>
        <p:xfrm>
          <a:off x="696000" y="1461691"/>
          <a:ext cx="10800000" cy="50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="" xmlns:a16="http://schemas.microsoft.com/office/drawing/2014/main" val="3300706802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9480748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678212211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4081477042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992847107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113609854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633846097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603771041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681530037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182859686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28684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107418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23231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117475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6980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1020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130357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1623" y="525437"/>
            <a:ext cx="10186233" cy="7046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«Шифрувальник»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89A7B36-5500-4501-B4C5-20BCBB550863}"/>
              </a:ext>
            </a:extLst>
          </p:cNvPr>
          <p:cNvSpPr/>
          <p:nvPr/>
        </p:nvSpPr>
        <p:spPr>
          <a:xfrm>
            <a:off x="6096000" y="1461691"/>
            <a:ext cx="1089991" cy="714979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DEA7263-46A7-4E24-BA90-E9790D629787}"/>
              </a:ext>
            </a:extLst>
          </p:cNvPr>
          <p:cNvSpPr/>
          <p:nvPr/>
        </p:nvSpPr>
        <p:spPr>
          <a:xfrm>
            <a:off x="2851005" y="2176670"/>
            <a:ext cx="1089991" cy="714979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2E68E16-F124-4EF5-9944-75F8576FF03A}"/>
              </a:ext>
            </a:extLst>
          </p:cNvPr>
          <p:cNvSpPr/>
          <p:nvPr/>
        </p:nvSpPr>
        <p:spPr>
          <a:xfrm>
            <a:off x="9340995" y="2176670"/>
            <a:ext cx="1089991" cy="714979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C74175E-B4B0-42DB-AFE7-2856989B295C}"/>
              </a:ext>
            </a:extLst>
          </p:cNvPr>
          <p:cNvSpPr/>
          <p:nvPr/>
        </p:nvSpPr>
        <p:spPr>
          <a:xfrm>
            <a:off x="5006009" y="3624201"/>
            <a:ext cx="1089991" cy="714979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32C0BF4-DE55-4A1B-A942-36E44BC73673}"/>
              </a:ext>
            </a:extLst>
          </p:cNvPr>
          <p:cNvSpPr/>
          <p:nvPr/>
        </p:nvSpPr>
        <p:spPr>
          <a:xfrm>
            <a:off x="722138" y="3614612"/>
            <a:ext cx="1089991" cy="714979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B08B741-C824-43B6-8BED-125AC02C2606}"/>
              </a:ext>
            </a:extLst>
          </p:cNvPr>
          <p:cNvSpPr/>
          <p:nvPr/>
        </p:nvSpPr>
        <p:spPr>
          <a:xfrm>
            <a:off x="1761013" y="4339180"/>
            <a:ext cx="1089991" cy="714979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EFD2CC0-871A-4F94-9677-F3F6F0923639}"/>
              </a:ext>
            </a:extLst>
          </p:cNvPr>
          <p:cNvSpPr/>
          <p:nvPr/>
        </p:nvSpPr>
        <p:spPr>
          <a:xfrm>
            <a:off x="7176633" y="4339180"/>
            <a:ext cx="1089991" cy="714979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0DD69CF-CDAD-4F3C-A09B-C37A8239C206}"/>
              </a:ext>
            </a:extLst>
          </p:cNvPr>
          <p:cNvSpPr/>
          <p:nvPr/>
        </p:nvSpPr>
        <p:spPr>
          <a:xfrm>
            <a:off x="10406009" y="5054159"/>
            <a:ext cx="1089991" cy="714979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8842D3EC-EFB8-4C9C-AB86-EDF72A24D31E}"/>
              </a:ext>
            </a:extLst>
          </p:cNvPr>
          <p:cNvSpPr/>
          <p:nvPr/>
        </p:nvSpPr>
        <p:spPr>
          <a:xfrm>
            <a:off x="3940996" y="5769138"/>
            <a:ext cx="1089991" cy="714979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6F5E331-8DB7-4458-903E-476C34AACCEC}"/>
              </a:ext>
            </a:extLst>
          </p:cNvPr>
          <p:cNvSpPr/>
          <p:nvPr/>
        </p:nvSpPr>
        <p:spPr>
          <a:xfrm>
            <a:off x="8251004" y="5786712"/>
            <a:ext cx="1089991" cy="714979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80B2100E-897C-4627-A177-CD12C2DFB4F4}"/>
              </a:ext>
            </a:extLst>
          </p:cNvPr>
          <p:cNvCxnSpPr/>
          <p:nvPr/>
        </p:nvCxnSpPr>
        <p:spPr>
          <a:xfrm>
            <a:off x="1600200" y="3981690"/>
            <a:ext cx="566057" cy="3574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C7BA7CD-E381-4AE6-9A6D-FD2190509973}"/>
              </a:ext>
            </a:extLst>
          </p:cNvPr>
          <p:cNvCxnSpPr>
            <a:cxnSpLocks/>
          </p:cNvCxnSpPr>
          <p:nvPr/>
        </p:nvCxnSpPr>
        <p:spPr>
          <a:xfrm flipV="1">
            <a:off x="2267198" y="2900435"/>
            <a:ext cx="1128802" cy="141921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3BAB20E3-897B-4660-8874-3009DA50D0FA}"/>
              </a:ext>
            </a:extLst>
          </p:cNvPr>
          <p:cNvCxnSpPr>
            <a:cxnSpLocks/>
            <a:stCxn id="17" idx="0"/>
            <a:endCxn id="10" idx="2"/>
          </p:cNvCxnSpPr>
          <p:nvPr/>
        </p:nvCxnSpPr>
        <p:spPr>
          <a:xfrm flipH="1" flipV="1">
            <a:off x="3396001" y="2891649"/>
            <a:ext cx="1089991" cy="287748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75DC03CA-97DC-4119-82CF-251678B4F24E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4485992" y="4378201"/>
            <a:ext cx="848008" cy="139093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E8EEF86A-A32B-474E-8D01-A56C1E636A27}"/>
              </a:ext>
            </a:extLst>
          </p:cNvPr>
          <p:cNvCxnSpPr>
            <a:cxnSpLocks/>
          </p:cNvCxnSpPr>
          <p:nvPr/>
        </p:nvCxnSpPr>
        <p:spPr>
          <a:xfrm flipV="1">
            <a:off x="5704114" y="2176670"/>
            <a:ext cx="936881" cy="14333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BE0DDF59-DAE2-420F-91A2-451B8A1480AF}"/>
              </a:ext>
            </a:extLst>
          </p:cNvPr>
          <p:cNvCxnSpPr>
            <a:cxnSpLocks/>
            <a:stCxn id="15" idx="0"/>
            <a:endCxn id="8" idx="2"/>
          </p:cNvCxnSpPr>
          <p:nvPr/>
        </p:nvCxnSpPr>
        <p:spPr>
          <a:xfrm flipH="1" flipV="1">
            <a:off x="6640996" y="2176670"/>
            <a:ext cx="1080633" cy="216251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18236250-CB2B-473A-AC5A-98FA794C795B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7892143" y="5054160"/>
            <a:ext cx="903857" cy="73255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3FE8E99E-47CE-4E90-920B-6441AC756E38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8796000" y="2900435"/>
            <a:ext cx="1089990" cy="28862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C0975E72-6BE6-492E-84FE-78F6C129A22A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9885991" y="2900435"/>
            <a:ext cx="1065014" cy="215372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3537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7659" y="548679"/>
            <a:ext cx="10047514" cy="626977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r>
              <a:rPr lang="uk-UA" sz="3600" b="1" dirty="0">
                <a:solidFill>
                  <a:schemeClr val="bg1"/>
                </a:solidFill>
                <a:effectLst/>
              </a:rPr>
              <a:t>Вправа «Портрет дієслова»</a:t>
            </a:r>
            <a:endParaRPr lang="ru-RU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9606" y="1230461"/>
            <a:ext cx="3564770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Дієслово називає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7659" y="1817284"/>
            <a:ext cx="4361655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і відповідає на питання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37660" y="2405423"/>
            <a:ext cx="3651294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Дієслово зв'язане з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988415" y="4085275"/>
            <a:ext cx="6566273" cy="84093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Утвори дієслово від слова. Підбери дієслово близьке та протилежне за значенням. </a:t>
            </a:r>
            <a:endParaRPr lang="uk-UA" sz="2400" dirty="0">
              <a:solidFill>
                <a:srgbClr val="0070C0"/>
              </a:solidFill>
              <a:effectLst/>
            </a:endParaRPr>
          </a:p>
        </p:txBody>
      </p:sp>
      <p:sp>
        <p:nvSpPr>
          <p:cNvPr id="13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98734" y="1230461"/>
            <a:ext cx="2462960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дію предмета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87686" y="1817284"/>
            <a:ext cx="413657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що робить? що роблять?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42259" y="2405423"/>
            <a:ext cx="2024917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іменником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10187" y="5002415"/>
            <a:ext cx="2489311" cy="523220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Відпочинок </a:t>
            </a:r>
            <a:r>
              <a:rPr lang="uk-UA" sz="2800" b="1" dirty="0" smtClean="0">
                <a:solidFill>
                  <a:schemeClr val="bg1"/>
                </a:solidFill>
              </a:rPr>
              <a:t> –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61228" y="4998107"/>
            <a:ext cx="1497046" cy="523220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працює</a:t>
            </a:r>
            <a:endParaRPr lang="uk-UA" sz="2800" i="1" dirty="0">
              <a:solidFill>
                <a:schemeClr val="bg1"/>
              </a:solidFill>
            </a:endParaRPr>
          </a:p>
        </p:txBody>
      </p:sp>
      <p:sp>
        <p:nvSpPr>
          <p:cNvPr id="22" name="Rectangle 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99499" y="5002415"/>
            <a:ext cx="2215502" cy="523220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відпочиває,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15001" y="5002415"/>
            <a:ext cx="3246227" cy="523220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переводить подих,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5" name="Rectangle 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23691" y="2983073"/>
            <a:ext cx="524348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Дієслова за значенням бувають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Rectangle 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63122" y="3529157"/>
            <a:ext cx="5591565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близькі, протилежні, багатозначні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Картинки по запросу &quot;клипарт трое детей&quot;&quot;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44" y="2377584"/>
            <a:ext cx="3072631" cy="2548629"/>
          </a:xfrm>
          <a:prstGeom prst="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411079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6" grpId="0" animBg="1"/>
      <p:bldP spid="17" grpId="0" animBg="1"/>
      <p:bldP spid="20" grpId="0" animBg="1"/>
      <p:bldP spid="10" grpId="0" animBg="1"/>
      <p:bldP spid="22" grpId="0" animBg="1"/>
      <p:bldP spid="19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12633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138057" y="1351039"/>
            <a:ext cx="5921830" cy="393980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буде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 вчитися </a:t>
            </a:r>
            <a:r>
              <a:rPr lang="uk-UA" sz="2800" b="1" dirty="0">
                <a:solidFill>
                  <a:srgbClr val="0070C0"/>
                </a:solidFill>
              </a:rPr>
              <a:t>розпізнавати дієслова, </a:t>
            </a:r>
            <a:r>
              <a:rPr lang="uk-UA" sz="2800" b="1" dirty="0" smtClean="0">
                <a:solidFill>
                  <a:srgbClr val="0070C0"/>
                </a:solidFill>
              </a:rPr>
              <a:t>які мають пряме та переносне значення; </a:t>
            </a:r>
            <a:r>
              <a:rPr lang="uk-UA" sz="2800" b="1" dirty="0">
                <a:solidFill>
                  <a:srgbClr val="0070C0"/>
                </a:solidFill>
              </a:rPr>
              <a:t>удосконалювати навички пошуку потрібної </a:t>
            </a:r>
            <a:r>
              <a:rPr lang="uk-UA" sz="2800" b="1" dirty="0" smtClean="0">
                <a:solidFill>
                  <a:srgbClr val="0070C0"/>
                </a:solidFill>
              </a:rPr>
              <a:t>інформації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uk-UA" sz="2800" b="1" dirty="0">
                <a:solidFill>
                  <a:srgbClr val="0070C0"/>
                </a:solidFill>
              </a:rPr>
              <a:t>розвиватимемо своє </a:t>
            </a:r>
            <a:r>
              <a:rPr lang="uk-UA" sz="2800" b="1" dirty="0" smtClean="0">
                <a:solidFill>
                  <a:srgbClr val="0070C0"/>
                </a:solidFill>
              </a:rPr>
              <a:t>мовлення.</a:t>
            </a:r>
            <a:endParaRPr lang="uk-UA" sz="20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097030" y="1316603"/>
            <a:ext cx="3869881" cy="367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1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12633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з прислів’ям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73864"/>
          <a:stretch/>
        </p:blipFill>
        <p:spPr>
          <a:xfrm>
            <a:off x="1129686" y="2626427"/>
            <a:ext cx="7053943" cy="241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2ADAB77-86D1-4016-8864-B22D4B958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36" y="2594041"/>
            <a:ext cx="1982671" cy="839719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1113357" y="1334399"/>
            <a:ext cx="9108329" cy="115051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Прочитай прислів’я. Додай пропущене слово. 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Поясни, як ти розумієш це прислів’я</a:t>
            </a:r>
            <a:r>
              <a:rPr lang="uk-UA" sz="2400" dirty="0">
                <a:solidFill>
                  <a:srgbClr val="0070C0"/>
                </a:solidFill>
                <a:effectLst/>
              </a:rPr>
              <a:t>. </a:t>
            </a:r>
            <a:endParaRPr lang="uk-UA" sz="2400" dirty="0" smtClean="0">
              <a:solidFill>
                <a:srgbClr val="0070C0"/>
              </a:solidFill>
              <a:effectLst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Назви 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дієслово. Воно позначає дію 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однієї людини чи багатьох? </a:t>
            </a:r>
            <a:endParaRPr lang="ru-RU" sz="2400" dirty="0">
              <a:solidFill>
                <a:srgbClr val="0070C0"/>
              </a:solidFill>
              <a:effectLst/>
            </a:endParaRPr>
          </a:p>
        </p:txBody>
      </p:sp>
      <p:sp>
        <p:nvSpPr>
          <p:cNvPr id="23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8543" y="3463836"/>
            <a:ext cx="37719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Бджола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 мала, а й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96143" y="3463836"/>
            <a:ext cx="1946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працює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.</a:t>
            </a:r>
            <a:endParaRPr lang="uk-UA" sz="3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035810" y="5116031"/>
            <a:ext cx="7053942" cy="53794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Запиши прислів’я з пам’яті. Підкресли 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дієслово. </a:t>
            </a:r>
            <a:endParaRPr lang="ru-RU" sz="2400" dirty="0">
              <a:solidFill>
                <a:srgbClr val="0070C0"/>
              </a:solidFill>
              <a:effectLst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141541" y="4048611"/>
            <a:ext cx="144833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141541" y="3968365"/>
            <a:ext cx="144833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Картинки до тестів\Тварини\Бджол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69" y="2689307"/>
            <a:ext cx="2881703" cy="200320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10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371" y="518195"/>
            <a:ext cx="9982200" cy="716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Друзі </a:t>
            </a:r>
            <a:r>
              <a:rPr lang="uk-UA" sz="3600" b="1" dirty="0">
                <a:solidFill>
                  <a:schemeClr val="bg1"/>
                </a:solidFill>
              </a:rPr>
              <a:t>пригадували різні </a:t>
            </a:r>
            <a:r>
              <a:rPr lang="uk-UA" sz="3600" b="1" dirty="0" smtClean="0">
                <a:solidFill>
                  <a:schemeClr val="bg1"/>
                </a:solidFill>
              </a:rPr>
              <a:t>парки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7124" y="1903566"/>
            <a:ext cx="537754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/>
              <a:t>На </a:t>
            </a:r>
            <a:r>
              <a:rPr lang="uk-UA" sz="2800" b="1" dirty="0"/>
              <a:t>пагорбі сумує старий дуб. </a:t>
            </a:r>
            <a:endParaRPr lang="uk-UA" sz="2800" b="1" dirty="0" smtClean="0"/>
          </a:p>
          <a:p>
            <a:pPr algn="just"/>
            <a:r>
              <a:rPr lang="uk-UA" sz="2800" b="1" dirty="0" smtClean="0"/>
              <a:t>Над </a:t>
            </a:r>
            <a:r>
              <a:rPr lang="uk-UA" sz="2800" b="1" dirty="0" smtClean="0"/>
              <a:t>стежкою задумалась </a:t>
            </a:r>
            <a:r>
              <a:rPr lang="uk-UA" sz="2800" b="1" dirty="0"/>
              <a:t>верба. Їй тихо щось шепоче берізка</a:t>
            </a:r>
            <a:r>
              <a:rPr lang="uk-UA" sz="2800" b="1" dirty="0" smtClean="0"/>
              <a:t>.</a:t>
            </a:r>
            <a:endParaRPr lang="uk-UA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769352" y="1288090"/>
            <a:ext cx="2307771" cy="2304018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5115" y="1288090"/>
            <a:ext cx="8719456" cy="56104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розповідь Читалочки. У якому парку вона побувала?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270" y="3498150"/>
            <a:ext cx="2518644" cy="177641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Знайди </a:t>
            </a:r>
            <a:r>
              <a:rPr lang="uk-UA" sz="2000" b="1" dirty="0">
                <a:solidFill>
                  <a:srgbClr val="0070C0"/>
                </a:solidFill>
              </a:rPr>
              <a:t>в розповіді Читалочки дієслова. Випиши їх разом з іменниками, які з ними зв'язані.</a:t>
            </a:r>
          </a:p>
        </p:txBody>
      </p:sp>
      <p:pic>
        <p:nvPicPr>
          <p:cNvPr id="10" name="Picture 2" descr="Картинки по запросу &quot;лес смешанный&quot;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5"/>
          <a:stretch/>
        </p:blipFill>
        <p:spPr bwMode="auto">
          <a:xfrm flipH="1">
            <a:off x="8694153" y="1914878"/>
            <a:ext cx="2539904" cy="20777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077" r="59817" b="73243"/>
          <a:stretch/>
        </p:blipFill>
        <p:spPr>
          <a:xfrm>
            <a:off x="3007847" y="3313868"/>
            <a:ext cx="5686306" cy="216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t="14712" r="54354" b="68377"/>
          <a:stretch/>
        </p:blipFill>
        <p:spPr>
          <a:xfrm>
            <a:off x="3451999" y="3313869"/>
            <a:ext cx="1298236" cy="8334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35688" r="23773" b="52252"/>
          <a:stretch/>
        </p:blipFill>
        <p:spPr>
          <a:xfrm>
            <a:off x="3007846" y="4193299"/>
            <a:ext cx="2532362" cy="5943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2" t="14712" r="18943" b="68377"/>
          <a:stretch/>
        </p:blipFill>
        <p:spPr>
          <a:xfrm>
            <a:off x="4914374" y="3292096"/>
            <a:ext cx="1191414" cy="8334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80080" r="46986" b="3188"/>
          <a:stretch/>
        </p:blipFill>
        <p:spPr>
          <a:xfrm>
            <a:off x="4702619" y="4648334"/>
            <a:ext cx="1675235" cy="8245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47885" r="54138" b="34533"/>
          <a:stretch/>
        </p:blipFill>
        <p:spPr>
          <a:xfrm>
            <a:off x="5540208" y="3977478"/>
            <a:ext cx="1337828" cy="8665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67885" r="49872" b="23432"/>
          <a:stretch/>
        </p:blipFill>
        <p:spPr>
          <a:xfrm>
            <a:off x="3318234" y="4846656"/>
            <a:ext cx="1486523" cy="427908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5098744" y="3205582"/>
            <a:ext cx="12518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804757" y="2307849"/>
            <a:ext cx="974294" cy="159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264844" y="2777897"/>
            <a:ext cx="19638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31045" r="35273" b="52040"/>
          <a:stretch/>
        </p:blipFill>
        <p:spPr>
          <a:xfrm>
            <a:off x="6263129" y="3280181"/>
            <a:ext cx="2191538" cy="8745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64079" r="36117" b="20184"/>
          <a:stretch/>
        </p:blipFill>
        <p:spPr>
          <a:xfrm>
            <a:off x="6590427" y="4015141"/>
            <a:ext cx="2103725" cy="78105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13869" r="38122" b="68420"/>
          <a:stretch/>
        </p:blipFill>
        <p:spPr>
          <a:xfrm>
            <a:off x="6566102" y="4531752"/>
            <a:ext cx="2093758" cy="94113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733853" y="4015141"/>
            <a:ext cx="2924747" cy="14577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У </a:t>
            </a:r>
            <a:r>
              <a:rPr lang="uk-UA" sz="2000" b="1" dirty="0">
                <a:solidFill>
                  <a:srgbClr val="0070C0"/>
                </a:solidFill>
              </a:rPr>
              <a:t>записаних сполученнях слів заміни назви дерев на імена людей. </a:t>
            </a:r>
            <a:r>
              <a:rPr lang="uk-UA" sz="2000" b="1" dirty="0" smtClean="0">
                <a:solidFill>
                  <a:srgbClr val="0070C0"/>
                </a:solidFill>
              </a:rPr>
              <a:t>Запиши їх.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60715" y="5484754"/>
            <a:ext cx="9285514" cy="5672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Поясни</a:t>
            </a:r>
            <a:r>
              <a:rPr lang="uk-UA" sz="2400" b="1" dirty="0">
                <a:solidFill>
                  <a:schemeClr val="bg1"/>
                </a:solidFill>
              </a:rPr>
              <a:t>, де дієслова мають </a:t>
            </a:r>
            <a:r>
              <a:rPr lang="uk-UA" sz="2400" b="1" dirty="0" smtClean="0">
                <a:solidFill>
                  <a:schemeClr val="bg1"/>
                </a:solidFill>
              </a:rPr>
              <a:t>ПРЯМЕ </a:t>
            </a:r>
            <a:r>
              <a:rPr lang="uk-UA" sz="2400" b="1" dirty="0">
                <a:solidFill>
                  <a:schemeClr val="bg1"/>
                </a:solidFill>
              </a:rPr>
              <a:t>значення, а де – </a:t>
            </a:r>
            <a:r>
              <a:rPr lang="uk-UA" sz="2400" b="1" dirty="0" smtClean="0">
                <a:solidFill>
                  <a:schemeClr val="bg1"/>
                </a:solidFill>
              </a:rPr>
              <a:t>ПЕРЕНОСНЕ.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33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Картинки по запросу &quot;мотузковий парк київ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26"/>
          <a:stretch/>
        </p:blipFill>
        <p:spPr bwMode="auto">
          <a:xfrm>
            <a:off x="8948948" y="2065150"/>
            <a:ext cx="2339538" cy="23790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1743" y="494530"/>
            <a:ext cx="10406743" cy="7157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спогади </a:t>
            </a:r>
            <a:r>
              <a:rPr lang="uk-UA" sz="3600" b="1" dirty="0" smtClean="0">
                <a:solidFill>
                  <a:schemeClr val="bg1"/>
                </a:solidFill>
              </a:rPr>
              <a:t>Щебетунчика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286" y="2003576"/>
            <a:ext cx="1676294" cy="25570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3480" y="4298319"/>
            <a:ext cx="858882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u="sng" dirty="0">
                <a:solidFill>
                  <a:schemeClr val="bg1"/>
                </a:solidFill>
              </a:rPr>
              <a:t>Довідка</a:t>
            </a:r>
            <a:r>
              <a:rPr lang="uk-UA" sz="2800" b="1" dirty="0">
                <a:solidFill>
                  <a:schemeClr val="bg1"/>
                </a:solidFill>
              </a:rPr>
              <a:t>: видряпатися, пройтися, політати, спуститися.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30662" y="2051550"/>
            <a:ext cx="637790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 Спочатку я </a:t>
            </a:r>
            <a:r>
              <a:rPr lang="uk-UA" sz="2800" b="1" dirty="0" smtClean="0"/>
              <a:t>___________ вгору </a:t>
            </a:r>
            <a:r>
              <a:rPr lang="uk-UA" sz="2800" b="1" dirty="0"/>
              <a:t>по мотузковій драбині. Потім  </a:t>
            </a:r>
            <a:r>
              <a:rPr lang="uk-UA" sz="2800" b="1" dirty="0" smtClean="0"/>
              <a:t>_________ </a:t>
            </a:r>
            <a:r>
              <a:rPr lang="uk-UA" sz="2800" b="1" dirty="0"/>
              <a:t>по канатній дорозі. На «</a:t>
            </a:r>
            <a:r>
              <a:rPr lang="uk-UA" sz="2800" b="1" dirty="0" err="1"/>
              <a:t>тарзанці</a:t>
            </a:r>
            <a:r>
              <a:rPr lang="uk-UA" sz="2800" b="1" dirty="0"/>
              <a:t>» </a:t>
            </a:r>
            <a:r>
              <a:rPr lang="uk-UA" sz="2800" b="1" dirty="0" smtClean="0"/>
              <a:t> ________ у </a:t>
            </a:r>
            <a:r>
              <a:rPr lang="uk-UA" sz="2800" b="1" dirty="0"/>
              <a:t>повітрі. І, нарешті,  </a:t>
            </a:r>
            <a:r>
              <a:rPr lang="uk-UA" sz="2800" b="1" dirty="0" smtClean="0"/>
              <a:t>__________ </a:t>
            </a:r>
            <a:r>
              <a:rPr lang="uk-UA" sz="2800" b="1" dirty="0"/>
              <a:t>на землю.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89927" y="2016205"/>
            <a:ext cx="203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видряпався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34970" y="2426079"/>
            <a:ext cx="165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пройшов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48386" y="3245749"/>
            <a:ext cx="135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політав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8386" y="3749470"/>
            <a:ext cx="182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спустився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1743" y="1217861"/>
            <a:ext cx="10406742" cy="79834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Встав </a:t>
            </a:r>
            <a:r>
              <a:rPr lang="uk-UA" sz="2400" b="1" dirty="0">
                <a:solidFill>
                  <a:srgbClr val="0070C0"/>
                </a:solidFill>
              </a:rPr>
              <a:t>пропущені дієслова. Вибери їх із довідки. </a:t>
            </a:r>
            <a:r>
              <a:rPr lang="uk-UA" sz="2400" b="1" dirty="0" smtClean="0">
                <a:solidFill>
                  <a:srgbClr val="0070C0"/>
                </a:solidFill>
              </a:rPr>
              <a:t>Про який парк згадує наш друг? Назви </a:t>
            </a:r>
            <a:r>
              <a:rPr lang="uk-UA" sz="2400" b="1" dirty="0">
                <a:solidFill>
                  <a:srgbClr val="0070C0"/>
                </a:solidFill>
              </a:rPr>
              <a:t>ті, що мають переносне значення</a:t>
            </a:r>
            <a:r>
              <a:rPr lang="uk-UA" sz="2400" b="1" dirty="0" smtClean="0">
                <a:solidFill>
                  <a:srgbClr val="0070C0"/>
                </a:solidFill>
              </a:rPr>
              <a:t>. Поясни свою думку.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4286" y="4376306"/>
            <a:ext cx="4181954" cy="10728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Скільки речень в розповіді Щебетунчика? Запиши третє речення. Підкресли дієслово.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1075" r="52714" b="82005"/>
          <a:stretch/>
        </p:blipFill>
        <p:spPr>
          <a:xfrm>
            <a:off x="4867894" y="4444184"/>
            <a:ext cx="6235535" cy="152719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7" t="79138" r="18686" b="7793"/>
          <a:stretch/>
        </p:blipFill>
        <p:spPr>
          <a:xfrm>
            <a:off x="4942807" y="4444184"/>
            <a:ext cx="993010" cy="6913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18150" r="26409" b="68119"/>
          <a:stretch/>
        </p:blipFill>
        <p:spPr>
          <a:xfrm>
            <a:off x="5935817" y="4616690"/>
            <a:ext cx="2526391" cy="7263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32478" r="42898" b="53791"/>
          <a:stretch/>
        </p:blipFill>
        <p:spPr>
          <a:xfrm>
            <a:off x="8554473" y="4506612"/>
            <a:ext cx="1867444" cy="72633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0" t="34667" r="26039" b="51602"/>
          <a:stretch/>
        </p:blipFill>
        <p:spPr>
          <a:xfrm>
            <a:off x="10371083" y="4616690"/>
            <a:ext cx="550657" cy="72633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t="48398" r="48157" b="37871"/>
          <a:stretch/>
        </p:blipFill>
        <p:spPr>
          <a:xfrm>
            <a:off x="5033236" y="5198065"/>
            <a:ext cx="1628609" cy="7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78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7" grpId="0"/>
      <p:bldP spid="28" grpId="0"/>
      <p:bldP spid="29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544286" y="2553708"/>
            <a:ext cx="1939208" cy="278938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94658" y="576943"/>
            <a:ext cx="10461171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Родзинка </a:t>
            </a:r>
            <a:r>
              <a:rPr lang="uk-UA" sz="3200" b="1" dirty="0">
                <a:solidFill>
                  <a:schemeClr val="bg1"/>
                </a:solidFill>
              </a:rPr>
              <a:t>підготувала рекламу про свій улюблений </a:t>
            </a:r>
            <a:r>
              <a:rPr lang="uk-UA" sz="3200" b="1" dirty="0" smtClean="0">
                <a:solidFill>
                  <a:schemeClr val="bg1"/>
                </a:solidFill>
              </a:rPr>
              <a:t>парк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62" t="2283" r="679" b="2371"/>
          <a:stretch/>
        </p:blipFill>
        <p:spPr>
          <a:xfrm>
            <a:off x="2393152" y="2514731"/>
            <a:ext cx="8862677" cy="286733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794657" y="1317173"/>
            <a:ext cx="10461171" cy="114561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її. Знайди дієслова з переносним значенням. Який парк рекламує Родзинка? Для кого призначена ця реклама – для дітей чи дорослих? Про що можна дізнатися з цієї реклами? 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200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65231SlideId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65231SlideId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20500</TotalTime>
  <Words>773</Words>
  <Application>Microsoft Office PowerPoint</Application>
  <PresentationFormat>Произвольный</PresentationFormat>
  <Paragraphs>173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</vt:lpstr>
      <vt:lpstr>Презентация PowerPoint</vt:lpstr>
      <vt:lpstr>Вправа «Портрет дієслова»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1389</cp:revision>
  <dcterms:created xsi:type="dcterms:W3CDTF">2018-01-05T16:38:53Z</dcterms:created>
  <dcterms:modified xsi:type="dcterms:W3CDTF">2025-02-16T11:57:59Z</dcterms:modified>
</cp:coreProperties>
</file>