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760" r:id="rId3"/>
    <p:sldId id="761" r:id="rId4"/>
    <p:sldId id="752" r:id="rId5"/>
    <p:sldId id="666" r:id="rId6"/>
    <p:sldId id="756" r:id="rId7"/>
    <p:sldId id="758" r:id="rId8"/>
    <p:sldId id="743" r:id="rId9"/>
    <p:sldId id="757" r:id="rId10"/>
    <p:sldId id="701" r:id="rId11"/>
    <p:sldId id="7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BE5FB"/>
    <a:srgbClr val="00B050"/>
    <a:srgbClr val="1694E9"/>
    <a:srgbClr val="0D0D0D"/>
    <a:srgbClr val="FF3131"/>
    <a:srgbClr val="295FFF"/>
    <a:srgbClr val="2F3242"/>
    <a:srgbClr val="C610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Тест «Дія множення»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Математичний диктант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дві дії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збільшення числа у кілька 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11554" custLinFactX="100000" custLinFactNeighborX="111656" custLinFactNeighborY="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0356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08047" custLinFactX="100000" custLinFactNeighborX="17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3680" custLinFactX="-100110" custLinFactNeighborX="-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D51D4-6B48-4AC9-A831-A3D6C61D7935}" type="presOf" srcId="{C7F066E2-A2BF-4022-BF58-14958850D66F}" destId="{59CF1D9C-2F66-430C-8C5F-07B7FEE5F045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517AA7D-1EF4-470C-8A5F-B1AC90C51A16}" type="presOf" srcId="{3466C275-B8F1-459F-B50B-976409EFE0E4}" destId="{6C0F7CAC-2753-43F9-84FC-D27019835444}" srcOrd="0" destOrd="0" presId="urn:microsoft.com/office/officeart/2005/8/layout/hList6"/>
    <dgm:cxn modelId="{75119709-40D9-45BF-AA50-7A10C83C43C1}" type="presOf" srcId="{289AA968-9F58-4A6E-B11C-582CA574AD65}" destId="{6408D3F1-0C0E-4F5D-B5D5-053E6D4B4C50}" srcOrd="0" destOrd="0" presId="urn:microsoft.com/office/officeart/2005/8/layout/hList6"/>
    <dgm:cxn modelId="{1AA2D8D8-C662-4E9C-84F7-CBB1245C7340}" type="presOf" srcId="{17FCBCD0-5166-44EF-A995-697AB50FC98B}" destId="{8C93B566-6306-40C5-A3D5-B84E788E517B}" srcOrd="0" destOrd="0" presId="urn:microsoft.com/office/officeart/2005/8/layout/hList6"/>
    <dgm:cxn modelId="{1A54F7B2-EDF1-4AB7-8814-B206FAB533AF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E9D381D-363C-4EAD-8F09-7B10F1C42E06}" type="presParOf" srcId="{6408D3F1-0C0E-4F5D-B5D5-053E6D4B4C50}" destId="{783C5BBC-E083-4F12-B4A9-616A8F9530EC}" srcOrd="0" destOrd="0" presId="urn:microsoft.com/office/officeart/2005/8/layout/hList6"/>
    <dgm:cxn modelId="{89C16F7A-FC6D-4544-AB48-B95104110D5D}" type="presParOf" srcId="{6408D3F1-0C0E-4F5D-B5D5-053E6D4B4C50}" destId="{903EF99B-E600-4B60-96C8-658D7EF2F880}" srcOrd="1" destOrd="0" presId="urn:microsoft.com/office/officeart/2005/8/layout/hList6"/>
    <dgm:cxn modelId="{F16C74AD-11E5-4E3C-8654-6DB2BF0DE8F3}" type="presParOf" srcId="{6408D3F1-0C0E-4F5D-B5D5-053E6D4B4C50}" destId="{8C93B566-6306-40C5-A3D5-B84E788E517B}" srcOrd="2" destOrd="0" presId="urn:microsoft.com/office/officeart/2005/8/layout/hList6"/>
    <dgm:cxn modelId="{A52DBC26-078F-4164-8BBD-00E8232F96ED}" type="presParOf" srcId="{6408D3F1-0C0E-4F5D-B5D5-053E6D4B4C50}" destId="{B4E8D5E2-E5AE-41CC-80D3-5A0016AFADCC}" srcOrd="3" destOrd="0" presId="urn:microsoft.com/office/officeart/2005/8/layout/hList6"/>
    <dgm:cxn modelId="{2F7B1050-0EB4-46A0-893D-4410F127E9B5}" type="presParOf" srcId="{6408D3F1-0C0E-4F5D-B5D5-053E6D4B4C50}" destId="{59CF1D9C-2F66-430C-8C5F-07B7FEE5F045}" srcOrd="4" destOrd="0" presId="urn:microsoft.com/office/officeart/2005/8/layout/hList6"/>
    <dgm:cxn modelId="{AFD121E0-4BD8-4B77-9766-EB4EBF73DFFF}" type="presParOf" srcId="{6408D3F1-0C0E-4F5D-B5D5-053E6D4B4C50}" destId="{DF566261-9B99-479C-9346-B39B9279D96E}" srcOrd="5" destOrd="0" presId="urn:microsoft.com/office/officeart/2005/8/layout/hList6"/>
    <dgm:cxn modelId="{D516865A-C084-4CDC-AA26-E88CC42FDD69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832323" y="787972"/>
          <a:ext cx="4272497" cy="26965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Тест «Дія множення»</a:t>
          </a:r>
          <a:endParaRPr lang="ru-RU" sz="3200" b="1" kern="1200" dirty="0"/>
        </a:p>
      </dsp:txBody>
      <dsp:txXfrm rot="5400000">
        <a:off x="2620296" y="854498"/>
        <a:ext cx="269655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849536" y="923315"/>
          <a:ext cx="4272497" cy="242586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Математичний диктант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3779" y="854499"/>
        <a:ext cx="2425866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7343375" y="830359"/>
          <a:ext cx="4272497" cy="2611777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дві дії</a:t>
          </a:r>
          <a:endParaRPr lang="ru-RU" sz="3200" b="1" kern="1200" dirty="0"/>
        </a:p>
      </dsp:txBody>
      <dsp:txXfrm rot="5400000">
        <a:off x="8173735" y="854498"/>
        <a:ext cx="2611777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4613038" y="883140"/>
          <a:ext cx="4272497" cy="250621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збільшення числа у кілька 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96178" y="854499"/>
        <a:ext cx="250621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9" y="4182619"/>
            <a:ext cx="9949542" cy="170259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Закріплення вивченого матеріалу з теми «Дія множення. Множення чисел 2-3»</a:t>
            </a:r>
          </a:p>
          <a:p>
            <a:pPr algn="ctr"/>
            <a:endParaRPr lang="uk-UA" sz="1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artoon owl with backpack">
            <a:extLst>
              <a:ext uri="{FF2B5EF4-FFF2-40B4-BE49-F238E27FC236}">
                <a16:creationId xmlns:a16="http://schemas.microsoft.com/office/drawing/2014/main" xmlns="" id="{B3E94F91-0D92-4793-B9D4-F43DF7C5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1" y="1077525"/>
            <a:ext cx="2164644" cy="2273785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5.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множення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77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86542" y="476874"/>
            <a:ext cx="9753601" cy="12034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Які </a:t>
            </a:r>
            <a:r>
              <a:rPr lang="uk-UA" sz="3200" b="1" dirty="0">
                <a:solidFill>
                  <a:schemeClr val="bg1"/>
                </a:solidFill>
              </a:rPr>
              <a:t>з чисел, записаних у фігурах, не є результатом множення на число </a:t>
            </a:r>
            <a:r>
              <a:rPr lang="uk-UA" sz="3200" b="1" dirty="0" smtClean="0">
                <a:solidFill>
                  <a:schemeClr val="bg1"/>
                </a:solidFill>
              </a:rPr>
              <a:t>2?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659" y="1680295"/>
            <a:ext cx="1913484" cy="200996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CE150B15-8C60-4D42-8635-B80477CECEAC}"/>
              </a:ext>
            </a:extLst>
          </p:cNvPr>
          <p:cNvSpPr/>
          <p:nvPr/>
        </p:nvSpPr>
        <p:spPr>
          <a:xfrm>
            <a:off x="1110336" y="1821551"/>
            <a:ext cx="1730829" cy="1716295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ADF93D0D-1F6D-41F3-88E5-64E5CA57C674}"/>
              </a:ext>
            </a:extLst>
          </p:cNvPr>
          <p:cNvSpPr/>
          <p:nvPr/>
        </p:nvSpPr>
        <p:spPr>
          <a:xfrm>
            <a:off x="990595" y="3854390"/>
            <a:ext cx="1850570" cy="20045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D56414B3-2F59-4E73-A52B-F64BB9B11A27}"/>
              </a:ext>
            </a:extLst>
          </p:cNvPr>
          <p:cNvSpPr/>
          <p:nvPr/>
        </p:nvSpPr>
        <p:spPr>
          <a:xfrm>
            <a:off x="3179573" y="1871133"/>
            <a:ext cx="2241501" cy="1895324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16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637BB9-2DC1-46E6-A83C-30296869EE6E}"/>
              </a:ext>
            </a:extLst>
          </p:cNvPr>
          <p:cNvSpPr/>
          <p:nvPr/>
        </p:nvSpPr>
        <p:spPr>
          <a:xfrm>
            <a:off x="3241380" y="4228116"/>
            <a:ext cx="1835934" cy="1630799"/>
          </a:xfrm>
          <a:prstGeom prst="rect">
            <a:avLst/>
          </a:prstGeom>
          <a:solidFill>
            <a:srgbClr val="BA1CBA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xmlns="" id="{4D9E9463-0103-40EB-B56E-B3EF2D39C1CB}"/>
              </a:ext>
            </a:extLst>
          </p:cNvPr>
          <p:cNvSpPr/>
          <p:nvPr/>
        </p:nvSpPr>
        <p:spPr>
          <a:xfrm>
            <a:off x="5736762" y="1817700"/>
            <a:ext cx="1803651" cy="2139827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xmlns="" id="{4AA63524-F7BC-43D9-A1F2-279817D6D927}"/>
              </a:ext>
            </a:extLst>
          </p:cNvPr>
          <p:cNvSpPr/>
          <p:nvPr/>
        </p:nvSpPr>
        <p:spPr>
          <a:xfrm>
            <a:off x="5676787" y="4016314"/>
            <a:ext cx="1978562" cy="1842601"/>
          </a:xfrm>
          <a:prstGeom prst="pentagon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20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7EAB1E56-D14D-4D7E-BE09-624FE64A1338}"/>
              </a:ext>
            </a:extLst>
          </p:cNvPr>
          <p:cNvSpPr/>
          <p:nvPr/>
        </p:nvSpPr>
        <p:spPr>
          <a:xfrm>
            <a:off x="7875386" y="2703890"/>
            <a:ext cx="1803400" cy="1972733"/>
          </a:xfrm>
          <a:prstGeom prst="rtTriangl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9</a:t>
            </a:r>
            <a:endParaRPr lang="uk-U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382377" cy="158771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2"/>
            <a:ext cx="2666077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2"/>
            <a:ext cx="2406109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62743" y="4156390"/>
            <a:ext cx="299428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60965" y="4156388"/>
            <a:ext cx="30678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68803" y="4360700"/>
            <a:ext cx="27080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6787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6257" y="1492253"/>
            <a:ext cx="7265590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4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число,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 err="1">
                <a:solidFill>
                  <a:srgbClr val="7030A0"/>
                </a:solidFill>
              </a:rPr>
              <a:t>твоєму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настрою зараз.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10" y="3049708"/>
            <a:ext cx="2382377" cy="158771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630723" y="2993089"/>
            <a:ext cx="2666077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208616" y="3049708"/>
            <a:ext cx="2406109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851890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17" y="500526"/>
            <a:ext cx="2553747" cy="2003188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6 Дія множення\№076-077 - Закр вивч випадків множення.Порівняння задач\2025-01-29_22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" y="1382486"/>
            <a:ext cx="7326085" cy="49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4276" y="1382486"/>
            <a:ext cx="79598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72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933" y="1905706"/>
            <a:ext cx="79598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0055" y="1382486"/>
            <a:ext cx="69354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92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0940" y="1873755"/>
            <a:ext cx="68266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9190" y="1340355"/>
            <a:ext cx="79598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100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79190" y="1905706"/>
            <a:ext cx="79598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100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299" y="264240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0680" y="311514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&gt;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0328" y="311174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&gt;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5830" y="264240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&lt;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5860" y="265453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&lt;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97071" y="311174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&lt;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3811823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6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5559" b="69741"/>
          <a:stretch/>
        </p:blipFill>
        <p:spPr>
          <a:xfrm>
            <a:off x="437952" y="1175971"/>
            <a:ext cx="11268000" cy="43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60758" y="3910246"/>
            <a:ext cx="510027" cy="6362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93673" y="4716388"/>
            <a:ext cx="494639" cy="6170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75361" y="1599742"/>
            <a:ext cx="484006" cy="6038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40501" y="2361183"/>
            <a:ext cx="473019" cy="59012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25401" y="2340159"/>
            <a:ext cx="493114" cy="6151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68507" y="3921492"/>
            <a:ext cx="509398" cy="63550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68064" y="3958584"/>
            <a:ext cx="457467" cy="5811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0" y="262311"/>
            <a:ext cx="2329543" cy="182732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1056234" y="455123"/>
            <a:ext cx="8033338" cy="6512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0615" y="2352345"/>
            <a:ext cx="481725" cy="6009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F8EEA44-B3CF-4FCE-B0E4-0A4FF3BC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71112" y="3176452"/>
            <a:ext cx="484360" cy="60427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FA47766-3758-47F4-95A9-DD2B5306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301415" y="3152575"/>
            <a:ext cx="484361" cy="6042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4D78ADC-70FB-4510-888E-A919DCC62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94249" y="3154679"/>
            <a:ext cx="478482" cy="60785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30980" y="2354368"/>
            <a:ext cx="481725" cy="6009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25931" y="2354368"/>
            <a:ext cx="478482" cy="5969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10217E3-9519-4800-856F-5BC031190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08" y="2354368"/>
            <a:ext cx="481725" cy="600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52810" y="2350322"/>
            <a:ext cx="481725" cy="60098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C123D10-8E33-4A9A-8F7F-A6081D16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91178" y="2354368"/>
            <a:ext cx="481725" cy="6009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B0295D7-8F25-42D5-BCD3-9E6E65ED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66329" y="3177636"/>
            <a:ext cx="481725" cy="60098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1A26155-506E-4F49-BFB3-49E1B965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65323" y="3165566"/>
            <a:ext cx="481725" cy="6009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4F23D4C-BFC2-4A23-9720-F893A001C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40949" y="3154680"/>
            <a:ext cx="481725" cy="60098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758E3D0-C61F-45FB-B62E-E5976B721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789498" y="3177635"/>
            <a:ext cx="481726" cy="60098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52502" y="3155795"/>
            <a:ext cx="484006" cy="60382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88182" y="2306753"/>
            <a:ext cx="516648" cy="64455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958501" y="3154679"/>
            <a:ext cx="484006" cy="603828"/>
          </a:xfrm>
          <a:prstGeom prst="rect">
            <a:avLst/>
          </a:prstGeom>
        </p:spPr>
      </p:pic>
      <p:sp>
        <p:nvSpPr>
          <p:cNvPr id="4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1042331" y="5330307"/>
            <a:ext cx="9492289" cy="565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добутки при множенні на числа 2 і 3 в порядку спадання  </a:t>
            </a:r>
          </a:p>
        </p:txBody>
      </p:sp>
      <p:sp>
        <p:nvSpPr>
          <p:cNvPr id="4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1035650" y="5336425"/>
            <a:ext cx="9498969" cy="9372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вирази: </a:t>
            </a:r>
            <a:r>
              <a:rPr lang="uk-UA" sz="2400" b="1" dirty="0" smtClean="0">
                <a:solidFill>
                  <a:srgbClr val="FF0000"/>
                </a:solidFill>
              </a:rPr>
              <a:t>8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на</a:t>
            </a:r>
            <a:r>
              <a:rPr lang="uk-UA" sz="2400" b="1" dirty="0" smtClean="0">
                <a:solidFill>
                  <a:srgbClr val="FF0000"/>
                </a:solidFill>
              </a:rPr>
              <a:t> 3, 8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>
                <a:solidFill>
                  <a:srgbClr val="FF0000"/>
                </a:solidFill>
              </a:rPr>
              <a:t> 3 рази,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3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на</a:t>
            </a:r>
            <a:r>
              <a:rPr lang="uk-UA" sz="2400" b="1" dirty="0" smtClean="0">
                <a:solidFill>
                  <a:srgbClr val="0070C0"/>
                </a:solidFill>
              </a:rPr>
              <a:t> 7, 3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</a:rPr>
              <a:t> 7 разів,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збільш </a:t>
            </a:r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2, 6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збільш </a:t>
            </a:r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удвічі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40008" y="-657986"/>
            <a:ext cx="512273" cy="63909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94008" y="4137822"/>
            <a:ext cx="440143" cy="28893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12394" y="3953169"/>
            <a:ext cx="484006" cy="60382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90622" y="4731136"/>
            <a:ext cx="484006" cy="6038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67809" y="3953169"/>
            <a:ext cx="484006" cy="6038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81802" y="4731136"/>
            <a:ext cx="484006" cy="60382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18521" y="4049461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18521" y="4822863"/>
            <a:ext cx="394062" cy="35505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75309" y="4067836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98322" y="4822862"/>
            <a:ext cx="394062" cy="35505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41506" y="4060452"/>
            <a:ext cx="394062" cy="35505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50791" y="4810260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274719" y="4126577"/>
            <a:ext cx="440143" cy="288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65749" y="4169975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53133" y="-618516"/>
            <a:ext cx="512273" cy="6390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61062" y="-545125"/>
            <a:ext cx="512273" cy="6390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89142" y="-643679"/>
            <a:ext cx="512273" cy="6390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44373" y="3910246"/>
            <a:ext cx="510959" cy="63745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888004" y="4706207"/>
            <a:ext cx="510959" cy="63745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5204" y="4834097"/>
            <a:ext cx="394062" cy="40367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67588" y="4694016"/>
            <a:ext cx="510027" cy="6362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7026" y="-605808"/>
            <a:ext cx="509398" cy="63550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3435" y="4843277"/>
            <a:ext cx="394062" cy="40367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B1A26155-506E-4F49-BFB3-49E1B965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85863" y="4731633"/>
            <a:ext cx="481725" cy="60098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758E3D0-C61F-45FB-B62E-E5976B721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933282" y="4687296"/>
            <a:ext cx="481726" cy="60098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05892" y="3944873"/>
            <a:ext cx="481725" cy="60098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80164" y="4735443"/>
            <a:ext cx="481725" cy="60098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48635" y="-624624"/>
            <a:ext cx="481725" cy="60098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36194" y="-726179"/>
            <a:ext cx="481725" cy="60098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6255" y="4851997"/>
            <a:ext cx="394062" cy="40367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534620" y="3938582"/>
            <a:ext cx="478482" cy="59693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557048" y="4733017"/>
            <a:ext cx="481725" cy="60098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047" y="1396814"/>
            <a:ext cx="2584234" cy="107499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6B0295D7-8F25-42D5-BCD3-9E6E65ED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3601" y="2350322"/>
            <a:ext cx="481725" cy="60098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74008" y="2340159"/>
            <a:ext cx="481725" cy="60098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58414" y="2305485"/>
            <a:ext cx="516648" cy="64455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309954" y="3103704"/>
            <a:ext cx="516648" cy="64455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C123D10-8E33-4A9A-8F7F-A6081D16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82942" y="3147273"/>
            <a:ext cx="481725" cy="60098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85410" y="3136954"/>
            <a:ext cx="478482" cy="596936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12289" y="3132908"/>
            <a:ext cx="481725" cy="60098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68573" y="3166988"/>
            <a:ext cx="481725" cy="60098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3700" y="3147011"/>
            <a:ext cx="481725" cy="60098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504065" y="3149034"/>
            <a:ext cx="481725" cy="60098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062606" y="3134825"/>
            <a:ext cx="493114" cy="6151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32551" y="2354368"/>
            <a:ext cx="478482" cy="596936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710244" y="2350322"/>
            <a:ext cx="473019" cy="590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86459" y="2350322"/>
            <a:ext cx="493114" cy="61519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487662" y="2364531"/>
            <a:ext cx="481725" cy="60098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73601" y="4697109"/>
            <a:ext cx="509398" cy="635506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88312" y="3929455"/>
            <a:ext cx="481725" cy="60098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14862" y="4741548"/>
            <a:ext cx="457467" cy="58115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854464" y="3882252"/>
            <a:ext cx="516648" cy="64455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62841" y="3929455"/>
            <a:ext cx="493114" cy="61519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86459" y="4680192"/>
            <a:ext cx="493114" cy="6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078" y="467476"/>
            <a:ext cx="8076472" cy="577552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Тест «Дія множення»</a:t>
            </a:r>
            <a:endParaRPr lang="ru-RU" sz="3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5077" y="3804039"/>
            <a:ext cx="7875331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Обери </a:t>
            </a:r>
            <a:r>
              <a:rPr lang="ru-RU" sz="2800" b="1" dirty="0" err="1"/>
              <a:t>вирази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показують</a:t>
            </a:r>
            <a:r>
              <a:rPr lang="ru-RU" sz="2800" b="1" dirty="0"/>
              <a:t> </a:t>
            </a:r>
            <a:r>
              <a:rPr lang="ru-RU" sz="2800" b="1" dirty="0" err="1"/>
              <a:t>переставний</a:t>
            </a:r>
            <a:r>
              <a:rPr lang="ru-RU" sz="2800" b="1" dirty="0"/>
              <a:t> закон </a:t>
            </a:r>
            <a:r>
              <a:rPr lang="ru-RU" sz="2800" b="1" dirty="0" err="1"/>
              <a:t>множення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2099" y="1731366"/>
            <a:ext cx="80794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/>
              <a:t>Обери </a:t>
            </a:r>
            <a:r>
              <a:rPr lang="ru-RU" sz="2800" b="1" dirty="0" err="1"/>
              <a:t>правильний</a:t>
            </a:r>
            <a:r>
              <a:rPr lang="ru-RU" sz="2800" b="1" dirty="0"/>
              <a:t> </a:t>
            </a:r>
            <a:r>
              <a:rPr lang="ru-RU" sz="2800" b="1" dirty="0" err="1"/>
              <a:t>варіант</a:t>
            </a:r>
            <a:r>
              <a:rPr lang="ru-RU" sz="2800" b="1" dirty="0"/>
              <a:t> </a:t>
            </a:r>
            <a:r>
              <a:rPr lang="ru-RU" sz="2800" b="1" dirty="0" err="1"/>
              <a:t>спрощення</a:t>
            </a:r>
            <a:r>
              <a:rPr lang="ru-RU" sz="2800" b="1" dirty="0"/>
              <a:t> для </a:t>
            </a:r>
            <a:r>
              <a:rPr lang="ru-RU" sz="2800" b="1" dirty="0" err="1" smtClean="0"/>
              <a:t>виразу</a:t>
            </a:r>
            <a:r>
              <a:rPr lang="en-US" sz="2800" b="1" dirty="0" smtClean="0"/>
              <a:t>      2</a:t>
            </a:r>
            <a:r>
              <a:rPr lang="ru-RU" sz="2800" b="1" dirty="0" smtClean="0"/>
              <a:t>+</a:t>
            </a:r>
            <a:r>
              <a:rPr lang="en-US" sz="2800" b="1" dirty="0" smtClean="0"/>
              <a:t>2</a:t>
            </a:r>
            <a:r>
              <a:rPr lang="ru-RU" sz="2800" b="1" dirty="0" smtClean="0"/>
              <a:t>+</a:t>
            </a:r>
            <a:r>
              <a:rPr lang="en-US" sz="2800" b="1" dirty="0" smtClean="0"/>
              <a:t>2</a:t>
            </a:r>
            <a:r>
              <a:rPr lang="ru-RU" sz="2800" b="1" dirty="0" smtClean="0"/>
              <a:t>+</a:t>
            </a:r>
            <a:r>
              <a:rPr lang="en-US" sz="2800" b="1" dirty="0" smtClean="0"/>
              <a:t>2</a:t>
            </a:r>
            <a:r>
              <a:rPr lang="ru-RU" sz="2800" b="1" dirty="0" smtClean="0"/>
              <a:t>+</a:t>
            </a:r>
            <a:r>
              <a:rPr lang="en-US" sz="2800" b="1" dirty="0" smtClean="0"/>
              <a:t>2+2</a:t>
            </a:r>
            <a:r>
              <a:rPr lang="ru-RU" sz="2800" b="1" dirty="0" smtClean="0"/>
              <a:t>-</a:t>
            </a:r>
            <a:r>
              <a:rPr lang="en-US" sz="2800" b="1" dirty="0" smtClean="0"/>
              <a:t>5</a:t>
            </a:r>
            <a:r>
              <a:rPr lang="uk-UA" sz="2800" b="1" dirty="0" smtClean="0"/>
              <a:t>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077" y="2774369"/>
            <a:ext cx="67318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/>
              <a:t>Обери </a:t>
            </a:r>
            <a:r>
              <a:rPr lang="ru-RU" sz="2800" b="1" dirty="0" err="1"/>
              <a:t>правильну</a:t>
            </a:r>
            <a:r>
              <a:rPr lang="ru-RU" sz="2800" b="1" dirty="0"/>
              <a:t> </a:t>
            </a:r>
            <a:r>
              <a:rPr lang="ru-RU" sz="2800" b="1" dirty="0" err="1"/>
              <a:t>відповідь</a:t>
            </a:r>
            <a:r>
              <a:rPr lang="ru-RU" sz="2800" b="1" dirty="0"/>
              <a:t>, </a:t>
            </a:r>
            <a:r>
              <a:rPr lang="ru-RU" sz="2800" b="1" dirty="0" err="1"/>
              <a:t>замінивши</a:t>
            </a:r>
            <a:r>
              <a:rPr lang="ru-RU" sz="2800" b="1" dirty="0"/>
              <a:t> </a:t>
            </a:r>
            <a:r>
              <a:rPr lang="ru-RU" sz="2800" b="1" dirty="0" err="1"/>
              <a:t>множення</a:t>
            </a:r>
            <a:r>
              <a:rPr lang="ru-RU" sz="2800" b="1" dirty="0"/>
              <a:t> </a:t>
            </a:r>
            <a:r>
              <a:rPr lang="ru-RU" sz="2800" b="1" dirty="0" err="1"/>
              <a:t>додаванням</a:t>
            </a:r>
            <a:r>
              <a:rPr lang="ru-RU" sz="2800" b="1" dirty="0"/>
              <a:t> такого </a:t>
            </a:r>
            <a:r>
              <a:rPr lang="ru-RU" sz="2800" b="1" dirty="0" err="1"/>
              <a:t>виразу</a:t>
            </a:r>
            <a:r>
              <a:rPr lang="ru-RU" sz="2800" b="1" dirty="0"/>
              <a:t> </a:t>
            </a:r>
            <a:r>
              <a:rPr lang="ru-RU" sz="2800" b="1" dirty="0" smtClean="0"/>
              <a:t>5*4</a:t>
            </a:r>
            <a:r>
              <a:rPr lang="en-US" sz="2800" b="1" dirty="0" smtClean="0"/>
              <a:t>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2099" y="4810556"/>
            <a:ext cx="78723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</a:rPr>
              <a:t>Оберіть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всі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вирази</a:t>
            </a:r>
            <a:r>
              <a:rPr lang="ru-RU" sz="2800" b="1" dirty="0">
                <a:solidFill>
                  <a:schemeClr val="bg1"/>
                </a:solidFill>
              </a:rPr>
              <a:t>, в </a:t>
            </a:r>
            <a:r>
              <a:rPr lang="ru-RU" sz="2800" b="1" dirty="0" err="1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число </a:t>
            </a:r>
            <a:r>
              <a:rPr lang="ru-RU" sz="2800" b="1" dirty="0" smtClean="0">
                <a:solidFill>
                  <a:schemeClr val="bg1"/>
                </a:solidFill>
              </a:rPr>
              <a:t>4 </a:t>
            </a:r>
            <a:r>
              <a:rPr lang="ru-RU" sz="2800" b="1" dirty="0">
                <a:solidFill>
                  <a:schemeClr val="bg1"/>
                </a:solidFill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</a:rPr>
              <a:t>ІІ </a:t>
            </a:r>
            <a:r>
              <a:rPr lang="ru-RU" sz="2800" b="1" dirty="0" err="1">
                <a:solidFill>
                  <a:schemeClr val="bg1"/>
                </a:solidFill>
              </a:rPr>
              <a:t>множник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0190" y="2767993"/>
            <a:ext cx="15503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5+5+5+5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1545" y="4310636"/>
            <a:ext cx="125947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3=21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0805" y="2223541"/>
            <a:ext cx="10604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6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-5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966168" y="5389273"/>
            <a:ext cx="4781489" cy="6740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uk-UA" sz="2400" b="1" dirty="0" smtClean="0">
                <a:solidFill>
                  <a:schemeClr val="bg1"/>
                </a:solidFill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</a:rPr>
              <a:t>4     7+4     7-4     3</a:t>
            </a:r>
            <a:r>
              <a:rPr lang="uk-UA" sz="2400" b="1" dirty="0" smtClean="0">
                <a:solidFill>
                  <a:schemeClr val="bg1"/>
                </a:solidFill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</a:rPr>
              <a:t>4     4</a:t>
            </a:r>
            <a:r>
              <a:rPr lang="uk-UA" sz="2400" b="1" dirty="0">
                <a:solidFill>
                  <a:schemeClr val="bg1"/>
                </a:solidFill>
              </a:rPr>
              <a:t>•</a:t>
            </a:r>
            <a:r>
              <a:rPr lang="uk-UA" sz="3200" b="1" dirty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642F8D-4516-4B0B-A57F-4E7B4CD9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169" y="354390"/>
            <a:ext cx="2277538" cy="23923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45077" y="1103140"/>
            <a:ext cx="47263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/>
              <a:t>Множення</a:t>
            </a:r>
            <a:r>
              <a:rPr lang="ru-RU" sz="2800" b="1" dirty="0"/>
              <a:t> 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додавання</a:t>
            </a:r>
            <a:r>
              <a:rPr lang="ru-RU" sz="2800" b="1" dirty="0"/>
              <a:t> </a:t>
            </a:r>
            <a:r>
              <a:rPr lang="ru-RU" sz="2800" b="1" dirty="0" smtClean="0"/>
              <a:t>...</a:t>
            </a:r>
            <a:r>
              <a:rPr lang="en-US" sz="2800" b="1" dirty="0" smtClean="0"/>
              <a:t>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9861" y="1124912"/>
            <a:ext cx="34416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однакових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доданків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4788" y="2208419"/>
            <a:ext cx="10604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6-5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97207" y="2200126"/>
            <a:ext cx="10604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7-5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61127" y="2208419"/>
            <a:ext cx="10604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6-5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51786" y="3302099"/>
            <a:ext cx="19667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4+4+4+4+4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53732" y="2746761"/>
            <a:ext cx="9252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5+4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47657" y="4333006"/>
            <a:ext cx="143754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7=21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5623" y="4322121"/>
            <a:ext cx="129203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uk-UA" sz="2400" b="1" dirty="0" smtClean="0">
                <a:solidFill>
                  <a:schemeClr val="bg1"/>
                </a:solidFill>
              </a:rPr>
              <a:t>+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3=10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27418" y="4310636"/>
            <a:ext cx="13243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3+7=10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5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4" grpId="0"/>
      <p:bldP spid="15" grpId="0" animBg="1"/>
      <p:bldP spid="15" grpId="1" animBg="1"/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649" y="620486"/>
            <a:ext cx="10443405" cy="7184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Не </a:t>
            </a:r>
            <a:r>
              <a:rPr lang="ru-RU" sz="3600" b="1" dirty="0" err="1"/>
              <a:t>обчислюючи</a:t>
            </a:r>
            <a:r>
              <a:rPr lang="ru-RU" sz="3600" b="1" dirty="0"/>
              <a:t>, постав </a:t>
            </a:r>
            <a:r>
              <a:rPr lang="ru-RU" sz="3600" b="1" dirty="0" err="1"/>
              <a:t>між</a:t>
            </a:r>
            <a:r>
              <a:rPr lang="ru-RU" sz="3600" b="1" dirty="0"/>
              <a:t> </a:t>
            </a:r>
            <a:r>
              <a:rPr lang="ru-RU" sz="3600" b="1" dirty="0" err="1"/>
              <a:t>добутками</a:t>
            </a:r>
            <a:r>
              <a:rPr lang="ru-RU" sz="3600" b="1" dirty="0"/>
              <a:t> знак &lt;, </a:t>
            </a:r>
            <a:r>
              <a:rPr lang="ru-RU" sz="3600" b="1" dirty="0" smtClean="0"/>
              <a:t>&gt;, </a:t>
            </a:r>
            <a:r>
              <a:rPr lang="ru-RU" sz="3600" b="1" dirty="0"/>
              <a:t>=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16720" y="1725368"/>
            <a:ext cx="28694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 · 9     2 ∙ 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075130" y="1704980"/>
            <a:ext cx="24577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· 3    8  ∙ 3 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16719" y="2636054"/>
            <a:ext cx="28694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 · 5    10 ∙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075130" y="2634665"/>
            <a:ext cx="24577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· 9    2 ∙ 9 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80330" y="1704981"/>
            <a:ext cx="24577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 · 7    7  ∙ 5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80330" y="2634666"/>
            <a:ext cx="24577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 · 9    9 ∙ 4 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730" y="26360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&lt;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17092" y="170497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&lt;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7689" y="172536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&gt;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0447" y="26360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&gt;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1774" y="170498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=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69415" y="263466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=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3649" y="3701143"/>
            <a:ext cx="7706682" cy="685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Запиши</a:t>
            </a:r>
            <a:r>
              <a:rPr lang="uk-UA" sz="3600" b="1" dirty="0" smtClean="0"/>
              <a:t> буквений вираз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03499" y="4522996"/>
            <a:ext cx="451353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Збільш число </a:t>
            </a:r>
            <a:r>
              <a:rPr lang="uk-UA" sz="4000" b="1" dirty="0" smtClean="0">
                <a:solidFill>
                  <a:schemeClr val="bg1"/>
                </a:solidFill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917092" y="4522996"/>
            <a:ext cx="1347959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 + с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950447" y="5376873"/>
            <a:ext cx="134795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 </a:t>
            </a:r>
            <a:r>
              <a:rPr lang="uk-UA" sz="3600" b="1" smtClean="0">
                <a:solidFill>
                  <a:schemeClr val="bg1"/>
                </a:solidFill>
              </a:rPr>
              <a:t>· </a:t>
            </a:r>
            <a:r>
              <a:rPr lang="uk-UA" sz="3600" b="1" smtClean="0">
                <a:solidFill>
                  <a:schemeClr val="bg1"/>
                </a:solidFill>
              </a:rPr>
              <a:t>с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03498" y="5346096"/>
            <a:ext cx="451353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Збільш число </a:t>
            </a:r>
            <a:r>
              <a:rPr lang="uk-UA" sz="4000" b="1" dirty="0" smtClean="0">
                <a:solidFill>
                  <a:schemeClr val="bg1"/>
                </a:solidFill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</a:rPr>
              <a:t> в </a:t>
            </a:r>
            <a:r>
              <a:rPr lang="uk-UA" sz="4000" b="1" dirty="0" smtClean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 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4642F8D-4516-4B0B-A57F-4E7B4CD9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140" y="3521510"/>
            <a:ext cx="2410914" cy="25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4" grpId="0"/>
      <p:bldP spid="22" grpId="0"/>
      <p:bldP spid="6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2" y="509553"/>
            <a:ext cx="9979404" cy="6661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30112" y="1332099"/>
            <a:ext cx="5363860" cy="117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Учні йшли на екскурсію парами. Було 9 пар. </a:t>
            </a:r>
            <a:r>
              <a:rPr lang="uk-UA" sz="2800" dirty="0"/>
              <a:t>Скільки </a:t>
            </a:r>
            <a:r>
              <a:rPr lang="uk-UA" sz="2800" dirty="0" smtClean="0"/>
              <a:t>всього учнів?</a:t>
            </a:r>
            <a:endParaRPr lang="uk-UA" sz="2800" dirty="0"/>
          </a:p>
        </p:txBody>
      </p:sp>
      <p:sp>
        <p:nvSpPr>
          <p:cNvPr id="7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70170" y="1332098"/>
            <a:ext cx="5177517" cy="14328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Бублик коштує 6 грн, а рогалик – </a:t>
            </a:r>
            <a:r>
              <a:rPr lang="uk-UA" sz="2800" dirty="0" smtClean="0"/>
              <a:t>у 3 рази </a:t>
            </a:r>
            <a:r>
              <a:rPr lang="uk-UA" sz="2800" dirty="0"/>
              <a:t>дорожчий. Скільки коштує рогалик 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CFC74D-BA3D-4B48-A295-5B57CEBF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95" y="2892715"/>
            <a:ext cx="1363822" cy="14325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E1F4DE-5072-48BA-822D-D279BC55C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72" y="2896969"/>
            <a:ext cx="1354723" cy="1423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0112" y="2603397"/>
            <a:ext cx="13159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 · 9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165011" y="2608245"/>
            <a:ext cx="16683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18 (уч.)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41691" y="4482030"/>
            <a:ext cx="15396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· 3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676590" y="4486878"/>
            <a:ext cx="17736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18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30111" y="3433041"/>
            <a:ext cx="5163873" cy="13721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Один кілограм яблук коштує </a:t>
            </a:r>
          </a:p>
          <a:p>
            <a:pPr algn="ctr"/>
            <a:r>
              <a:rPr lang="uk-UA" sz="2800" dirty="0" smtClean="0"/>
              <a:t>10 грн. </a:t>
            </a:r>
            <a:r>
              <a:rPr lang="uk-UA" sz="2800" dirty="0"/>
              <a:t>Скільки </a:t>
            </a:r>
            <a:r>
              <a:rPr lang="uk-UA" sz="2800" dirty="0" smtClean="0"/>
              <a:t>гривень коштують 3 кг таких яблук?</a:t>
            </a:r>
            <a:endParaRPr lang="uk-U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16720" y="4911168"/>
            <a:ext cx="16285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 · 3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45229" y="4902913"/>
            <a:ext cx="21880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" r="57303" b="74556"/>
          <a:stretch/>
        </p:blipFill>
        <p:spPr>
          <a:xfrm>
            <a:off x="103054" y="1260000"/>
            <a:ext cx="10224000" cy="33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1834" y="494529"/>
            <a:ext cx="9918051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№ 557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2" y="3603784"/>
            <a:ext cx="1588884" cy="26888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6973" y="243637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0276" y="3165643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A867A53-326D-4026-A8A8-9C34D947DF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88286" y="2400790"/>
            <a:ext cx="394062" cy="3550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951850F-EB33-4643-9141-5A3E966CE6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29949" y="2396706"/>
            <a:ext cx="394062" cy="35505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EE0974E-826F-4674-920F-8625D1F9074F}"/>
              </a:ext>
            </a:extLst>
          </p:cNvPr>
          <p:cNvSpPr txBox="1"/>
          <p:nvPr/>
        </p:nvSpPr>
        <p:spPr>
          <a:xfrm>
            <a:off x="6836665" y="2294149"/>
            <a:ext cx="3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9E219D3-0E82-4EB7-8C78-9CD8F013B5C6}"/>
              </a:ext>
            </a:extLst>
          </p:cNvPr>
          <p:cNvSpPr txBox="1"/>
          <p:nvPr/>
        </p:nvSpPr>
        <p:spPr>
          <a:xfrm>
            <a:off x="8244590" y="2281243"/>
            <a:ext cx="3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9675" y="3226330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83717" y="2417411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90416" y="2320731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3131" y="2320579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38754" y="2395932"/>
            <a:ext cx="555762" cy="452689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B39B635-8267-4EB4-9960-3D6FA3E307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7499" y="2414315"/>
            <a:ext cx="394062" cy="35505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B792CCC5-6DB3-4B9E-A8B8-757A3703EE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40364" y="3137859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203B1DF9-84EE-43FE-9F0D-B2E538C83F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63954" y="2387556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63ADC95E-CD02-4827-9709-912D5F7811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411" y="2330071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6BE763CE-E6AC-437A-B56A-7F57855E2A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57411" y="3077912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C2FDE3AA-9C1D-4D9C-A33B-F7A4C76B7B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1056" y="229693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CBB277B-7DF1-4A88-B19B-3AA2FF88F6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91684" y="3128432"/>
            <a:ext cx="555762" cy="452689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2719B067-9E1B-4678-A446-CD3BA9935A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88356" y="2506580"/>
            <a:ext cx="440143" cy="28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1389" y="3152451"/>
            <a:ext cx="394062" cy="355057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4EDF5E34-6A19-4D17-8B94-A3C55F6C64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28499" y="3147762"/>
            <a:ext cx="394062" cy="355057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0842C44D-CFE6-4DCE-A119-4A9BE01B24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755342" y="3132078"/>
            <a:ext cx="555762" cy="452689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05640" y="3222293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1EA51DC-A016-46FC-B424-1EACC303C3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07076" y="2326752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E8A834C-7A3E-4DDB-B6CA-B5E1ED57F7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75510" y="3066589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D50AC8FE-4EDA-4759-8AB5-F1CEA23CF0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2987" y="3061455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DEAAB403-DD9B-42FC-88F3-3C84E7F0D0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48610" y="3136808"/>
            <a:ext cx="555762" cy="45268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2E5AD6B-CD1A-4B28-8EA5-C07434BDD3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73810" y="3128432"/>
            <a:ext cx="555762" cy="4526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DA8269EF-8328-4DE0-934B-3D8A05CB8E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4267" y="3070947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AEF096-B894-4422-A120-2F22BDC78B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079416" y="2329073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5311CD3-855A-448C-AA3C-0C18E492C2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57488" y="233829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A219DA5-B9E2-400E-B05A-98E1C1DBCD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917678" y="2387554"/>
            <a:ext cx="555762" cy="45268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9B27445-CE58-4DB4-86FB-32B3EFF0E3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122789" y="2380461"/>
            <a:ext cx="555762" cy="45268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8C7B16C7-E910-4349-82C6-10F8F3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3246" y="2322976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7B13F11-E3B8-4DCD-894F-288461A42D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6747" y="3074593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952180A2-9305-46C2-9847-7A8600C2E7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99462" y="307444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F6C7858E-FC6E-4919-8386-46620E8165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41057" y="3145752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E0707C9-C27C-41A2-9F14-6728C98C09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096000" y="3132078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01F60552-1CC9-401D-BF2E-8F620E9A27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16457" y="3074593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0D8B1256-BDE8-4CB3-B055-CA293EFC2E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80068" y="2285316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8845F090-2851-40A4-B7EE-E762D34B2D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56088" y="2315137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5B5FEA55-F14B-4C8B-BD91-E308E1DD24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92285" y="3059074"/>
            <a:ext cx="455016" cy="567661"/>
          </a:xfrm>
          <a:prstGeom prst="rect">
            <a:avLst/>
          </a:prstGeom>
        </p:spPr>
      </p:pic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5506</TotalTime>
  <Words>442</Words>
  <Application>Microsoft Office PowerPoint</Application>
  <PresentationFormat>Произвольный</PresentationFormat>
  <Paragraphs>104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Тест «Дія множення»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790</cp:revision>
  <dcterms:created xsi:type="dcterms:W3CDTF">2018-01-05T16:38:53Z</dcterms:created>
  <dcterms:modified xsi:type="dcterms:W3CDTF">2025-02-03T10:18:36Z</dcterms:modified>
</cp:coreProperties>
</file>