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1149" r:id="rId3"/>
    <p:sldId id="1133" r:id="rId4"/>
    <p:sldId id="1148" r:id="rId5"/>
    <p:sldId id="1151" r:id="rId6"/>
    <p:sldId id="1145" r:id="rId7"/>
    <p:sldId id="1147" r:id="rId8"/>
    <p:sldId id="1125" r:id="rId9"/>
    <p:sldId id="1143" r:id="rId10"/>
    <p:sldId id="1140" r:id="rId11"/>
    <p:sldId id="115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22C4"/>
    <a:srgbClr val="FF4343"/>
    <a:srgbClr val="2F3242"/>
    <a:srgbClr val="3C4272"/>
    <a:srgbClr val="A6D724"/>
    <a:srgbClr val="D5F360"/>
    <a:srgbClr val="F0CC6C"/>
    <a:srgbClr val="3A6B40"/>
    <a:srgbClr val="539D5E"/>
    <a:srgbClr val="564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2" autoAdjust="0"/>
    <p:restoredTop sz="94269" autoAdjust="0"/>
  </p:normalViewPr>
  <p:slideViewPr>
    <p:cSldViewPr snapToGrid="0">
      <p:cViewPr varScale="1">
        <p:scale>
          <a:sx n="83" d="100"/>
          <a:sy n="83" d="100"/>
        </p:scale>
        <p:origin x="-5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.xml"/><Relationship Id="rId7" Type="http://schemas.openxmlformats.org/officeDocument/2006/relationships/image" Target="../media/image10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2990" y="4217253"/>
            <a:ext cx="9886950" cy="91940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Медіавіконце: малюнок, 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ілюстрація</a:t>
            </a:r>
            <a:endParaRPr lang="uk-UA" sz="400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3433DFB-B4C6-4BBE-BE25-D4079C70D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42" y="1324730"/>
            <a:ext cx="3914078" cy="2132688"/>
          </a:xfrm>
          <a:prstGeom prst="round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783830" y="1372654"/>
            <a:ext cx="3166110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 колі літературних казок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7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1630" y="2221949"/>
            <a:ext cx="4572000" cy="17328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Створи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свою ілюстрацію до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казки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Івана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Франка «Лисичка і Рак»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C10ABE2-521A-48E3-A6F9-D93508223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44" y="1534712"/>
            <a:ext cx="3557216" cy="427820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348740" y="659849"/>
            <a:ext cx="9441180" cy="6927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Домашнє завдання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7270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8962" y="428126"/>
            <a:ext cx="894327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88962" y="1286290"/>
            <a:ext cx="8943278" cy="91940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Обери ворону,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найбільше відповідає твоєму настрою зараз. Поміркуй, чому.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87524" y="5032081"/>
            <a:ext cx="28870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</a:t>
            </a:r>
            <a:r>
              <a:rPr lang="uk-UA" sz="28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800" b="1" smtClean="0">
                <a:solidFill>
                  <a:schemeClr val="bg1"/>
                </a:solidFill>
              </a:rPr>
              <a:t> </a:t>
            </a:r>
            <a:r>
              <a:rPr lang="uk-UA" sz="2800" b="1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сподобалось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D:\Картинки до тестів\Тварини\ґава казко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8199" r="6122" b="1389"/>
          <a:stretch/>
        </p:blipFill>
        <p:spPr bwMode="auto">
          <a:xfrm>
            <a:off x="7947708" y="2319453"/>
            <a:ext cx="2281999" cy="263307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Тварини\Ґа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418" y="2330155"/>
            <a:ext cx="2116101" cy="262237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512601" y="5032082"/>
            <a:ext cx="2887066" cy="105560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</a:t>
            </a:r>
            <a:r>
              <a:rPr lang="uk-UA" sz="28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не сподобалось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Гава (Олександр Мачула) / Стихи.р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2" b="183"/>
          <a:stretch/>
        </p:blipFill>
        <p:spPr bwMode="auto">
          <a:xfrm>
            <a:off x="1738785" y="2329694"/>
            <a:ext cx="2326293" cy="262283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7645174" y="5032080"/>
            <a:ext cx="28870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уроці дуже сподобалось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60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878184" y="2392199"/>
            <a:ext cx="552994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3200" b="1" dirty="0"/>
              <a:t>Дзвоник пролунав веселий, </a:t>
            </a:r>
            <a:endParaRPr lang="ru-RU" sz="3200" b="1" dirty="0"/>
          </a:p>
          <a:p>
            <a:pPr fontAlgn="base"/>
            <a:r>
              <a:rPr lang="uk-UA" sz="3200" b="1" dirty="0"/>
              <a:t>Дружно всіх він кличе в клас. </a:t>
            </a:r>
            <a:endParaRPr lang="ru-RU" sz="3200" b="1" dirty="0"/>
          </a:p>
          <a:p>
            <a:pPr fontAlgn="base"/>
            <a:r>
              <a:rPr lang="uk-UA" sz="3200" b="1" dirty="0"/>
              <a:t>І цікаве на уроці</a:t>
            </a:r>
            <a:endParaRPr lang="ru-RU" sz="3200" b="1" dirty="0"/>
          </a:p>
          <a:p>
            <a:pPr fontAlgn="base"/>
            <a:r>
              <a:rPr lang="uk-UA" sz="3200" b="1" dirty="0"/>
              <a:t>Пропоную я для вас. </a:t>
            </a:r>
            <a:endParaRPr lang="ru-RU" sz="32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3542" y="579862"/>
            <a:ext cx="9493182" cy="6403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93541" y="1353197"/>
            <a:ext cx="9493182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Вибери світлину з птахом, який передає твої очікування від уроку.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18503" y="5204752"/>
            <a:ext cx="256284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буде цікавим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D:\Картинки до тестів\Тварини\ґава казко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8199" r="6122" b="1389"/>
          <a:stretch/>
        </p:blipFill>
        <p:spPr bwMode="auto">
          <a:xfrm>
            <a:off x="8131629" y="2081332"/>
            <a:ext cx="2488371" cy="287119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Тварини\Ґа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32" y="2081332"/>
            <a:ext cx="2421004" cy="300022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745632" y="5204753"/>
            <a:ext cx="2502662" cy="10556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буде нудним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Гава (Олександр Мачула) / Стихи.р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2" b="183"/>
          <a:stretch/>
        </p:blipFill>
        <p:spPr bwMode="auto">
          <a:xfrm>
            <a:off x="1518503" y="2081332"/>
            <a:ext cx="2656087" cy="299466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131628" y="5110139"/>
            <a:ext cx="2488371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буде швидким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616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4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6746" y="524893"/>
            <a:ext cx="9754614" cy="7217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Артикуляційна вправа «Язичок»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3CCBCF7-C023-4022-9F67-404E3FB858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9" t="13943" r="19251" b="23611"/>
          <a:stretch/>
        </p:blipFill>
        <p:spPr>
          <a:xfrm>
            <a:off x="7658100" y="1365726"/>
            <a:ext cx="3223260" cy="329367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1C4F125B-506C-4FFB-BD63-789A7C9607B8}"/>
              </a:ext>
            </a:extLst>
          </p:cNvPr>
          <p:cNvSpPr/>
          <p:nvPr/>
        </p:nvSpPr>
        <p:spPr>
          <a:xfrm>
            <a:off x="1126746" y="1365726"/>
            <a:ext cx="6298943" cy="105560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Човник</a:t>
            </a:r>
          </a:p>
          <a:p>
            <a:pPr algn="ctr"/>
            <a:r>
              <a:rPr lang="uk-UA" sz="2800" dirty="0">
                <a:solidFill>
                  <a:schemeClr val="bg1"/>
                </a:solidFill>
              </a:rPr>
              <a:t>( язичок складається у вигляді човника)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="" xmlns:a16="http://schemas.microsoft.com/office/drawing/2014/main" id="{FF2AE0D1-C164-4621-AF9F-8D76FD4B8C34}"/>
              </a:ext>
            </a:extLst>
          </p:cNvPr>
          <p:cNvSpPr/>
          <p:nvPr/>
        </p:nvSpPr>
        <p:spPr>
          <a:xfrm>
            <a:off x="1126744" y="2456306"/>
            <a:ext cx="6298943" cy="1055608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Маятник</a:t>
            </a:r>
          </a:p>
          <a:p>
            <a:pPr algn="ctr"/>
            <a:r>
              <a:rPr lang="uk-UA" sz="2800" dirty="0">
                <a:solidFill>
                  <a:schemeClr val="bg1"/>
                </a:solidFill>
              </a:rPr>
              <a:t>( язичок рухається праворуч, </a:t>
            </a:r>
            <a:r>
              <a:rPr lang="uk-UA" sz="2800" dirty="0" smtClean="0">
                <a:solidFill>
                  <a:schemeClr val="bg1"/>
                </a:solidFill>
              </a:rPr>
              <a:t>ліворуч)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1BEFE294-0E55-45BF-BCA5-E3E824B4619A}"/>
              </a:ext>
            </a:extLst>
          </p:cNvPr>
          <p:cNvSpPr/>
          <p:nvPr/>
        </p:nvSpPr>
        <p:spPr>
          <a:xfrm>
            <a:off x="7166610" y="4881262"/>
            <a:ext cx="3714750" cy="1055608"/>
          </a:xfrm>
          <a:prstGeom prst="roundRect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Конячка</a:t>
            </a:r>
          </a:p>
          <a:p>
            <a:pPr algn="ctr"/>
            <a:r>
              <a:rPr lang="uk-UA" sz="2800" dirty="0">
                <a:solidFill>
                  <a:schemeClr val="bg1"/>
                </a:solidFill>
              </a:rPr>
              <a:t>( клацання язичком)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0">
            <a:extLst>
              <a:ext uri="{FF2B5EF4-FFF2-40B4-BE49-F238E27FC236}">
                <a16:creationId xmlns="" xmlns:a16="http://schemas.microsoft.com/office/drawing/2014/main" id="{FF2AE0D1-C164-4621-AF9F-8D76FD4B8C34}"/>
              </a:ext>
            </a:extLst>
          </p:cNvPr>
          <p:cNvSpPr/>
          <p:nvPr/>
        </p:nvSpPr>
        <p:spPr>
          <a:xfrm>
            <a:off x="1023875" y="4642899"/>
            <a:ext cx="5205475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Голочка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(язичок </a:t>
            </a:r>
            <a:r>
              <a:rPr lang="uk-UA" sz="2800" dirty="0">
                <a:solidFill>
                  <a:schemeClr val="bg1"/>
                </a:solidFill>
              </a:rPr>
              <a:t>наче голка, намагається проколоти щоки)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8">
            <a:extLst>
              <a:ext uri="{FF2B5EF4-FFF2-40B4-BE49-F238E27FC236}">
                <a16:creationId xmlns="" xmlns:a16="http://schemas.microsoft.com/office/drawing/2014/main" id="{51E37C0D-F8BE-409D-8BAD-85AA13EF87E0}"/>
              </a:ext>
            </a:extLst>
          </p:cNvPr>
          <p:cNvSpPr/>
          <p:nvPr/>
        </p:nvSpPr>
        <p:spPr>
          <a:xfrm>
            <a:off x="1126746" y="3553001"/>
            <a:ext cx="4999734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Лопатка</a:t>
            </a:r>
          </a:p>
          <a:p>
            <a:pPr algn="ctr"/>
            <a:r>
              <a:rPr lang="uk-UA" sz="2800" dirty="0">
                <a:solidFill>
                  <a:schemeClr val="bg1"/>
                </a:solidFill>
              </a:rPr>
              <a:t>( язичок – у вигляді лопатки)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990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vato-shoebox-0.imgix.net/6720/1486-37d5-11e3-9f2a-842b2b692e1a/2013_074_0015.jpg?auto=compress%2Cformat&amp;fit=max&amp;mark=https%3A%2F%2Felements-assets.envato.com%2Fstatic%2Fwatermark2.png&amp;markalign=center%2Cmiddle&amp;markalpha=18&amp;w=700&amp;s=8318df421adc9ab9163cf8100ed68141">
            <a:extLst>
              <a:ext uri="{FF2B5EF4-FFF2-40B4-BE49-F238E27FC236}">
                <a16:creationId xmlns="" xmlns:a16="http://schemas.microsoft.com/office/drawing/2014/main" id="{CD9AD938-4171-4397-87C8-F4652DEE4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18" y="3756090"/>
            <a:ext cx="2717667" cy="23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B2017D51-D3FB-440D-A939-E641B521D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71" y="568715"/>
            <a:ext cx="10217955" cy="68209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altLang="uk-UA" sz="4000" b="1" dirty="0"/>
              <a:t>Фонетична</a:t>
            </a:r>
            <a:r>
              <a:rPr lang="uk-UA" altLang="uk-UA" sz="4000" dirty="0"/>
              <a:t> </a:t>
            </a:r>
            <a:r>
              <a:rPr lang="uk-UA" altLang="uk-UA" sz="4000" b="1" dirty="0"/>
              <a:t>зарядка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A0E05DC2-F584-4706-9070-E7B4A7D0B8F5}"/>
              </a:ext>
            </a:extLst>
          </p:cNvPr>
          <p:cNvSpPr/>
          <p:nvPr/>
        </p:nvSpPr>
        <p:spPr>
          <a:xfrm>
            <a:off x="1014144" y="1406919"/>
            <a:ext cx="42307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altLang="uk-UA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Як нявчить кошеня?</a:t>
            </a:r>
            <a:endParaRPr lang="ru-RU" altLang="uk-UA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8E3B44C9-7F2E-4CC7-AA75-4873CB8BC1B8}"/>
              </a:ext>
            </a:extLst>
          </p:cNvPr>
          <p:cNvSpPr/>
          <p:nvPr/>
        </p:nvSpPr>
        <p:spPr>
          <a:xfrm>
            <a:off x="1014144" y="2136045"/>
            <a:ext cx="423077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altLang="uk-UA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Як мурчить кішка?</a:t>
            </a:r>
            <a:endParaRPr lang="ru-RU" altLang="uk-UA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DE3B23D3-55C9-4313-99F6-859C9EA96EC6}"/>
              </a:ext>
            </a:extLst>
          </p:cNvPr>
          <p:cNvSpPr/>
          <p:nvPr/>
        </p:nvSpPr>
        <p:spPr>
          <a:xfrm>
            <a:off x="1014144" y="2864322"/>
            <a:ext cx="4230774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altLang="uk-UA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Як звучить ворона?</a:t>
            </a:r>
            <a:endParaRPr lang="ru-RU" altLang="uk-UA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83B38885-80FE-4EB3-826F-07FD57A0D1C3}"/>
              </a:ext>
            </a:extLst>
          </p:cNvPr>
          <p:cNvSpPr/>
          <p:nvPr/>
        </p:nvSpPr>
        <p:spPr>
          <a:xfrm>
            <a:off x="1014144" y="3631883"/>
            <a:ext cx="469391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altLang="uk-UA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Як розбивається скло?</a:t>
            </a:r>
            <a:endParaRPr lang="ru-RU" altLang="uk-UA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EA9C8B65-F0AF-42E1-9406-5477CEC57847}"/>
              </a:ext>
            </a:extLst>
          </p:cNvPr>
          <p:cNvSpPr/>
          <p:nvPr/>
        </p:nvSpPr>
        <p:spPr>
          <a:xfrm>
            <a:off x="1014144" y="4354903"/>
            <a:ext cx="3504869" cy="646331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altLang="uk-UA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Як звучить дощ?</a:t>
            </a:r>
            <a:endParaRPr lang="ru-RU" altLang="uk-UA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52" name="Picture 4" descr="https://tostpost.com/images/2018-Mar/19/a41f754e6e66a6e7976016c4e561cb5a/1.jpg">
            <a:extLst>
              <a:ext uri="{FF2B5EF4-FFF2-40B4-BE49-F238E27FC236}">
                <a16:creationId xmlns="" xmlns:a16="http://schemas.microsoft.com/office/drawing/2014/main" id="{6EF7BEFF-EA32-4BAA-83F2-C7C484F55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98" y="1381792"/>
            <a:ext cx="3162247" cy="228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kotobormot.ru/wp-content/uploads/2018/02/ExternalLink_shutterstock_538289863.jpg">
            <a:extLst>
              <a:ext uri="{FF2B5EF4-FFF2-40B4-BE49-F238E27FC236}">
                <a16:creationId xmlns="" xmlns:a16="http://schemas.microsoft.com/office/drawing/2014/main" id="{B2FCB046-E480-4525-AEF2-C641E0776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585" y="1381792"/>
            <a:ext cx="3422999" cy="228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glavcom.ua/img/article/4936/85_main.jpg">
            <a:extLst>
              <a:ext uri="{FF2B5EF4-FFF2-40B4-BE49-F238E27FC236}">
                <a16:creationId xmlns="" xmlns:a16="http://schemas.microsoft.com/office/drawing/2014/main" id="{3F505A6D-7751-4FDD-B866-0D99806E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831" y="3762326"/>
            <a:ext cx="3594506" cy="239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7628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12073" y="557562"/>
            <a:ext cx="9793781" cy="73994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altLang="ru-RU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Знайди</a:t>
            </a:r>
            <a:r>
              <a:rPr lang="ru-RU" alt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altLang="ru-RU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зайве</a:t>
            </a:r>
            <a:r>
              <a:rPr lang="ru-RU" alt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слово</a:t>
            </a:r>
          </a:p>
        </p:txBody>
      </p:sp>
      <p:sp>
        <p:nvSpPr>
          <p:cNvPr id="5" name="Подзаголовок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70518" y="2233063"/>
            <a:ext cx="7460165" cy="89532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Чорний, білий, блакитний, </a:t>
            </a:r>
            <a:r>
              <a:rPr lang="ru-RU" alt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кислий.</a:t>
            </a:r>
            <a:endParaRPr lang="ru-RU" altLang="ru-RU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70517" y="1381779"/>
            <a:ext cx="7460165" cy="89532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Ворон, птах, ворона, </a:t>
            </a:r>
            <a:r>
              <a:rPr lang="ru-RU" alt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вороненя.</a:t>
            </a:r>
            <a:endParaRPr lang="ru-RU" altLang="ru-RU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495908" y="4787791"/>
            <a:ext cx="7644160" cy="895326"/>
          </a:xfrm>
          <a:prstGeom prst="horizontalScroll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Хлопець, дівчина, кошеня, </a:t>
            </a:r>
            <a:r>
              <a:rPr lang="ru-RU" alt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жінка.</a:t>
            </a:r>
            <a:endParaRPr lang="ru-RU" altLang="ru-RU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495908" y="3872466"/>
            <a:ext cx="7644160" cy="895326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Зеленіє, червоніє, червоний, </a:t>
            </a:r>
            <a:r>
              <a:rPr lang="ru-RU" alt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жовтіє. </a:t>
            </a:r>
            <a:endParaRPr lang="ru-RU" altLang="ru-RU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D:\Картинки до тестів\!!!!_Ворона+Хлопчик_!!!!\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253" y="1203360"/>
            <a:ext cx="2669106" cy="2669106"/>
          </a:xfrm>
          <a:prstGeom prst="horizontalScroll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!!!!_Кіт_!!!!\загрузка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10" y="2980608"/>
            <a:ext cx="2719040" cy="2719040"/>
          </a:xfrm>
          <a:prstGeom prst="horizontalScroll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120390" y="2034540"/>
            <a:ext cx="103845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701790" y="2884170"/>
            <a:ext cx="1562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317988" y="4495800"/>
            <a:ext cx="207747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661910" y="5421630"/>
            <a:ext cx="16078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9583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65227" y="2457386"/>
            <a:ext cx="4589753" cy="164289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скоромовку, наче лякаєшся.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скоромовку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швидко, наче біжиш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 гори.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8D680240-E512-40DB-986F-C31A2046D1DC}"/>
              </a:ext>
            </a:extLst>
          </p:cNvPr>
          <p:cNvSpPr/>
          <p:nvPr/>
        </p:nvSpPr>
        <p:spPr>
          <a:xfrm>
            <a:off x="1017270" y="494529"/>
            <a:ext cx="9955530" cy="8300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>
                <a:solidFill>
                  <a:schemeClr val="bg1"/>
                </a:solidFill>
              </a:rPr>
              <a:t>Робота над скоромовкою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21D1848A-2991-4EFE-90F4-610D3A1160E8}"/>
              </a:ext>
            </a:extLst>
          </p:cNvPr>
          <p:cNvSpPr/>
          <p:nvPr/>
        </p:nvSpPr>
        <p:spPr>
          <a:xfrm>
            <a:off x="6210179" y="1442128"/>
            <a:ext cx="4762621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Серед ночі два кроти налякались темноти.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Тож втекли мерщій із двору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 </a:t>
            </a:r>
            <a:r>
              <a:rPr lang="uk-UA" sz="2800" b="1" dirty="0">
                <a:solidFill>
                  <a:schemeClr val="bg1"/>
                </a:solidFill>
              </a:rPr>
              <a:t>свою глибоку нору.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Крот детский рисунок (54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872" y="3686739"/>
            <a:ext cx="3041361" cy="25682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рот детский рисунок (54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5511" y="3686739"/>
            <a:ext cx="3041361" cy="25682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17270" y="1453914"/>
            <a:ext cx="4089516" cy="89757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 повільно, усвідомлено.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7270" y="4252684"/>
            <a:ext cx="3518016" cy="143636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ілюстрацію. Чи передає вона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правильно зміст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скоромовки? Що не так?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6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3" y="148651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83580" y="1620325"/>
            <a:ext cx="4958536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Медіавіконце</a:t>
            </a:r>
            <a:r>
              <a:rPr lang="uk-UA" sz="2800" b="1" dirty="0" smtClean="0">
                <a:solidFill>
                  <a:schemeClr val="bg1"/>
                </a:solidFill>
              </a:rPr>
              <a:t> – це урок ознайомлення з засобами масової інформації.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Сьогодні </a:t>
            </a:r>
            <a:r>
              <a:rPr lang="uk-UA" sz="2800" b="1" dirty="0">
                <a:solidFill>
                  <a:schemeClr val="bg1"/>
                </a:solidFill>
              </a:rPr>
              <a:t>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</a:t>
            </a:r>
            <a:r>
              <a:rPr lang="uk-UA" sz="2800" b="1" dirty="0" smtClean="0"/>
              <a:t>дізнаємось </a:t>
            </a:r>
            <a:r>
              <a:rPr lang="uk-UA" sz="2800" b="1" dirty="0" smtClean="0"/>
              <a:t>про значимість </a:t>
            </a:r>
            <a:r>
              <a:rPr lang="uk-UA" sz="2800" b="1" dirty="0"/>
              <a:t>передачі інформації за допомогою малюнків та </a:t>
            </a:r>
            <a:r>
              <a:rPr lang="uk-UA" sz="2800" b="1" dirty="0" smtClean="0"/>
              <a:t>ілюстрацій.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710017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60670" y="524893"/>
            <a:ext cx="5703570" cy="16010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Малюнки, ілюстрації, як і текст, передають нам </a:t>
            </a:r>
            <a:r>
              <a:rPr lang="ru-RU" sz="3200" b="1" dirty="0" err="1">
                <a:solidFill>
                  <a:schemeClr val="bg1"/>
                </a:solidFill>
              </a:rPr>
              <a:t>багато</a:t>
            </a:r>
            <a:r>
              <a:rPr lang="ru-RU" sz="3200" b="1" dirty="0">
                <a:solidFill>
                  <a:schemeClr val="bg1"/>
                </a:solidFill>
              </a:rPr>
              <a:t> інформації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Результат пошуку зображень за запитом &quot;Валерія Соколова коли ще звірі говорили&quot;">
            <a:extLst>
              <a:ext uri="{FF2B5EF4-FFF2-40B4-BE49-F238E27FC236}">
                <a16:creationId xmlns="" xmlns:a16="http://schemas.microsoft.com/office/drawing/2014/main" id="{78D377BF-77FB-40C0-85E0-EDF57D4F8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0" y="354329"/>
            <a:ext cx="4369250" cy="589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9">
            <a:extLst>
              <a:ext uri="{FF2B5EF4-FFF2-40B4-BE49-F238E27FC236}">
                <a16:creationId xmlns="" xmlns:a16="http://schemas.microsoft.com/office/drawing/2014/main" id="{1C4F125B-506C-4FFB-BD63-789A7C9607B8}"/>
              </a:ext>
            </a:extLst>
          </p:cNvPr>
          <p:cNvSpPr/>
          <p:nvPr/>
        </p:nvSpPr>
        <p:spPr>
          <a:xfrm>
            <a:off x="5137785" y="2147728"/>
            <a:ext cx="6149340" cy="248578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Як саме?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Кольори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, розмір, композиція малюнка дають змогу «прочитати», що хоче сказати глядачам художник.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Прямокутник: округлені кути 9">
            <a:extLst>
              <a:ext uri="{FF2B5EF4-FFF2-40B4-BE49-F238E27FC236}">
                <a16:creationId xmlns="" xmlns:a16="http://schemas.microsoft.com/office/drawing/2014/main" id="{1C4F125B-506C-4FFB-BD63-789A7C9607B8}"/>
              </a:ext>
            </a:extLst>
          </p:cNvPr>
          <p:cNvSpPr/>
          <p:nvPr/>
        </p:nvSpPr>
        <p:spPr>
          <a:xfrm>
            <a:off x="5137785" y="4679950"/>
            <a:ext cx="6149340" cy="153233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Розглянемо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малюнок художниці </a:t>
            </a:r>
            <a:r>
              <a:rPr lang="uk-UA" sz="2800" b="1" dirty="0" smtClean="0">
                <a:solidFill>
                  <a:srgbClr val="0070C0"/>
                </a:solidFill>
              </a:rPr>
              <a:t>Валерії Соколової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до книжки </a:t>
            </a:r>
            <a:r>
              <a:rPr lang="uk-UA" sz="2800" b="1" dirty="0" smtClean="0">
                <a:solidFill>
                  <a:srgbClr val="0070C0"/>
                </a:solidFill>
              </a:rPr>
              <a:t>Івана Франка «Коли ще звірі говорили»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6678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8156" y="540208"/>
            <a:ext cx="10166094" cy="6629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Дай </a:t>
            </a:r>
            <a:r>
              <a:rPr lang="ru-RU" sz="4000" b="1" dirty="0" err="1">
                <a:solidFill>
                  <a:schemeClr val="bg1"/>
                </a:solidFill>
              </a:rPr>
              <a:t>відповіді</a:t>
            </a:r>
            <a:r>
              <a:rPr lang="ru-RU" sz="4000" b="1" dirty="0">
                <a:solidFill>
                  <a:schemeClr val="bg1"/>
                </a:solidFill>
              </a:rPr>
              <a:t> на </a:t>
            </a:r>
            <a:r>
              <a:rPr lang="ru-RU" sz="4000" b="1" dirty="0" err="1">
                <a:solidFill>
                  <a:schemeClr val="bg1"/>
                </a:solidFill>
              </a:rPr>
              <a:t>питання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="" xmlns:a16="http://schemas.microsoft.com/office/drawing/2014/main" id="{EC01EF4E-C886-4984-ABDB-CBD3545460E3}"/>
              </a:ext>
            </a:extLst>
          </p:cNvPr>
          <p:cNvSpPr/>
          <p:nvPr/>
        </p:nvSpPr>
        <p:spPr>
          <a:xfrm>
            <a:off x="5109210" y="1289871"/>
            <a:ext cx="6035040" cy="1055608"/>
          </a:xfrm>
          <a:prstGeom prst="roundRect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Який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епізод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казки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Івана</a:t>
            </a:r>
            <a:r>
              <a:rPr lang="ru-RU" sz="2800" b="1" dirty="0" smtClean="0">
                <a:solidFill>
                  <a:schemeClr val="bg1"/>
                </a:solidFill>
              </a:rPr>
              <a:t> Франка «Лисичка і Рак» </a:t>
            </a:r>
            <a:r>
              <a:rPr lang="ru-RU" sz="2800" b="1" dirty="0" err="1" smtClean="0">
                <a:solidFill>
                  <a:schemeClr val="bg1"/>
                </a:solidFill>
              </a:rPr>
              <a:t>намальовано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12AFA8F2-CFBE-42B3-9576-D9A4ABDC28E5}"/>
              </a:ext>
            </a:extLst>
          </p:cNvPr>
          <p:cNvSpPr/>
          <p:nvPr/>
        </p:nvSpPr>
        <p:spPr>
          <a:xfrm>
            <a:off x="5109210" y="2268644"/>
            <a:ext cx="6035040" cy="1055608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Який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вигляд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має</a:t>
            </a:r>
            <a:r>
              <a:rPr lang="ru-RU" sz="2800" b="1" dirty="0">
                <a:solidFill>
                  <a:schemeClr val="bg1"/>
                </a:solidFill>
              </a:rPr>
              <a:t> Лисичка? Вона </a:t>
            </a:r>
            <a:r>
              <a:rPr lang="ru-RU" sz="2800" b="1" dirty="0" err="1">
                <a:solidFill>
                  <a:schemeClr val="bg1"/>
                </a:solidFill>
              </a:rPr>
              <a:t>розгублена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чи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задоволена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C3FF27B4-76E6-48FA-B389-B201905BADBE}"/>
              </a:ext>
            </a:extLst>
          </p:cNvPr>
          <p:cNvSpPr/>
          <p:nvPr/>
        </p:nvSpPr>
        <p:spPr>
          <a:xfrm>
            <a:off x="5109210" y="3263967"/>
            <a:ext cx="6035040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Яким </a:t>
            </a:r>
            <a:r>
              <a:rPr lang="ru-RU" sz="2800" b="1" dirty="0" err="1">
                <a:solidFill>
                  <a:schemeClr val="bg1"/>
                </a:solidFill>
              </a:rPr>
              <a:t>зображено</a:t>
            </a:r>
            <a:r>
              <a:rPr lang="ru-RU" sz="2800" b="1" dirty="0">
                <a:solidFill>
                  <a:schemeClr val="bg1"/>
                </a:solidFill>
              </a:rPr>
              <a:t> Рака?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Які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в </a:t>
            </a:r>
            <a:r>
              <a:rPr lang="ru-RU" sz="2800" b="1" dirty="0" err="1">
                <a:solidFill>
                  <a:schemeClr val="bg1"/>
                </a:solidFill>
              </a:rPr>
              <a:t>нього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клешні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="" xmlns:a16="http://schemas.microsoft.com/office/drawing/2014/main" id="{A2A82355-9114-43CF-B831-D90FCE99A585}"/>
              </a:ext>
            </a:extLst>
          </p:cNvPr>
          <p:cNvSpPr/>
          <p:nvPr/>
        </p:nvSpPr>
        <p:spPr>
          <a:xfrm>
            <a:off x="5109210" y="4234459"/>
            <a:ext cx="6035040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Що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він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міг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говорити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цей</a:t>
            </a:r>
            <a:r>
              <a:rPr lang="ru-RU" sz="2800" b="1" dirty="0">
                <a:solidFill>
                  <a:schemeClr val="bg1"/>
                </a:solidFill>
              </a:rPr>
              <a:t> момент </a:t>
            </a:r>
            <a:r>
              <a:rPr lang="ru-RU" sz="2800" b="1" dirty="0" err="1">
                <a:solidFill>
                  <a:schemeClr val="bg1"/>
                </a:solidFill>
              </a:rPr>
              <a:t>Лисичці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31EBF4C6-9697-4868-B8D2-2AA5657DF20F}"/>
              </a:ext>
            </a:extLst>
          </p:cNvPr>
          <p:cNvSpPr/>
          <p:nvPr/>
        </p:nvSpPr>
        <p:spPr>
          <a:xfrm>
            <a:off x="5109210" y="5187197"/>
            <a:ext cx="6035040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Що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тебе </a:t>
            </a:r>
            <a:r>
              <a:rPr lang="ru-RU" sz="2800" b="1" dirty="0" err="1">
                <a:solidFill>
                  <a:schemeClr val="bg1"/>
                </a:solidFill>
              </a:rPr>
              <a:t>зацікавило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малюнку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що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здивувало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2 Читання\1 Савченко\07 У колі літературних казок\№078 - Медіавіконце. Ілюстрації\2025-02-23_111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6" y="1307718"/>
            <a:ext cx="3935462" cy="493508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67067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5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2756</TotalTime>
  <Words>386</Words>
  <Application>Microsoft Office PowerPoint</Application>
  <PresentationFormat>Произвольный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Налаштування</vt:lpstr>
      <vt:lpstr>Презентация PowerPoint</vt:lpstr>
      <vt:lpstr>Фонетична зарядка</vt:lpstr>
      <vt:lpstr>Знайди «зайве» слово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1261</cp:revision>
  <dcterms:created xsi:type="dcterms:W3CDTF">2018-01-05T16:38:53Z</dcterms:created>
  <dcterms:modified xsi:type="dcterms:W3CDTF">2025-02-23T12:42:24Z</dcterms:modified>
</cp:coreProperties>
</file>