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1074" r:id="rId3"/>
    <p:sldId id="364" r:id="rId4"/>
    <p:sldId id="1077" r:id="rId5"/>
    <p:sldId id="1078" r:id="rId6"/>
    <p:sldId id="477" r:id="rId7"/>
    <p:sldId id="478" r:id="rId8"/>
    <p:sldId id="479" r:id="rId9"/>
    <p:sldId id="491" r:id="rId10"/>
    <p:sldId id="492" r:id="rId11"/>
    <p:sldId id="493" r:id="rId12"/>
    <p:sldId id="494" r:id="rId13"/>
    <p:sldId id="496" r:id="rId14"/>
    <p:sldId id="1075" r:id="rId15"/>
    <p:sldId id="1076" r:id="rId16"/>
    <p:sldId id="27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F3242"/>
    <a:srgbClr val="295FFF"/>
    <a:srgbClr val="FFFF00"/>
    <a:srgbClr val="FF7C80"/>
    <a:srgbClr val="00B050"/>
    <a:srgbClr val="709E32"/>
    <a:srgbClr val="E3FE4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aurok.com.ua/test/diagnostuvalna-robota-dieslovo-3251739.html" TargetMode="Externa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g5bowm13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3183" y="3609990"/>
            <a:ext cx="7358732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Узагальнення і систематизація </a:t>
            </a:r>
          </a:p>
          <a:p>
            <a:pPr algn="ctr"/>
            <a:r>
              <a:rPr lang="uk-UA" sz="4000" b="1" dirty="0">
                <a:solidFill>
                  <a:srgbClr val="0070C0"/>
                </a:solidFill>
              </a:rPr>
              <a:t>знань з теми </a:t>
            </a:r>
            <a:r>
              <a:rPr lang="uk-UA" sz="4000" b="1" dirty="0" smtClean="0">
                <a:solidFill>
                  <a:srgbClr val="0070C0"/>
                </a:solidFill>
              </a:rPr>
              <a:t>«Дієслово</a:t>
            </a:r>
            <a:r>
              <a:rPr lang="uk-UA" sz="4000" b="1" dirty="0" smtClean="0">
                <a:solidFill>
                  <a:srgbClr val="0070C0"/>
                </a:solidFill>
              </a:rPr>
              <a:t>».</a:t>
            </a:r>
            <a:endParaRPr lang="uk-UA" sz="4000" b="1" dirty="0">
              <a:solidFill>
                <a:srgbClr val="0070C0"/>
              </a:solidFill>
            </a:endParaRPr>
          </a:p>
          <a:p>
            <a:pPr algn="ctr"/>
            <a:r>
              <a:rPr lang="uk-UA" sz="4000" b="1" dirty="0">
                <a:solidFill>
                  <a:srgbClr val="0070C0"/>
                </a:solidFill>
              </a:rPr>
              <a:t>Діагностувальна робота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4527" y="1053342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4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Досліджую дієслова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7</a:t>
            </a:r>
            <a:r>
              <a:rPr lang="uk-UA" sz="2400" b="1" dirty="0" smtClean="0">
                <a:solidFill>
                  <a:srgbClr val="0070C0"/>
                </a:solidFill>
              </a:rPr>
              <a:t>8-79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D:\Картинки до тестів\Підручники зошити\2 клас\2025-01-23_200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4" y="1053342"/>
            <a:ext cx="2264241" cy="302187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7568" y="2365277"/>
            <a:ext cx="2448327" cy="242443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691743" y="1411169"/>
            <a:ext cx="6400800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     Доповни дієсловами речення, які пропонує Читалочка.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55895" y="2365277"/>
            <a:ext cx="8491821" cy="30609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bg1"/>
                </a:solidFill>
              </a:rPr>
              <a:t>У парку люди </a:t>
            </a:r>
            <a:r>
              <a:rPr lang="uk-UA" sz="3200" b="1" i="1" dirty="0">
                <a:solidFill>
                  <a:schemeClr val="bg1"/>
                </a:solidFill>
              </a:rPr>
              <a:t>(що роблять?) </a:t>
            </a:r>
            <a:r>
              <a:rPr lang="uk-UA" sz="3200" b="1" i="1" dirty="0" smtClean="0">
                <a:solidFill>
                  <a:schemeClr val="bg1"/>
                </a:solidFill>
              </a:rPr>
              <a:t>____________.</a:t>
            </a:r>
            <a:endParaRPr lang="uk-UA" sz="3200" b="1" i="1" dirty="0">
              <a:solidFill>
                <a:schemeClr val="bg1"/>
              </a:solidFill>
            </a:endParaRPr>
          </a:p>
          <a:p>
            <a:endParaRPr lang="uk-UA" sz="3200" b="1" i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У зоопарку тварини</a:t>
            </a:r>
            <a:r>
              <a:rPr lang="uk-UA" sz="3200" b="1" i="1" dirty="0">
                <a:solidFill>
                  <a:schemeClr val="bg1"/>
                </a:solidFill>
              </a:rPr>
              <a:t>(що роблять?) </a:t>
            </a:r>
            <a:r>
              <a:rPr lang="uk-UA" sz="3200" b="1" i="1" dirty="0" smtClean="0">
                <a:solidFill>
                  <a:schemeClr val="bg1"/>
                </a:solidFill>
              </a:rPr>
              <a:t>________. </a:t>
            </a:r>
            <a:endParaRPr lang="uk-UA" sz="3200" b="1" i="1" dirty="0">
              <a:solidFill>
                <a:schemeClr val="bg1"/>
              </a:solidFill>
            </a:endParaRPr>
          </a:p>
          <a:p>
            <a:endParaRPr lang="uk-UA" sz="3200" b="1" i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У луна-парку</a:t>
            </a:r>
            <a:r>
              <a:rPr lang="uk-UA" sz="3200" b="1" i="1" dirty="0">
                <a:solidFill>
                  <a:schemeClr val="bg1"/>
                </a:solidFill>
              </a:rPr>
              <a:t>(що роблять?) </a:t>
            </a:r>
            <a:r>
              <a:rPr lang="uk-UA" sz="3200" b="1" i="1" dirty="0" smtClean="0">
                <a:solidFill>
                  <a:schemeClr val="bg1"/>
                </a:solidFill>
              </a:rPr>
              <a:t>__________ .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4100" y="566058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</a:t>
            </a:r>
            <a:r>
              <a:rPr lang="uk-UA" sz="2800" b="1" dirty="0" smtClean="0">
                <a:solidFill>
                  <a:schemeClr val="bg1"/>
                </a:solidFill>
              </a:rPr>
              <a:t>«ДІЄСЛОВО»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082012" y="1452113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6.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657220"/>
            <a:ext cx="1164771" cy="1200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Мої досягнення.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26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69366" y="2565775"/>
            <a:ext cx="2773547" cy="5705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відпочивають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614394" y="3573994"/>
            <a:ext cx="1619663" cy="5705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живуть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45335" y="4504441"/>
            <a:ext cx="2076861" cy="5705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катаються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627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70" y="2335611"/>
            <a:ext cx="2426398" cy="307025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657600" y="1411169"/>
            <a:ext cx="6607531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Родзинка </a:t>
            </a:r>
            <a:r>
              <a:rPr lang="uk-UA" sz="2400" b="1" dirty="0">
                <a:solidFill>
                  <a:srgbClr val="0070C0"/>
                </a:solidFill>
              </a:rPr>
              <a:t>пропонує прочитати </a:t>
            </a:r>
            <a:r>
              <a:rPr lang="uk-UA" sz="2400" b="1" dirty="0" err="1">
                <a:solidFill>
                  <a:srgbClr val="0070C0"/>
                </a:solidFill>
              </a:rPr>
              <a:t>мирилку</a:t>
            </a:r>
            <a:r>
              <a:rPr lang="uk-UA" sz="2400" b="1" dirty="0">
                <a:solidFill>
                  <a:srgbClr val="0070C0"/>
                </a:solidFill>
              </a:rPr>
              <a:t> і </a:t>
            </a:r>
            <a:r>
              <a:rPr lang="uk-UA" sz="2400" b="1" dirty="0" smtClean="0">
                <a:solidFill>
                  <a:srgbClr val="0070C0"/>
                </a:solidFill>
              </a:rPr>
              <a:t>знайти в ній дієслова. Скільки в тебе вийшло?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3153" y="2335611"/>
            <a:ext cx="6551978" cy="359443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16" name="Группа 15"/>
          <p:cNvGrpSpPr/>
          <p:nvPr/>
        </p:nvGrpSpPr>
        <p:grpSpPr>
          <a:xfrm>
            <a:off x="3834720" y="3288976"/>
            <a:ext cx="1610436" cy="45719"/>
            <a:chOff x="4913194" y="3766782"/>
            <a:chExt cx="1610436" cy="97809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4913194" y="3766782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913194" y="3864591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5691473" y="3288976"/>
            <a:ext cx="1610436" cy="45719"/>
            <a:chOff x="4913194" y="3766782"/>
            <a:chExt cx="1610436" cy="97809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4913194" y="3766782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913194" y="3864591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7548226" y="3288976"/>
            <a:ext cx="2470588" cy="45719"/>
            <a:chOff x="4913194" y="3766782"/>
            <a:chExt cx="1610436" cy="97809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4913194" y="3766782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913194" y="3864591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3834720" y="3781261"/>
            <a:ext cx="2210937" cy="45719"/>
            <a:chOff x="4913194" y="3766782"/>
            <a:chExt cx="1610436" cy="97809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4913194" y="3766782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913194" y="3864591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6409703" y="3781261"/>
            <a:ext cx="1784412" cy="45719"/>
            <a:chOff x="4913194" y="3766782"/>
            <a:chExt cx="1610436" cy="97809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4913194" y="3766782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4913194" y="3864591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6714453" y="4273547"/>
            <a:ext cx="2470588" cy="45719"/>
            <a:chOff x="4913194" y="3766782"/>
            <a:chExt cx="1610436" cy="97809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4913194" y="3766782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913194" y="3864591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6610942" y="4787076"/>
            <a:ext cx="2470588" cy="45719"/>
            <a:chOff x="4913194" y="3766782"/>
            <a:chExt cx="1610436" cy="97809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4913194" y="3766782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913194" y="3864591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5822247" y="5277745"/>
            <a:ext cx="1784412" cy="45719"/>
            <a:chOff x="4913194" y="3766782"/>
            <a:chExt cx="1610436" cy="97809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4913194" y="3766782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913194" y="3864591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5691473" y="5792890"/>
            <a:ext cx="2146014" cy="45719"/>
            <a:chOff x="4913194" y="3766782"/>
            <a:chExt cx="1610436" cy="97809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4913194" y="3766782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913194" y="3864591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4920910" y="4797698"/>
            <a:ext cx="1386389" cy="56341"/>
            <a:chOff x="4913194" y="3766782"/>
            <a:chExt cx="1610436" cy="97809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4913194" y="3766782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913194" y="3864591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3834720" y="4785460"/>
            <a:ext cx="764095" cy="47335"/>
            <a:chOff x="4913194" y="3766782"/>
            <a:chExt cx="1610436" cy="97809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4913194" y="3766782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4913194" y="3864591"/>
              <a:ext cx="16104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Прямоугольник 46"/>
          <p:cNvSpPr/>
          <p:nvPr/>
        </p:nvSpPr>
        <p:spPr>
          <a:xfrm>
            <a:off x="1054100" y="566058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</a:t>
            </a:r>
            <a:r>
              <a:rPr lang="uk-UA" sz="2800" b="1" dirty="0" smtClean="0">
                <a:solidFill>
                  <a:schemeClr val="bg1"/>
                </a:solidFill>
              </a:rPr>
              <a:t>«ДІЄСЛОВО»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8" name="Пятиугольник 47"/>
          <p:cNvSpPr/>
          <p:nvPr/>
        </p:nvSpPr>
        <p:spPr>
          <a:xfrm>
            <a:off x="1082012" y="1452113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7.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657220"/>
            <a:ext cx="1164771" cy="1200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Мої досягнення.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27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885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16213" y="1322913"/>
            <a:ext cx="6605584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     Щебетунчик пропонує виписати з </a:t>
            </a:r>
            <a:r>
              <a:rPr lang="uk-UA" sz="2400" b="1" dirty="0" err="1">
                <a:solidFill>
                  <a:srgbClr val="0070C0"/>
                </a:solidFill>
              </a:rPr>
              <a:t>мирилки</a:t>
            </a:r>
            <a:r>
              <a:rPr lang="uk-UA" sz="2400" b="1" dirty="0">
                <a:solidFill>
                  <a:srgbClr val="0070C0"/>
                </a:solidFill>
              </a:rPr>
              <a:t> дієслова, протилежні за значенням до поданих.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466159" y="2172792"/>
            <a:ext cx="2418962" cy="3580062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803283" y="2365869"/>
            <a:ext cx="5275403" cy="12753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bg1"/>
                </a:solidFill>
              </a:rPr>
              <a:t>радіти –  </a:t>
            </a:r>
            <a:r>
              <a:rPr lang="uk-UA" sz="3600" b="1" dirty="0" smtClean="0">
                <a:solidFill>
                  <a:schemeClr val="bg1"/>
                </a:solidFill>
              </a:rPr>
              <a:t>_________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>
                <a:solidFill>
                  <a:schemeClr val="bg1"/>
                </a:solidFill>
              </a:rPr>
              <a:t>дружити –   </a:t>
            </a:r>
            <a:r>
              <a:rPr lang="uk-UA" sz="3600" b="1" dirty="0" smtClean="0">
                <a:solidFill>
                  <a:schemeClr val="bg1"/>
                </a:solidFill>
              </a:rPr>
              <a:t>___________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55675" y="2900469"/>
            <a:ext cx="2814153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ворогувати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4100" y="566058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</a:t>
            </a:r>
            <a:r>
              <a:rPr lang="uk-UA" sz="2800" b="1" dirty="0" smtClean="0">
                <a:solidFill>
                  <a:schemeClr val="bg1"/>
                </a:solidFill>
              </a:rPr>
              <a:t>«ДІЄСЛОВО»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082012" y="1452113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8.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657220"/>
            <a:ext cx="1164771" cy="1200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Мої досягнення.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27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744555" y="3748999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9.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3791" y="3748999"/>
            <a:ext cx="6024895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     Ґаджик пропонує виписати з </a:t>
            </a:r>
            <a:r>
              <a:rPr lang="uk-UA" sz="2400" b="1" dirty="0" err="1">
                <a:solidFill>
                  <a:srgbClr val="0070C0"/>
                </a:solidFill>
              </a:rPr>
              <a:t>мирилки</a:t>
            </a:r>
            <a:r>
              <a:rPr lang="uk-UA" sz="2400" b="1" dirty="0">
                <a:solidFill>
                  <a:srgbClr val="0070C0"/>
                </a:solidFill>
              </a:rPr>
              <a:t> близькі за значенням дієслова до поданих.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94425" y="4706298"/>
            <a:ext cx="5275403" cy="12753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bg1"/>
                </a:solidFill>
              </a:rPr>
              <a:t>радіти –  </a:t>
            </a:r>
            <a:r>
              <a:rPr lang="uk-UA" sz="3600" b="1" dirty="0" smtClean="0">
                <a:solidFill>
                  <a:schemeClr val="bg1"/>
                </a:solidFill>
              </a:rPr>
              <a:t>___________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реготати </a:t>
            </a:r>
            <a:r>
              <a:rPr lang="uk-UA" sz="3600" b="1" dirty="0">
                <a:solidFill>
                  <a:schemeClr val="bg1"/>
                </a:solidFill>
              </a:rPr>
              <a:t>–   </a:t>
            </a:r>
            <a:r>
              <a:rPr lang="uk-UA" sz="3600" b="1" dirty="0" smtClean="0">
                <a:solidFill>
                  <a:schemeClr val="bg1"/>
                </a:solidFill>
              </a:rPr>
              <a:t>________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54617" y="2365869"/>
            <a:ext cx="2328689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сумувати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54617" y="4706298"/>
            <a:ext cx="2657656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веселитись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68588" y="5290803"/>
            <a:ext cx="2106582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сміятись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436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12" y="2043790"/>
            <a:ext cx="1939784" cy="245451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516086" y="1335498"/>
            <a:ext cx="7576457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Розгадай </a:t>
            </a:r>
            <a:r>
              <a:rPr lang="uk-UA" sz="2400" b="1" dirty="0">
                <a:solidFill>
                  <a:srgbClr val="0070C0"/>
                </a:solidFill>
              </a:rPr>
              <a:t>ребус Родзинки</a:t>
            </a:r>
            <a:r>
              <a:rPr lang="uk-UA" sz="2400" b="1" dirty="0" smtClean="0">
                <a:solidFill>
                  <a:srgbClr val="0070C0"/>
                </a:solidFill>
              </a:rPr>
              <a:t>.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Зі словом-відгадкою склади два речення, щоб в одному це слово називало дію однієї людини, а </a:t>
            </a:r>
            <a:r>
              <a:rPr lang="uk-UA" sz="2400" b="1" dirty="0" smtClean="0">
                <a:solidFill>
                  <a:srgbClr val="0070C0"/>
                </a:solidFill>
              </a:rPr>
              <a:t>в іншому </a:t>
            </a:r>
            <a:r>
              <a:rPr lang="uk-UA" sz="2400" b="1" dirty="0">
                <a:solidFill>
                  <a:srgbClr val="0070C0"/>
                </a:solidFill>
              </a:rPr>
              <a:t>– багатьох. Запиши утворені речення</a:t>
            </a:r>
            <a:r>
              <a:rPr lang="uk-UA" sz="2400" b="1" dirty="0" smtClean="0">
                <a:solidFill>
                  <a:srgbClr val="0070C0"/>
                </a:solidFill>
              </a:rPr>
              <a:t>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257" y="2490895"/>
            <a:ext cx="1973720" cy="113178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7965253" y="2688771"/>
            <a:ext cx="1712147" cy="554091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малює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4100" y="566058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</a:t>
            </a:r>
            <a:r>
              <a:rPr lang="uk-UA" sz="2800" b="1" dirty="0" smtClean="0">
                <a:solidFill>
                  <a:schemeClr val="bg1"/>
                </a:solidFill>
              </a:rPr>
              <a:t>«ДІЄСЛОВО»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082012" y="1343253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10.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657220"/>
            <a:ext cx="1164771" cy="1200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Мої досягнення.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27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16086" y="3822425"/>
            <a:ext cx="5368086" cy="7493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Дівчинка </a:t>
            </a:r>
            <a:r>
              <a:rPr lang="uk-UA" sz="3600" b="1" dirty="0">
                <a:solidFill>
                  <a:srgbClr val="FFFF00"/>
                </a:solidFill>
              </a:rPr>
              <a:t>малює </a:t>
            </a:r>
            <a:r>
              <a:rPr lang="uk-UA" sz="3600" b="1" dirty="0">
                <a:solidFill>
                  <a:schemeClr val="bg1"/>
                </a:solidFill>
              </a:rPr>
              <a:t>райдугу.</a:t>
            </a:r>
          </a:p>
        </p:txBody>
      </p:sp>
      <p:pic>
        <p:nvPicPr>
          <p:cNvPr id="20" name="Picture 2" descr="Картинки по запросу &quot;дети рисуют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626" y="3651548"/>
            <a:ext cx="2006917" cy="186266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516087" y="4875897"/>
            <a:ext cx="5305240" cy="657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Діти </a:t>
            </a:r>
            <a:r>
              <a:rPr lang="uk-UA" sz="3600" b="1" dirty="0">
                <a:solidFill>
                  <a:srgbClr val="FFFF00"/>
                </a:solidFill>
              </a:rPr>
              <a:t>малюють</a:t>
            </a:r>
            <a:r>
              <a:rPr lang="uk-UA" sz="3600" b="1" dirty="0">
                <a:solidFill>
                  <a:schemeClr val="bg1"/>
                </a:solidFill>
              </a:rPr>
              <a:t> фарбами.</a:t>
            </a:r>
          </a:p>
        </p:txBody>
      </p:sp>
      <p:pic>
        <p:nvPicPr>
          <p:cNvPr id="22" name="Picture 2" descr="Картинки по запросу &quot;дети рисуют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79" y="4582882"/>
            <a:ext cx="2185169" cy="163887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26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&quot;колесо обозрения клипарт&quot;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222" y1="69079" x2="18222" y2="69079"/>
                        <a14:foregroundMark x1="48889" y1="83289" x2="48889" y2="83289"/>
                        <a14:foregroundMark x1="48333" y1="87895" x2="48333" y2="87895"/>
                        <a14:foregroundMark x1="46333" y1="2632" x2="46333" y2="2632"/>
                        <a14:foregroundMark x1="42778" y1="7500" x2="42778" y2="7500"/>
                        <a14:foregroundMark x1="75333" y1="65921" x2="75333" y2="66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10" y="1273630"/>
            <a:ext cx="6507153" cy="549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0343" y="520134"/>
            <a:ext cx="9884228" cy="7534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«Колесо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Картинки по запросу &quot;клипарт дети на уроке&quot;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1262742" y="2147116"/>
            <a:ext cx="3965817" cy="29691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верх 1"/>
          <p:cNvSpPr/>
          <p:nvPr/>
        </p:nvSpPr>
        <p:spPr>
          <a:xfrm>
            <a:off x="5715000" y="3253204"/>
            <a:ext cx="2147923" cy="600337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цікавитися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6052457" y="5261713"/>
            <a:ext cx="1713018" cy="707260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розуміти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Выноска со стрелкой вверх 17"/>
          <p:cNvSpPr/>
          <p:nvPr/>
        </p:nvSpPr>
        <p:spPr>
          <a:xfrm>
            <a:off x="7862924" y="2177108"/>
            <a:ext cx="1640306" cy="558540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читати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9669046" y="3214230"/>
            <a:ext cx="1754916" cy="678283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писати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Выноска со стрелкой вверх 19"/>
          <p:cNvSpPr/>
          <p:nvPr/>
        </p:nvSpPr>
        <p:spPr>
          <a:xfrm>
            <a:off x="9669046" y="5261713"/>
            <a:ext cx="1806430" cy="652361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навчатися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7493453" y="5986829"/>
            <a:ext cx="2373065" cy="558540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відповідати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0342" y="1371600"/>
            <a:ext cx="5377543" cy="70757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Назви </a:t>
            </a:r>
            <a:r>
              <a:rPr lang="uk-UA" sz="2000" b="1" dirty="0">
                <a:solidFill>
                  <a:srgbClr val="0070C0"/>
                </a:solidFill>
              </a:rPr>
              <a:t>дієслова, які можна використати, описуючи </a:t>
            </a:r>
            <a:r>
              <a:rPr lang="uk-UA" sz="2000" b="1" dirty="0" smtClean="0">
                <a:solidFill>
                  <a:srgbClr val="0070C0"/>
                </a:solidFill>
              </a:rPr>
              <a:t>дії на </a:t>
            </a:r>
            <a:r>
              <a:rPr lang="uk-UA" sz="2000" b="1" dirty="0" err="1" smtClean="0">
                <a:solidFill>
                  <a:srgbClr val="0070C0"/>
                </a:solidFill>
              </a:rPr>
              <a:t>уроці</a:t>
            </a:r>
            <a:r>
              <a:rPr lang="uk-UA" sz="2000" b="1" dirty="0" smtClean="0">
                <a:solidFill>
                  <a:srgbClr val="0070C0"/>
                </a:solidFill>
              </a:rPr>
              <a:t>.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4039" y="5261087"/>
            <a:ext cx="506133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— </a:t>
            </a:r>
            <a:r>
              <a:rPr lang="ru-RU" sz="2000" b="1" dirty="0" err="1">
                <a:solidFill>
                  <a:srgbClr val="0070C0"/>
                </a:solidFill>
              </a:rPr>
              <a:t>Що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тебе </a:t>
            </a:r>
            <a:r>
              <a:rPr lang="ru-RU" sz="2000" b="1" dirty="0" err="1">
                <a:solidFill>
                  <a:srgbClr val="0070C0"/>
                </a:solidFill>
              </a:rPr>
              <a:t>найбільше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зацікавило</a:t>
            </a:r>
            <a:r>
              <a:rPr lang="ru-RU" sz="2000" b="1" dirty="0">
                <a:solidFill>
                  <a:srgbClr val="0070C0"/>
                </a:solidFill>
              </a:rPr>
              <a:t> на </a:t>
            </a:r>
            <a:r>
              <a:rPr lang="ru-RU" sz="2000" b="1" dirty="0" err="1">
                <a:solidFill>
                  <a:srgbClr val="0070C0"/>
                </a:solidFill>
              </a:rPr>
              <a:t>уроці</a:t>
            </a:r>
            <a:r>
              <a:rPr lang="ru-RU" sz="2000" b="1" dirty="0">
                <a:solidFill>
                  <a:srgbClr val="0070C0"/>
                </a:solidFill>
              </a:rPr>
              <a:t>?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— </a:t>
            </a:r>
            <a:r>
              <a:rPr lang="ru-RU" sz="2000" b="1" dirty="0" err="1">
                <a:solidFill>
                  <a:srgbClr val="0070C0"/>
                </a:solidFill>
              </a:rPr>
              <a:t>Які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бувають</a:t>
            </a:r>
            <a:r>
              <a:rPr lang="ru-RU" sz="2000" b="1" dirty="0">
                <a:solidFill>
                  <a:srgbClr val="0070C0"/>
                </a:solidFill>
              </a:rPr>
              <a:t> за </a:t>
            </a:r>
            <a:r>
              <a:rPr lang="ru-RU" sz="2000" b="1" dirty="0" err="1">
                <a:solidFill>
                  <a:srgbClr val="0070C0"/>
                </a:solidFill>
              </a:rPr>
              <a:t>значенням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дієслова</a:t>
            </a:r>
            <a:r>
              <a:rPr lang="ru-RU" sz="2000" b="1" dirty="0" smtClean="0">
                <a:solidFill>
                  <a:srgbClr val="0070C0"/>
                </a:solidFill>
              </a:rPr>
              <a:t>?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169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830885" y="592501"/>
            <a:ext cx="8732066" cy="659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</a:t>
            </a:r>
            <a:r>
              <a:rPr lang="en-US" sz="4000" b="1" dirty="0">
                <a:solidFill>
                  <a:schemeClr val="bg1"/>
                </a:solidFill>
              </a:rPr>
              <a:t> “</a:t>
            </a:r>
            <a:r>
              <a:rPr lang="uk-UA" sz="4000" b="1" dirty="0">
                <a:solidFill>
                  <a:schemeClr val="bg1"/>
                </a:solidFill>
              </a:rPr>
              <a:t>Плюс-мінус-цікаво </a:t>
            </a:r>
            <a:r>
              <a:rPr lang="en-US" sz="4000" b="1" dirty="0">
                <a:solidFill>
                  <a:schemeClr val="bg1"/>
                </a:solidFill>
              </a:rPr>
              <a:t>”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15232" r="4543" b="3622"/>
          <a:stretch/>
        </p:blipFill>
        <p:spPr>
          <a:xfrm>
            <a:off x="1866885" y="1884975"/>
            <a:ext cx="869115" cy="959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12671" r="6835" b="12640"/>
          <a:stretch/>
        </p:blipFill>
        <p:spPr>
          <a:xfrm>
            <a:off x="1866884" y="2952001"/>
            <a:ext cx="846015" cy="871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t="-1189" r="7803" b="14363"/>
          <a:stretch/>
        </p:blipFill>
        <p:spPr>
          <a:xfrm>
            <a:off x="1884029" y="3950743"/>
            <a:ext cx="882514" cy="882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881872" y="1790246"/>
            <a:ext cx="762000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Все те, що сподобалось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, що здавалося цікавим та корисним.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42950" y="2844000"/>
            <a:ext cx="762000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Все те, що не сподобалось, здавалося важким, незрозумілим та нудним.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3108" y="3914946"/>
            <a:ext cx="755752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Факти, про які дізналися на </a:t>
            </a:r>
            <a:r>
              <a:rPr lang="uk-UA" sz="2800" b="1" dirty="0" err="1"/>
              <a:t>уроці</a:t>
            </a:r>
            <a:r>
              <a:rPr lang="uk-UA" sz="2800" b="1" dirty="0"/>
              <a:t>, чого б ще хотіли дізнатися.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0543" y="1253335"/>
            <a:ext cx="8166289" cy="444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Постав на сторінках зошита праворуч завдань знаки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94003" y="4925820"/>
            <a:ext cx="750787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hlinkClick r:id="rId5"/>
              </a:rPr>
              <a:t>Діагностувальна</a:t>
            </a:r>
            <a:r>
              <a:rPr lang="ru-RU" sz="2400" b="1" dirty="0">
                <a:hlinkClick r:id="rId5"/>
              </a:rPr>
              <a:t> робота "</a:t>
            </a:r>
            <a:r>
              <a:rPr lang="ru-RU" sz="2400" b="1" dirty="0" err="1">
                <a:hlinkClick r:id="rId5"/>
              </a:rPr>
              <a:t>Дієслово</a:t>
            </a:r>
            <a:r>
              <a:rPr lang="ru-RU" sz="2400" b="1" dirty="0">
                <a:hlinkClick r:id="rId5"/>
              </a:rPr>
              <a:t>" | Тест з </a:t>
            </a:r>
            <a:r>
              <a:rPr lang="ru-RU" sz="2400" b="1" dirty="0" err="1">
                <a:hlinkClick r:id="rId5"/>
              </a:rPr>
              <a:t>української</a:t>
            </a:r>
            <a:r>
              <a:rPr lang="ru-RU" sz="2400" b="1" dirty="0">
                <a:hlinkClick r:id="rId5"/>
              </a:rPr>
              <a:t> </a:t>
            </a:r>
            <a:r>
              <a:rPr lang="ru-RU" sz="2400" b="1" dirty="0" err="1">
                <a:hlinkClick r:id="rId5"/>
              </a:rPr>
              <a:t>мови</a:t>
            </a:r>
            <a:r>
              <a:rPr lang="ru-RU" sz="2400" b="1" dirty="0">
                <a:hlinkClick r:id="rId5"/>
              </a:rPr>
              <a:t> – «На Урок»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054787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9064" y="496266"/>
            <a:ext cx="9878165" cy="10603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</a:t>
            </a:r>
            <a:r>
              <a:rPr lang="uk-UA" sz="3600" b="1" dirty="0" smtClean="0">
                <a:solidFill>
                  <a:schemeClr val="bg1"/>
                </a:solidFill>
              </a:rPr>
              <a:t>ля </a:t>
            </a:r>
            <a:r>
              <a:rPr lang="uk-UA" sz="36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600" b="1" dirty="0" smtClean="0">
                <a:solidFill>
                  <a:schemeClr val="bg1"/>
                </a:solidFill>
              </a:rPr>
              <a:t>прямокутник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1149064" y="1632858"/>
            <a:ext cx="9878165" cy="4542206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7943" y="489976"/>
            <a:ext cx="9818914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25888" y="1914778"/>
            <a:ext cx="6082884" cy="2553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Ось дзвінок сигнал подав —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До роботи час настав.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 smtClean="0">
                <a:solidFill>
                  <a:srgbClr val="002060"/>
                </a:solidFill>
              </a:rPr>
              <a:t>Тож </a:t>
            </a:r>
            <a:r>
              <a:rPr lang="uk-UA" sz="3600" b="1" dirty="0">
                <a:solidFill>
                  <a:srgbClr val="002060"/>
                </a:solidFill>
              </a:rPr>
              <a:t>і ми часу не гаймо,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А урок свій починаймо.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125686" y="1367947"/>
            <a:ext cx="6283288" cy="36394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/>
              <a:t>Давня</a:t>
            </a:r>
            <a:r>
              <a:rPr lang="ru-RU" sz="2800" b="1" dirty="0"/>
              <a:t> </a:t>
            </a:r>
            <a:r>
              <a:rPr lang="ru-RU" sz="2800" b="1" dirty="0" err="1"/>
              <a:t>японська</a:t>
            </a:r>
            <a:r>
              <a:rPr lang="ru-RU" sz="2800" b="1" dirty="0"/>
              <a:t> </a:t>
            </a:r>
            <a:r>
              <a:rPr lang="ru-RU" sz="2800" b="1" dirty="0" err="1"/>
              <a:t>традиція</a:t>
            </a:r>
            <a:r>
              <a:rPr lang="ru-RU" sz="2800" b="1" dirty="0"/>
              <a:t> </a:t>
            </a:r>
            <a:r>
              <a:rPr lang="ru-RU" sz="2800" b="1" dirty="0" err="1" smtClean="0"/>
              <a:t>радить</a:t>
            </a:r>
            <a:r>
              <a:rPr lang="uk-UA" sz="2800" b="1" dirty="0" smtClean="0"/>
              <a:t>:</a:t>
            </a:r>
          </a:p>
          <a:p>
            <a:r>
              <a:rPr lang="ru-RU" sz="2800" b="1" dirty="0" smtClean="0"/>
              <a:t>коли </a:t>
            </a:r>
            <a:r>
              <a:rPr lang="ru-RU" sz="2800" b="1" dirty="0"/>
              <a:t>у </a:t>
            </a:r>
            <a:r>
              <a:rPr lang="ru-RU" sz="2800" b="1" dirty="0" err="1"/>
              <a:t>людини</a:t>
            </a:r>
            <a:r>
              <a:rPr lang="ru-RU" sz="2800" b="1" dirty="0"/>
              <a:t> </a:t>
            </a:r>
            <a:r>
              <a:rPr lang="ru-RU" sz="2800" b="1" dirty="0" err="1"/>
              <a:t>псується</a:t>
            </a:r>
            <a:r>
              <a:rPr lang="ru-RU" sz="2800" b="1" dirty="0"/>
              <a:t> </a:t>
            </a:r>
            <a:r>
              <a:rPr lang="ru-RU" sz="2800" b="1" dirty="0" err="1"/>
              <a:t>настрій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погіршується</a:t>
            </a:r>
            <a:r>
              <a:rPr lang="ru-RU" sz="2800" b="1" dirty="0"/>
              <a:t> </a:t>
            </a:r>
            <a:r>
              <a:rPr lang="ru-RU" sz="2800" b="1" dirty="0" err="1" smtClean="0"/>
              <a:t>емоційний</a:t>
            </a:r>
            <a:r>
              <a:rPr lang="ru-RU" sz="2800" b="1" dirty="0" smtClean="0"/>
              <a:t> </a:t>
            </a:r>
            <a:r>
              <a:rPr lang="ru-RU" sz="2800" b="1" dirty="0"/>
              <a:t>стан, треба </a:t>
            </a:r>
            <a:r>
              <a:rPr lang="ru-RU" sz="2800" b="1" dirty="0" err="1"/>
              <a:t>вимовити</a:t>
            </a:r>
            <a:r>
              <a:rPr lang="ru-RU" sz="2800" b="1" dirty="0"/>
              <a:t> </a:t>
            </a:r>
            <a:r>
              <a:rPr lang="ru-RU" sz="2800" b="1" dirty="0" err="1"/>
              <a:t>жартівливу</a:t>
            </a:r>
            <a:r>
              <a:rPr lang="ru-RU" sz="2800" b="1" dirty="0"/>
              <a:t> фразу: </a:t>
            </a:r>
            <a:endParaRPr lang="ru-RU" sz="2800" b="1" dirty="0" smtClean="0"/>
          </a:p>
          <a:p>
            <a:r>
              <a:rPr lang="ru-RU" sz="2800" b="1" dirty="0" smtClean="0"/>
              <a:t>«</a:t>
            </a:r>
            <a:r>
              <a:rPr lang="ru-RU" sz="2800" b="1" dirty="0">
                <a:solidFill>
                  <a:srgbClr val="FFFF00"/>
                </a:solidFill>
              </a:rPr>
              <a:t>Тух-</a:t>
            </a:r>
            <a:r>
              <a:rPr lang="ru-RU" sz="2800" b="1" dirty="0" err="1">
                <a:solidFill>
                  <a:srgbClr val="FFFF00"/>
                </a:solidFill>
              </a:rPr>
              <a:t>тиби</a:t>
            </a:r>
            <a:r>
              <a:rPr lang="ru-RU" sz="2800" b="1" dirty="0">
                <a:solidFill>
                  <a:srgbClr val="FFFF00"/>
                </a:solidFill>
              </a:rPr>
              <a:t>-дух</a:t>
            </a:r>
            <a:r>
              <a:rPr lang="ru-RU" sz="2800" b="1" dirty="0"/>
              <a:t>»,— </a:t>
            </a:r>
            <a:endParaRPr lang="ru-RU" sz="2800" b="1" dirty="0" smtClean="0"/>
          </a:p>
          <a:p>
            <a:r>
              <a:rPr lang="ru-RU" sz="2800" b="1" dirty="0" smtClean="0"/>
              <a:t>і </a:t>
            </a:r>
            <a:r>
              <a:rPr lang="ru-RU" sz="2800" b="1" dirty="0"/>
              <a:t>на </a:t>
            </a:r>
            <a:r>
              <a:rPr lang="ru-RU" sz="2800" b="1" dirty="0" err="1"/>
              <a:t>обличчі</a:t>
            </a:r>
            <a:r>
              <a:rPr lang="ru-RU" sz="2800" b="1" dirty="0"/>
              <a:t> </a:t>
            </a:r>
            <a:r>
              <a:rPr lang="ru-RU" sz="2800" b="1" dirty="0" err="1"/>
              <a:t>обов’язково</a:t>
            </a:r>
            <a:r>
              <a:rPr lang="ru-RU" sz="2800" b="1" dirty="0"/>
              <a:t> </a:t>
            </a:r>
            <a:r>
              <a:rPr lang="ru-RU" sz="2800" b="1" dirty="0" err="1"/>
              <a:t>з’явиться</a:t>
            </a:r>
            <a:r>
              <a:rPr lang="ru-RU" sz="2800" b="1" dirty="0"/>
              <a:t> </a:t>
            </a:r>
            <a:r>
              <a:rPr lang="ru-RU" sz="2800" b="1" dirty="0" err="1"/>
              <a:t>усмішка</a:t>
            </a:r>
            <a:r>
              <a:rPr lang="ru-RU" sz="2800" b="1" dirty="0"/>
              <a:t>, і </a:t>
            </a:r>
            <a:r>
              <a:rPr lang="ru-RU" sz="2800" b="1" dirty="0" err="1"/>
              <a:t>настрій</a:t>
            </a:r>
            <a:r>
              <a:rPr lang="ru-RU" sz="2800" b="1" dirty="0"/>
              <a:t> </a:t>
            </a:r>
            <a:r>
              <a:rPr lang="ru-RU" sz="2800" b="1" dirty="0" err="1"/>
              <a:t>поліпшиться</a:t>
            </a:r>
            <a:r>
              <a:rPr lang="ru-RU" sz="2800" b="1" dirty="0" smtClean="0"/>
              <a:t>. </a:t>
            </a:r>
          </a:p>
          <a:p>
            <a:r>
              <a:rPr lang="ru-RU" sz="2800" b="1" dirty="0" err="1" smtClean="0"/>
              <a:t>Отже</a:t>
            </a:r>
            <a:r>
              <a:rPr lang="ru-RU" sz="2800" b="1" dirty="0" smtClean="0"/>
              <a:t>, повтори за мною:</a:t>
            </a:r>
            <a:endParaRPr lang="ru-RU" sz="2800" b="1" dirty="0"/>
          </a:p>
        </p:txBody>
      </p:sp>
      <p:pic>
        <p:nvPicPr>
          <p:cNvPr id="1026" name="Picture 2" descr="https://encrypted-tbn0.gstatic.com/images?q=tbn:ANd9GcTUOxZ92WLXDOumIuRbHgh_zhpXwJsqqhFIuWZfw3O2ofsQde6nS_62P1gjp90IJyq9304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7" y="1464176"/>
            <a:ext cx="2801853" cy="319191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5204487" y="5037517"/>
            <a:ext cx="4278086" cy="79208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err="1" smtClean="0">
                <a:solidFill>
                  <a:srgbClr val="002060"/>
                </a:solidFill>
              </a:rPr>
              <a:t>Тух</a:t>
            </a:r>
            <a:r>
              <a:rPr lang="uk-UA" sz="4000" b="1" dirty="0" smtClean="0">
                <a:solidFill>
                  <a:srgbClr val="002060"/>
                </a:solidFill>
              </a:rPr>
              <a:t>-</a:t>
            </a:r>
            <a:r>
              <a:rPr lang="uk-UA" sz="4000" b="1" dirty="0" err="1" smtClean="0">
                <a:solidFill>
                  <a:srgbClr val="002060"/>
                </a:solidFill>
              </a:rPr>
              <a:t>тиби</a:t>
            </a:r>
            <a:r>
              <a:rPr lang="uk-UA" sz="4000" b="1" dirty="0" smtClean="0">
                <a:solidFill>
                  <a:srgbClr val="002060"/>
                </a:solidFill>
              </a:rPr>
              <a:t>-дух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Картинки до тестів\!!!!!!Эсмира\_free_2024-01-20-22-09-20_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07" y="1661176"/>
            <a:ext cx="3053024" cy="305302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708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34909" y="570729"/>
            <a:ext cx="9714811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«Розсипанка» </a:t>
            </a:r>
            <a:r>
              <a:rPr lang="uk-UA" sz="4000" b="1" dirty="0" smtClean="0">
                <a:solidFill>
                  <a:schemeClr val="bg1"/>
                </a:solidFill>
              </a:rPr>
              <a:t>(назви дієслова</a:t>
            </a:r>
            <a:r>
              <a:rPr lang="uk-UA" sz="40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947ED54E-1652-4601-A127-2C9433874162}"/>
              </a:ext>
            </a:extLst>
          </p:cNvPr>
          <p:cNvSpPr/>
          <p:nvPr/>
        </p:nvSpPr>
        <p:spPr>
          <a:xfrm>
            <a:off x="1134910" y="1421921"/>
            <a:ext cx="1729830" cy="7216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Діяти</a:t>
            </a:r>
          </a:p>
        </p:txBody>
      </p:sp>
      <p:sp>
        <p:nvSpPr>
          <p:cNvPr id="10" name="Прямокутник: округлені кути 11">
            <a:extLst>
              <a:ext uri="{FF2B5EF4-FFF2-40B4-BE49-F238E27FC236}">
                <a16:creationId xmlns="" xmlns:a16="http://schemas.microsoft.com/office/drawing/2014/main" id="{543A89AE-5011-4674-8E15-2426922C4804}"/>
              </a:ext>
            </a:extLst>
          </p:cNvPr>
          <p:cNvSpPr/>
          <p:nvPr/>
        </p:nvSpPr>
        <p:spPr>
          <a:xfrm>
            <a:off x="1764578" y="2284722"/>
            <a:ext cx="2200322" cy="7174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Ведмідь</a:t>
            </a: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88F293D3-F62C-4135-A939-18607ADEEE0B}"/>
              </a:ext>
            </a:extLst>
          </p:cNvPr>
          <p:cNvSpPr/>
          <p:nvPr/>
        </p:nvSpPr>
        <p:spPr>
          <a:xfrm>
            <a:off x="3358629" y="1417781"/>
            <a:ext cx="2108453" cy="7174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Диктант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E6E021CF-E8EC-4C24-9753-BBDF69BC26FD}"/>
              </a:ext>
            </a:extLst>
          </p:cNvPr>
          <p:cNvSpPr/>
          <p:nvPr/>
        </p:nvSpPr>
        <p:spPr>
          <a:xfrm>
            <a:off x="8440514" y="1421920"/>
            <a:ext cx="2331340" cy="6334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Існувати</a:t>
            </a:r>
          </a:p>
        </p:txBody>
      </p:sp>
      <p:sp>
        <p:nvSpPr>
          <p:cNvPr id="13" name="Прямокутник: округлені кути 11">
            <a:extLst>
              <a:ext uri="{FF2B5EF4-FFF2-40B4-BE49-F238E27FC236}">
                <a16:creationId xmlns="" xmlns:a16="http://schemas.microsoft.com/office/drawing/2014/main" id="{B7DF3228-6E5E-4471-8745-0E6C65E5DE3D}"/>
              </a:ext>
            </a:extLst>
          </p:cNvPr>
          <p:cNvSpPr/>
          <p:nvPr/>
        </p:nvSpPr>
        <p:spPr>
          <a:xfrm>
            <a:off x="5955399" y="1417780"/>
            <a:ext cx="1876603" cy="7174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Заєць</a:t>
            </a: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="" xmlns:a16="http://schemas.microsoft.com/office/drawing/2014/main" id="{339A3287-8848-4794-B8C3-BBD81A2DE123}"/>
              </a:ext>
            </a:extLst>
          </p:cNvPr>
          <p:cNvSpPr/>
          <p:nvPr/>
        </p:nvSpPr>
        <p:spPr>
          <a:xfrm>
            <a:off x="6471411" y="2282642"/>
            <a:ext cx="2331340" cy="7216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Єднатися</a:t>
            </a: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="" xmlns:a16="http://schemas.microsoft.com/office/drawing/2014/main" id="{50DB8642-80E5-4A0F-B546-5CF9D7D60FDE}"/>
              </a:ext>
            </a:extLst>
          </p:cNvPr>
          <p:cNvSpPr/>
          <p:nvPr/>
        </p:nvSpPr>
        <p:spPr>
          <a:xfrm>
            <a:off x="3130310" y="3142569"/>
            <a:ext cx="3030704" cy="7174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Батьківщина</a:t>
            </a:r>
          </a:p>
        </p:txBody>
      </p:sp>
      <p:sp>
        <p:nvSpPr>
          <p:cNvPr id="16" name="Прямокутник: округлені кути 11">
            <a:extLst>
              <a:ext uri="{FF2B5EF4-FFF2-40B4-BE49-F238E27FC236}">
                <a16:creationId xmlns="" xmlns:a16="http://schemas.microsoft.com/office/drawing/2014/main" id="{CFC3265C-770A-4D63-9FEF-912A2F76030A}"/>
              </a:ext>
            </a:extLst>
          </p:cNvPr>
          <p:cNvSpPr/>
          <p:nvPr/>
        </p:nvSpPr>
        <p:spPr>
          <a:xfrm>
            <a:off x="9049004" y="2305446"/>
            <a:ext cx="1412167" cy="7174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ясен</a:t>
            </a:r>
          </a:p>
        </p:txBody>
      </p:sp>
      <p:sp>
        <p:nvSpPr>
          <p:cNvPr id="17" name="Прямокутник: округлені кути 11">
            <a:extLst>
              <a:ext uri="{FF2B5EF4-FFF2-40B4-BE49-F238E27FC236}">
                <a16:creationId xmlns="" xmlns:a16="http://schemas.microsoft.com/office/drawing/2014/main" id="{69B07788-23D3-43A7-9CCA-1B4E4689B005}"/>
              </a:ext>
            </a:extLst>
          </p:cNvPr>
          <p:cNvSpPr/>
          <p:nvPr/>
        </p:nvSpPr>
        <p:spPr>
          <a:xfrm>
            <a:off x="793946" y="3184044"/>
            <a:ext cx="2070794" cy="7216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Сумує</a:t>
            </a:r>
          </a:p>
        </p:txBody>
      </p:sp>
      <p:sp>
        <p:nvSpPr>
          <p:cNvPr id="18" name="Прямокутник: округлені кути 11">
            <a:extLst>
              <a:ext uri="{FF2B5EF4-FFF2-40B4-BE49-F238E27FC236}">
                <a16:creationId xmlns="" xmlns:a16="http://schemas.microsoft.com/office/drawing/2014/main" id="{A2562A0B-1431-472D-9A92-9D68F00987B2}"/>
              </a:ext>
            </a:extLst>
          </p:cNvPr>
          <p:cNvSpPr/>
          <p:nvPr/>
        </p:nvSpPr>
        <p:spPr>
          <a:xfrm>
            <a:off x="6465968" y="4049675"/>
            <a:ext cx="1752746" cy="7174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Килим</a:t>
            </a:r>
          </a:p>
        </p:txBody>
      </p:sp>
      <p:sp>
        <p:nvSpPr>
          <p:cNvPr id="19" name="Прямокутник: округлені кути 11">
            <a:extLst>
              <a:ext uri="{FF2B5EF4-FFF2-40B4-BE49-F238E27FC236}">
                <a16:creationId xmlns="" xmlns:a16="http://schemas.microsoft.com/office/drawing/2014/main" id="{722E0AD1-E433-4780-95BE-D6EF789FA4F9}"/>
              </a:ext>
            </a:extLst>
          </p:cNvPr>
          <p:cNvSpPr/>
          <p:nvPr/>
        </p:nvSpPr>
        <p:spPr>
          <a:xfrm>
            <a:off x="8428370" y="4074021"/>
            <a:ext cx="2635226" cy="7216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Оглянулися</a:t>
            </a: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="" xmlns:a16="http://schemas.microsoft.com/office/drawing/2014/main" id="{79DE1207-2FDB-4613-96CB-EE99EB8CA98E}"/>
              </a:ext>
            </a:extLst>
          </p:cNvPr>
          <p:cNvSpPr/>
          <p:nvPr/>
        </p:nvSpPr>
        <p:spPr>
          <a:xfrm>
            <a:off x="4220317" y="2296657"/>
            <a:ext cx="1855325" cy="6718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Четвер</a:t>
            </a:r>
          </a:p>
        </p:txBody>
      </p:sp>
      <p:sp>
        <p:nvSpPr>
          <p:cNvPr id="23" name="Прямокутник: округлені кути 11">
            <a:extLst>
              <a:ext uri="{FF2B5EF4-FFF2-40B4-BE49-F238E27FC236}">
                <a16:creationId xmlns="" xmlns:a16="http://schemas.microsoft.com/office/drawing/2014/main" id="{F6C1E98C-5C78-4658-9A01-459403731BA1}"/>
              </a:ext>
            </a:extLst>
          </p:cNvPr>
          <p:cNvSpPr/>
          <p:nvPr/>
        </p:nvSpPr>
        <p:spPr>
          <a:xfrm>
            <a:off x="3564107" y="4049675"/>
            <a:ext cx="2736546" cy="7216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Вибиратиме</a:t>
            </a:r>
          </a:p>
        </p:txBody>
      </p:sp>
      <p:sp>
        <p:nvSpPr>
          <p:cNvPr id="24" name="Прямокутник: округлені кути 11">
            <a:extLst>
              <a:ext uri="{FF2B5EF4-FFF2-40B4-BE49-F238E27FC236}">
                <a16:creationId xmlns="" xmlns:a16="http://schemas.microsoft.com/office/drawing/2014/main" id="{C76E6873-4DA6-4DCB-B192-BFA793C65B84}"/>
              </a:ext>
            </a:extLst>
          </p:cNvPr>
          <p:cNvSpPr/>
          <p:nvPr/>
        </p:nvSpPr>
        <p:spPr>
          <a:xfrm>
            <a:off x="9049004" y="3189212"/>
            <a:ext cx="2026736" cy="7174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Читання </a:t>
            </a:r>
          </a:p>
        </p:txBody>
      </p:sp>
      <p:sp>
        <p:nvSpPr>
          <p:cNvPr id="25" name="Прямокутник: округлені кути 11">
            <a:extLst>
              <a:ext uri="{FF2B5EF4-FFF2-40B4-BE49-F238E27FC236}">
                <a16:creationId xmlns="" xmlns:a16="http://schemas.microsoft.com/office/drawing/2014/main" id="{38B6CA42-765B-4E94-82C6-4BB83FC77F32}"/>
              </a:ext>
            </a:extLst>
          </p:cNvPr>
          <p:cNvSpPr/>
          <p:nvPr/>
        </p:nvSpPr>
        <p:spPr>
          <a:xfrm>
            <a:off x="1287835" y="4060023"/>
            <a:ext cx="2070794" cy="7216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Озвався</a:t>
            </a:r>
          </a:p>
        </p:txBody>
      </p:sp>
      <p:sp>
        <p:nvSpPr>
          <p:cNvPr id="26" name="Прямокутник: округлені кути 11">
            <a:extLst>
              <a:ext uri="{FF2B5EF4-FFF2-40B4-BE49-F238E27FC236}">
                <a16:creationId xmlns="" xmlns:a16="http://schemas.microsoft.com/office/drawing/2014/main" id="{E8761BA8-8F98-4C61-B0BA-3E0E46BD2D17}"/>
              </a:ext>
            </a:extLst>
          </p:cNvPr>
          <p:cNvSpPr/>
          <p:nvPr/>
        </p:nvSpPr>
        <p:spPr>
          <a:xfrm>
            <a:off x="1134910" y="1421921"/>
            <a:ext cx="1729829" cy="7174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Діяти</a:t>
            </a:r>
          </a:p>
        </p:txBody>
      </p:sp>
      <p:sp>
        <p:nvSpPr>
          <p:cNvPr id="27" name="Прямокутник: округлені кути 11">
            <a:extLst>
              <a:ext uri="{FF2B5EF4-FFF2-40B4-BE49-F238E27FC236}">
                <a16:creationId xmlns="" xmlns:a16="http://schemas.microsoft.com/office/drawing/2014/main" id="{721D7F1B-86D7-42D5-94C8-A45F03ADD7C6}"/>
              </a:ext>
            </a:extLst>
          </p:cNvPr>
          <p:cNvSpPr/>
          <p:nvPr/>
        </p:nvSpPr>
        <p:spPr>
          <a:xfrm>
            <a:off x="8440514" y="1417780"/>
            <a:ext cx="2331340" cy="6375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Існувати</a:t>
            </a:r>
          </a:p>
        </p:txBody>
      </p:sp>
      <p:sp>
        <p:nvSpPr>
          <p:cNvPr id="28" name="Прямокутник: округлені кути 11">
            <a:extLst>
              <a:ext uri="{FF2B5EF4-FFF2-40B4-BE49-F238E27FC236}">
                <a16:creationId xmlns="" xmlns:a16="http://schemas.microsoft.com/office/drawing/2014/main" id="{92818DB2-A777-461C-BFE2-12D0E5C3AB23}"/>
              </a:ext>
            </a:extLst>
          </p:cNvPr>
          <p:cNvSpPr/>
          <p:nvPr/>
        </p:nvSpPr>
        <p:spPr>
          <a:xfrm>
            <a:off x="6465968" y="2282642"/>
            <a:ext cx="2331340" cy="7174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Єднатися</a:t>
            </a:r>
          </a:p>
        </p:txBody>
      </p:sp>
      <p:sp>
        <p:nvSpPr>
          <p:cNvPr id="29" name="Прямокутник: округлені кути 11">
            <a:extLst>
              <a:ext uri="{FF2B5EF4-FFF2-40B4-BE49-F238E27FC236}">
                <a16:creationId xmlns="" xmlns:a16="http://schemas.microsoft.com/office/drawing/2014/main" id="{B97A7E5B-0F64-4AA8-ACBA-75825A76CC50}"/>
              </a:ext>
            </a:extLst>
          </p:cNvPr>
          <p:cNvSpPr/>
          <p:nvPr/>
        </p:nvSpPr>
        <p:spPr>
          <a:xfrm>
            <a:off x="793945" y="3189212"/>
            <a:ext cx="2070794" cy="7174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Сумує</a:t>
            </a:r>
          </a:p>
        </p:txBody>
      </p:sp>
      <p:sp>
        <p:nvSpPr>
          <p:cNvPr id="30" name="Прямокутник: округлені кути 11">
            <a:extLst>
              <a:ext uri="{FF2B5EF4-FFF2-40B4-BE49-F238E27FC236}">
                <a16:creationId xmlns="" xmlns:a16="http://schemas.microsoft.com/office/drawing/2014/main" id="{C81CD1BA-9E2A-4819-BA17-C37298B35209}"/>
              </a:ext>
            </a:extLst>
          </p:cNvPr>
          <p:cNvSpPr/>
          <p:nvPr/>
        </p:nvSpPr>
        <p:spPr>
          <a:xfrm>
            <a:off x="6426823" y="3184044"/>
            <a:ext cx="2331340" cy="7216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Лагодити</a:t>
            </a:r>
          </a:p>
        </p:txBody>
      </p:sp>
      <p:sp>
        <p:nvSpPr>
          <p:cNvPr id="31" name="Прямокутник: округлені кути 11">
            <a:extLst>
              <a:ext uri="{FF2B5EF4-FFF2-40B4-BE49-F238E27FC236}">
                <a16:creationId xmlns="" xmlns:a16="http://schemas.microsoft.com/office/drawing/2014/main" id="{D1460023-70D3-4221-B642-BD3AC43E3F6A}"/>
              </a:ext>
            </a:extLst>
          </p:cNvPr>
          <p:cNvSpPr/>
          <p:nvPr/>
        </p:nvSpPr>
        <p:spPr>
          <a:xfrm>
            <a:off x="6426823" y="3189212"/>
            <a:ext cx="2331340" cy="7174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Лагодити</a:t>
            </a:r>
          </a:p>
        </p:txBody>
      </p:sp>
      <p:sp>
        <p:nvSpPr>
          <p:cNvPr id="32" name="Прямокутник: округлені кути 11">
            <a:extLst>
              <a:ext uri="{FF2B5EF4-FFF2-40B4-BE49-F238E27FC236}">
                <a16:creationId xmlns="" xmlns:a16="http://schemas.microsoft.com/office/drawing/2014/main" id="{284E502A-67B3-4255-8362-8D9A68293A6C}"/>
              </a:ext>
            </a:extLst>
          </p:cNvPr>
          <p:cNvSpPr/>
          <p:nvPr/>
        </p:nvSpPr>
        <p:spPr>
          <a:xfrm>
            <a:off x="8436722" y="4049674"/>
            <a:ext cx="2635226" cy="7174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Оглянулися</a:t>
            </a:r>
          </a:p>
        </p:txBody>
      </p:sp>
      <p:sp>
        <p:nvSpPr>
          <p:cNvPr id="33" name="Прямокутник: округлені кути 11">
            <a:extLst>
              <a:ext uri="{FF2B5EF4-FFF2-40B4-BE49-F238E27FC236}">
                <a16:creationId xmlns="" xmlns:a16="http://schemas.microsoft.com/office/drawing/2014/main" id="{61EEF61B-3A77-4465-87E0-D9BAA5FDF274}"/>
              </a:ext>
            </a:extLst>
          </p:cNvPr>
          <p:cNvSpPr/>
          <p:nvPr/>
        </p:nvSpPr>
        <p:spPr>
          <a:xfrm>
            <a:off x="3564107" y="4053814"/>
            <a:ext cx="2725660" cy="7174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Вибиратиме</a:t>
            </a:r>
          </a:p>
        </p:txBody>
      </p:sp>
      <p:sp>
        <p:nvSpPr>
          <p:cNvPr id="34" name="Прямокутник: округлені кути 11">
            <a:extLst>
              <a:ext uri="{FF2B5EF4-FFF2-40B4-BE49-F238E27FC236}">
                <a16:creationId xmlns="" xmlns:a16="http://schemas.microsoft.com/office/drawing/2014/main" id="{B7B5CE40-A812-41D4-9C8C-23D31EB353D9}"/>
              </a:ext>
            </a:extLst>
          </p:cNvPr>
          <p:cNvSpPr/>
          <p:nvPr/>
        </p:nvSpPr>
        <p:spPr>
          <a:xfrm>
            <a:off x="1287835" y="4062092"/>
            <a:ext cx="2070794" cy="7174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Озвався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="" xmlns:a16="http://schemas.microsoft.com/office/drawing/2014/main" id="{C5655EEE-EF42-4250-98C3-904D87EDE4C1}"/>
              </a:ext>
            </a:extLst>
          </p:cNvPr>
          <p:cNvSpPr/>
          <p:nvPr/>
        </p:nvSpPr>
        <p:spPr>
          <a:xfrm>
            <a:off x="1124024" y="4959100"/>
            <a:ext cx="4188205" cy="84519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Із перших букв </a:t>
            </a:r>
            <a:r>
              <a:rPr lang="uk-UA" sz="2400" b="1" dirty="0" smtClean="0">
                <a:solidFill>
                  <a:srgbClr val="0070C0"/>
                </a:solidFill>
              </a:rPr>
              <a:t>утвори </a:t>
            </a:r>
            <a:r>
              <a:rPr lang="uk-UA" sz="2400" b="1" dirty="0">
                <a:solidFill>
                  <a:srgbClr val="0070C0"/>
                </a:solidFill>
              </a:rPr>
              <a:t>слово. Дай </a:t>
            </a:r>
            <a:r>
              <a:rPr lang="uk-UA" sz="2400" b="1" dirty="0" smtClean="0">
                <a:solidFill>
                  <a:srgbClr val="0070C0"/>
                </a:solidFill>
              </a:rPr>
              <a:t>визначення </a:t>
            </a:r>
            <a:r>
              <a:rPr lang="uk-UA" sz="2400" b="1" dirty="0">
                <a:solidFill>
                  <a:srgbClr val="0070C0"/>
                </a:solidFill>
              </a:rPr>
              <a:t>поняттю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3333160-26CD-4B8E-B677-F82FEFE57173}"/>
              </a:ext>
            </a:extLst>
          </p:cNvPr>
          <p:cNvSpPr txBox="1"/>
          <p:nvPr/>
        </p:nvSpPr>
        <p:spPr>
          <a:xfrm>
            <a:off x="5526493" y="5023301"/>
            <a:ext cx="2949721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Дієслово</a:t>
            </a:r>
          </a:p>
        </p:txBody>
      </p:sp>
    </p:spTree>
    <p:extLst>
      <p:ext uri="{BB962C8B-B14F-4D97-AF65-F5344CB8AC3E}">
        <p14:creationId xmlns:p14="http://schemas.microsoft.com/office/powerpoint/2010/main" val="39690755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12633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540829" y="1351039"/>
            <a:ext cx="5519058" cy="229509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буде</a:t>
            </a:r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 </a:t>
            </a:r>
            <a:r>
              <a:rPr lang="uk-UA" sz="2800" b="1" dirty="0" smtClean="0">
                <a:solidFill>
                  <a:srgbClr val="0070C0"/>
                </a:solidFill>
              </a:rPr>
              <a:t>повторювати, закріплювати </a:t>
            </a:r>
            <a:r>
              <a:rPr lang="uk-UA" sz="2800" b="1" dirty="0">
                <a:solidFill>
                  <a:srgbClr val="0070C0"/>
                </a:solidFill>
              </a:rPr>
              <a:t>і </a:t>
            </a:r>
            <a:r>
              <a:rPr lang="uk-UA" sz="2800" b="1" dirty="0" smtClean="0">
                <a:solidFill>
                  <a:srgbClr val="0070C0"/>
                </a:solidFill>
              </a:rPr>
              <a:t>застосувати знання </a:t>
            </a:r>
            <a:r>
              <a:rPr lang="uk-UA" sz="2800" b="1" dirty="0">
                <a:solidFill>
                  <a:srgbClr val="0070C0"/>
                </a:solidFill>
              </a:rPr>
              <a:t>про дієслово.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097030" y="1316603"/>
            <a:ext cx="3869881" cy="367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73864"/>
          <a:stretch/>
        </p:blipFill>
        <p:spPr>
          <a:xfrm>
            <a:off x="5138057" y="3681682"/>
            <a:ext cx="5921830" cy="241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2ADAB77-86D1-4016-8864-B22D4B958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68" y="3649296"/>
            <a:ext cx="1982671" cy="8397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8E57AEF-A88B-422E-9784-6775F993D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8" t="44057" r="14747" b="43479"/>
          <a:stretch/>
        </p:blipFill>
        <p:spPr>
          <a:xfrm>
            <a:off x="5138056" y="4326759"/>
            <a:ext cx="2166258" cy="7806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BDDC020-4D66-49A4-89E8-F7510CB8E2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52346" r="45353" b="24630"/>
          <a:stretch/>
        </p:blipFill>
        <p:spPr>
          <a:xfrm>
            <a:off x="7282407" y="4367009"/>
            <a:ext cx="3536304" cy="10413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3333160-26CD-4B8E-B677-F82FEFE57173}"/>
              </a:ext>
            </a:extLst>
          </p:cNvPr>
          <p:cNvSpPr txBox="1"/>
          <p:nvPr/>
        </p:nvSpPr>
        <p:spPr>
          <a:xfrm>
            <a:off x="5138533" y="4852042"/>
            <a:ext cx="2100465" cy="51077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= </a:t>
            </a:r>
            <a:r>
              <a:rPr lang="uk-UA" sz="2400" b="1" dirty="0" smtClean="0">
                <a:solidFill>
                  <a:srgbClr val="FF0000"/>
                </a:solidFill>
              </a:rPr>
              <a:t>о</a:t>
            </a:r>
            <a:r>
              <a:rPr lang="uk-UA" sz="2400" b="1" dirty="0" smtClean="0">
                <a:solidFill>
                  <a:srgbClr val="0070C0"/>
                </a:solidFill>
              </a:rPr>
              <a:t> =</a:t>
            </a:r>
            <a:r>
              <a:rPr lang="uk-UA" sz="2400" b="1" dirty="0" smtClean="0">
                <a:solidFill>
                  <a:srgbClr val="FF0000"/>
                </a:solidFill>
              </a:rPr>
              <a:t>о</a:t>
            </a:r>
            <a:r>
              <a:rPr lang="uk-UA" sz="2400" b="1" dirty="0" smtClean="0">
                <a:solidFill>
                  <a:srgbClr val="0070C0"/>
                </a:solidFill>
              </a:rPr>
              <a:t>– –</a:t>
            </a:r>
            <a:r>
              <a:rPr lang="uk-UA" sz="2400" b="1" dirty="0" smtClean="0">
                <a:solidFill>
                  <a:srgbClr val="FF0000"/>
                </a:solidFill>
              </a:rPr>
              <a:t>о</a:t>
            </a:r>
            <a:r>
              <a:rPr lang="uk-UA" sz="2400" b="1" dirty="0" smtClean="0">
                <a:solidFill>
                  <a:srgbClr val="0070C0"/>
                </a:solidFill>
              </a:rPr>
              <a:t> –</a:t>
            </a:r>
            <a:r>
              <a:rPr lang="uk-UA" sz="2400" b="1" dirty="0" smtClean="0">
                <a:solidFill>
                  <a:srgbClr val="FF0000"/>
                </a:solidFill>
              </a:rPr>
              <a:t>о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387963" y="4542292"/>
            <a:ext cx="429317" cy="5355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25015" y="4542292"/>
            <a:ext cx="429316" cy="5355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706493" y="4532038"/>
            <a:ext cx="429316" cy="53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955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56" y="3162910"/>
            <a:ext cx="7598407" cy="253785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54100" y="566058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</a:t>
            </a:r>
            <a:r>
              <a:rPr lang="uk-UA" sz="2800" b="1" dirty="0" smtClean="0">
                <a:solidFill>
                  <a:schemeClr val="bg1"/>
                </a:solidFill>
              </a:rPr>
              <a:t>«ДІЄСЛОВО»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707288" y="2255177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1.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9548" y="2191124"/>
            <a:ext cx="640980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Читалочка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пропонує доповнити подану схему. </a:t>
            </a:r>
            <a:r>
              <a:rPr lang="uk-UA" sz="2400" b="1" dirty="0" smtClean="0">
                <a:solidFill>
                  <a:schemeClr val="bg1"/>
                </a:solidFill>
              </a:rPr>
              <a:t>Назви </a:t>
            </a:r>
            <a:r>
              <a:rPr lang="uk-UA" sz="2400" b="1" dirty="0">
                <a:solidFill>
                  <a:schemeClr val="bg1"/>
                </a:solidFill>
              </a:rPr>
              <a:t>пропущені </a:t>
            </a:r>
            <a:r>
              <a:rPr lang="uk-UA" sz="2400" b="1" dirty="0" smtClean="0">
                <a:solidFill>
                  <a:schemeClr val="bg1"/>
                </a:solidFill>
              </a:rPr>
              <a:t>слова.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93035" y="4287162"/>
            <a:ext cx="2502972" cy="4676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дії </a:t>
            </a:r>
            <a:r>
              <a:rPr lang="uk-UA" sz="2800" b="1" dirty="0" smtClean="0">
                <a:solidFill>
                  <a:srgbClr val="0070C0"/>
                </a:solidFill>
              </a:rPr>
              <a:t>предмета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44771" y="4981810"/>
            <a:ext cx="2121169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що робить?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220057" y="4981810"/>
            <a:ext cx="2393513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що роблять?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657220"/>
            <a:ext cx="1164771" cy="1200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Мої досягнення.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25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07288" y="1326327"/>
            <a:ext cx="8732066" cy="78005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rgbClr val="0070C0"/>
                </a:solidFill>
              </a:rPr>
              <a:t>Ґаджикові</a:t>
            </a:r>
            <a:r>
              <a:rPr lang="uk-UA" sz="2000" b="1" dirty="0">
                <a:solidFill>
                  <a:srgbClr val="0070C0"/>
                </a:solidFill>
              </a:rPr>
              <a:t>, Родзинці, </a:t>
            </a:r>
            <a:r>
              <a:rPr lang="uk-UA" sz="2000" b="1" dirty="0" err="1">
                <a:solidFill>
                  <a:srgbClr val="0070C0"/>
                </a:solidFill>
              </a:rPr>
              <a:t>Читалочці</a:t>
            </a:r>
            <a:r>
              <a:rPr lang="uk-UA" sz="2000" b="1" dirty="0">
                <a:solidFill>
                  <a:srgbClr val="0070C0"/>
                </a:solidFill>
              </a:rPr>
              <a:t> і Щебетунчикові цікаво, що ти знаєш про дієслова. Вони придумали тобі завдання.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3517" r="9924"/>
          <a:stretch/>
        </p:blipFill>
        <p:spPr>
          <a:xfrm flipH="1">
            <a:off x="889748" y="3083676"/>
            <a:ext cx="2343823" cy="234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875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діти читають&quot;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298970"/>
            <a:ext cx="3024873" cy="20063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ртинки по запросу &quot;девочка  плавает&quot;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2"/>
          <a:stretch/>
        </p:blipFill>
        <p:spPr bwMode="auto">
          <a:xfrm>
            <a:off x="8062882" y="2269818"/>
            <a:ext cx="3029660" cy="203552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&quot;дети утром умываются&quot;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4"/>
          <a:stretch/>
        </p:blipFill>
        <p:spPr bwMode="auto">
          <a:xfrm flipH="1">
            <a:off x="4576296" y="2298970"/>
            <a:ext cx="2994049" cy="20063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31771" y="1452113"/>
            <a:ext cx="7260771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 </a:t>
            </a:r>
            <a:r>
              <a:rPr lang="uk-UA" sz="2400" b="1" dirty="0">
                <a:solidFill>
                  <a:srgbClr val="0070C0"/>
                </a:solidFill>
              </a:rPr>
              <a:t>світлини. </a:t>
            </a:r>
            <a:r>
              <a:rPr lang="uk-UA" sz="2400" b="1" dirty="0" smtClean="0">
                <a:solidFill>
                  <a:srgbClr val="0070C0"/>
                </a:solidFill>
              </a:rPr>
              <a:t>Назви дії, </a:t>
            </a:r>
            <a:r>
              <a:rPr lang="uk-UA" sz="2400" b="1" dirty="0">
                <a:solidFill>
                  <a:srgbClr val="0070C0"/>
                </a:solidFill>
              </a:rPr>
              <a:t>які виконують діти.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54100" y="566058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</a:t>
            </a:r>
            <a:r>
              <a:rPr lang="uk-UA" sz="2800" b="1" dirty="0" smtClean="0">
                <a:solidFill>
                  <a:schemeClr val="bg1"/>
                </a:solidFill>
              </a:rPr>
              <a:t>«ДІЄСЛОВО»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082012" y="1452113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2.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657220"/>
            <a:ext cx="1164771" cy="1200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Мої досягнення.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25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12221" y="4467509"/>
            <a:ext cx="2379028" cy="6487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Читають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69821" y="4467509"/>
            <a:ext cx="2900524" cy="6487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вмивається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112217" y="4447920"/>
            <a:ext cx="2379028" cy="6487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плаває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901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00105" y="1370721"/>
            <a:ext cx="7592437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    </a:t>
            </a:r>
            <a:r>
              <a:rPr lang="uk-UA" sz="2400" b="1" dirty="0" smtClean="0">
                <a:solidFill>
                  <a:srgbClr val="0070C0"/>
                </a:solidFill>
              </a:rPr>
              <a:t>Скажи, </a:t>
            </a:r>
            <a:r>
              <a:rPr lang="uk-UA" sz="2400" b="1" dirty="0">
                <a:solidFill>
                  <a:srgbClr val="0070C0"/>
                </a:solidFill>
              </a:rPr>
              <a:t>яку дію може виконувати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Щебетунчик такими предметами</a:t>
            </a:r>
            <a:r>
              <a:rPr lang="uk-UA" sz="2400" b="1" dirty="0" smtClean="0">
                <a:solidFill>
                  <a:srgbClr val="0070C0"/>
                </a:solidFill>
              </a:rPr>
              <a:t>. Три сполучення слів </a:t>
            </a:r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28470" y="2277480"/>
            <a:ext cx="5623831" cy="36275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Виделкою </a:t>
            </a:r>
            <a:r>
              <a:rPr lang="uk-UA" sz="3600" b="1" dirty="0" smtClean="0">
                <a:solidFill>
                  <a:schemeClr val="bg1"/>
                </a:solidFill>
              </a:rPr>
              <a:t>_____</a:t>
            </a:r>
          </a:p>
          <a:p>
            <a:r>
              <a:rPr lang="uk-UA" sz="3600" b="1" dirty="0" err="1" smtClean="0">
                <a:solidFill>
                  <a:schemeClr val="bg1"/>
                </a:solidFill>
              </a:rPr>
              <a:t>м'ячем</a:t>
            </a:r>
            <a:r>
              <a:rPr lang="uk-UA" sz="3600" b="1" dirty="0" smtClean="0">
                <a:solidFill>
                  <a:schemeClr val="bg1"/>
                </a:solidFill>
              </a:rPr>
              <a:t>  _____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ножицями  _____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гребінцем ____________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ручкою  ______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фарбами </a:t>
            </a:r>
            <a:r>
              <a:rPr lang="uk-UA" sz="3600" b="1" dirty="0" smtClean="0">
                <a:solidFill>
                  <a:schemeClr val="bg1"/>
                </a:solidFill>
              </a:rPr>
              <a:t>_______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57269" y="2277481"/>
            <a:ext cx="1284653" cy="675409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rgbClr val="295FFF"/>
                </a:solidFill>
              </a:rPr>
              <a:t>їсть</a:t>
            </a:r>
            <a:r>
              <a:rPr lang="uk-UA" sz="3600" i="1" dirty="0">
                <a:solidFill>
                  <a:schemeClr val="tx1"/>
                </a:solidFill>
              </a:rPr>
              <a:t> </a:t>
            </a:r>
            <a:endParaRPr lang="ru-RU" sz="3600" i="1" dirty="0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012" y="2521678"/>
            <a:ext cx="2392170" cy="3225315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5626598" y="2916993"/>
            <a:ext cx="1284653" cy="675409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rgbClr val="295FFF"/>
                </a:solidFill>
              </a:rPr>
              <a:t>грає</a:t>
            </a:r>
            <a:endParaRPr lang="ru-RU" sz="3600" b="1" i="1" dirty="0">
              <a:solidFill>
                <a:srgbClr val="295FFF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344520" y="3458927"/>
            <a:ext cx="1284653" cy="675409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rgbClr val="295FFF"/>
                </a:solidFill>
              </a:rPr>
              <a:t>ріже</a:t>
            </a:r>
            <a:endParaRPr lang="ru-RU" sz="3600" b="1" i="1" dirty="0">
              <a:solidFill>
                <a:srgbClr val="295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4100" y="566058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</a:t>
            </a:r>
            <a:r>
              <a:rPr lang="uk-UA" sz="2800" b="1" dirty="0" smtClean="0">
                <a:solidFill>
                  <a:schemeClr val="bg1"/>
                </a:solidFill>
              </a:rPr>
              <a:t>«ДІЄСЛОВО»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1082012" y="1452113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3.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657220"/>
            <a:ext cx="1164771" cy="1200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Мої досягнення.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25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69653" y="3269377"/>
            <a:ext cx="5712747" cy="22007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36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89435" y="3983819"/>
            <a:ext cx="3072756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rgbClr val="295FFF"/>
                </a:solidFill>
              </a:rPr>
              <a:t>розчісується</a:t>
            </a:r>
            <a:endParaRPr lang="ru-RU" sz="3600" b="1" i="1" dirty="0">
              <a:solidFill>
                <a:srgbClr val="295FFF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59367" y="4571092"/>
            <a:ext cx="1473121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rgbClr val="295FFF"/>
                </a:solidFill>
              </a:rPr>
              <a:t>пише</a:t>
            </a:r>
            <a:endParaRPr lang="ru-RU" sz="3600" b="1" i="1" dirty="0">
              <a:solidFill>
                <a:srgbClr val="295FFF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48509" y="5099175"/>
            <a:ext cx="1725483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rgbClr val="295FFF"/>
                </a:solidFill>
              </a:rPr>
              <a:t>малює</a:t>
            </a:r>
            <a:endParaRPr lang="ru-RU" sz="3600" b="1" i="1" dirty="0">
              <a:solidFill>
                <a:srgbClr val="295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610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t="4562" r="12778"/>
          <a:stretch/>
        </p:blipFill>
        <p:spPr>
          <a:xfrm flipH="1">
            <a:off x="664028" y="2195067"/>
            <a:ext cx="2142231" cy="241000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259" y="2195067"/>
            <a:ext cx="8515081" cy="186571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537857" y="1309166"/>
            <a:ext cx="7554686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Виконай </a:t>
            </a:r>
            <a:r>
              <a:rPr lang="uk-UA" sz="2400" b="1" dirty="0">
                <a:solidFill>
                  <a:srgbClr val="0070C0"/>
                </a:solidFill>
              </a:rPr>
              <a:t>завдання Ґаджика – </a:t>
            </a:r>
            <a:r>
              <a:rPr lang="uk-UA" sz="2400" b="1" dirty="0" err="1">
                <a:solidFill>
                  <a:srgbClr val="0070C0"/>
                </a:solidFill>
              </a:rPr>
              <a:t>запиши</a:t>
            </a:r>
            <a:r>
              <a:rPr lang="uk-UA" sz="2400" b="1" dirty="0">
                <a:solidFill>
                  <a:srgbClr val="0070C0"/>
                </a:solidFill>
              </a:rPr>
              <a:t> подані слова в три колонки.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37114" y="4108336"/>
            <a:ext cx="1099946" cy="509668"/>
          </a:xfrm>
          <a:prstGeom prst="roundRect">
            <a:avLst/>
          </a:prstGeom>
          <a:solidFill>
            <a:srgbClr val="FF66F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лис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31480" y="4130722"/>
            <a:ext cx="1827031" cy="509668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хитрий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02318" y="4665672"/>
            <a:ext cx="1369538" cy="509668"/>
          </a:xfrm>
          <a:prstGeom prst="roundRect">
            <a:avLst/>
          </a:prstGeom>
          <a:solidFill>
            <a:srgbClr val="FF66F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заєць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13690" y="4643287"/>
            <a:ext cx="2662610" cy="509668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полохливий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75586" y="4138870"/>
            <a:ext cx="2916958" cy="50966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підкрадається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99774" y="4673821"/>
            <a:ext cx="2111769" cy="5096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ховається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54100" y="566058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</a:t>
            </a:r>
            <a:r>
              <a:rPr lang="uk-UA" sz="2800" b="1" dirty="0" smtClean="0">
                <a:solidFill>
                  <a:schemeClr val="bg1"/>
                </a:solidFill>
              </a:rPr>
              <a:t>«ДІЄСЛОВО»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1082012" y="1452113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4.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657220"/>
            <a:ext cx="1164771" cy="1200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Мої досягнення.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26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4721" y="5426387"/>
            <a:ext cx="8741229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Склади </a:t>
            </a:r>
            <a:r>
              <a:rPr lang="uk-UA" sz="2400" b="1" dirty="0">
                <a:solidFill>
                  <a:srgbClr val="0070C0"/>
                </a:solidFill>
              </a:rPr>
              <a:t>два речення зі словами, записаними в кожному </a:t>
            </a:r>
            <a:r>
              <a:rPr lang="uk-UA" sz="2400" b="1" dirty="0" smtClean="0">
                <a:solidFill>
                  <a:srgbClr val="0070C0"/>
                </a:solidFill>
              </a:rPr>
              <a:t>рядку. </a:t>
            </a:r>
          </a:p>
        </p:txBody>
      </p:sp>
    </p:spTree>
    <p:extLst>
      <p:ext uri="{BB962C8B-B14F-4D97-AF65-F5344CB8AC3E}">
        <p14:creationId xmlns:p14="http://schemas.microsoft.com/office/powerpoint/2010/main" val="41380772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298825" y="1411169"/>
            <a:ext cx="6793718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Запиши одне </a:t>
            </a:r>
            <a:r>
              <a:rPr lang="uk-UA" sz="2400" b="1" dirty="0" smtClean="0">
                <a:solidFill>
                  <a:srgbClr val="0070C0"/>
                </a:solidFill>
              </a:rPr>
              <a:t>з речень зі </a:t>
            </a:r>
            <a:r>
              <a:rPr lang="uk-UA" sz="2400" b="1" dirty="0">
                <a:solidFill>
                  <a:srgbClr val="0070C0"/>
                </a:solidFill>
              </a:rPr>
              <a:t>словами, </a:t>
            </a:r>
            <a:r>
              <a:rPr lang="uk-UA" sz="2400" b="1" dirty="0" smtClean="0">
                <a:solidFill>
                  <a:srgbClr val="0070C0"/>
                </a:solidFill>
              </a:rPr>
              <a:t>складеними </a:t>
            </a:r>
            <a:r>
              <a:rPr lang="uk-UA" sz="2400" b="1" dirty="0">
                <a:solidFill>
                  <a:srgbClr val="0070C0"/>
                </a:solidFill>
              </a:rPr>
              <a:t>в кожному рядку попереднього завдання. </a:t>
            </a:r>
            <a:endParaRPr lang="uk-UA" sz="2400" b="1" dirty="0" smtClean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98825" y="2375233"/>
            <a:ext cx="5608205" cy="7029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bg1"/>
                </a:solidFill>
              </a:rPr>
              <a:t>Підкрадається хитрий лис.</a:t>
            </a:r>
          </a:p>
        </p:txBody>
      </p:sp>
      <p:pic>
        <p:nvPicPr>
          <p:cNvPr id="4098" name="Picture 2" descr="Картинки по запросу &quot;хитрая лиса подкрадывается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2" r="5301" b="7262"/>
          <a:stretch/>
        </p:blipFill>
        <p:spPr bwMode="auto">
          <a:xfrm>
            <a:off x="1031255" y="2375233"/>
            <a:ext cx="3124941" cy="209566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54100" y="566058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</a:t>
            </a:r>
            <a:r>
              <a:rPr lang="uk-UA" sz="2800" b="1" dirty="0" smtClean="0">
                <a:solidFill>
                  <a:schemeClr val="bg1"/>
                </a:solidFill>
              </a:rPr>
              <a:t>«ДІЄСЛОВО»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082012" y="1452113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5.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657220"/>
            <a:ext cx="1164771" cy="1200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Мої досягнення.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sz="2400" b="1" dirty="0" smtClean="0">
                <a:solidFill>
                  <a:schemeClr val="bg1"/>
                </a:solidFill>
              </a:rPr>
              <a:t>26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09534" y="3291394"/>
            <a:ext cx="6208321" cy="7039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bg1"/>
                </a:solidFill>
              </a:rPr>
              <a:t>Ховається полохливий заєць.</a:t>
            </a:r>
          </a:p>
        </p:txBody>
      </p:sp>
      <p:pic>
        <p:nvPicPr>
          <p:cNvPr id="17" name="Picture 6" descr="Картинки по запросу &quot;заяц прячется&quot;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" b="10110"/>
          <a:stretch/>
        </p:blipFill>
        <p:spPr bwMode="auto">
          <a:xfrm flipH="1">
            <a:off x="3751591" y="4104876"/>
            <a:ext cx="2841172" cy="17918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689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14576</TotalTime>
  <Words>715</Words>
  <Application>Microsoft Office PowerPoint</Application>
  <PresentationFormat>Произвольный</PresentationFormat>
  <Paragraphs>170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904</cp:revision>
  <dcterms:created xsi:type="dcterms:W3CDTF">2018-01-05T16:38:53Z</dcterms:created>
  <dcterms:modified xsi:type="dcterms:W3CDTF">2025-02-18T14:08:54Z</dcterms:modified>
</cp:coreProperties>
</file>