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760" r:id="rId3"/>
    <p:sldId id="762" r:id="rId4"/>
    <p:sldId id="751" r:id="rId5"/>
    <p:sldId id="666" r:id="rId6"/>
    <p:sldId id="538" r:id="rId7"/>
    <p:sldId id="764" r:id="rId8"/>
    <p:sldId id="763" r:id="rId9"/>
    <p:sldId id="75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DFA9418-B836-4164-A94E-7C9DD6F5B995}">
          <p14:sldIdLst>
            <p14:sldId id="258"/>
            <p14:sldId id="760"/>
            <p14:sldId id="762"/>
            <p14:sldId id="751"/>
            <p14:sldId id="666"/>
            <p14:sldId id="538"/>
            <p14:sldId id="764"/>
            <p14:sldId id="763"/>
            <p14:sldId id="759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Юлия Цупа" initials="ЮЦ" lastIdx="0" clrIdx="0">
    <p:extLst/>
  </p:cmAuthor>
  <p:cmAuthor id="2" name="Василь Цупа" initials="ВЦ" lastIdx="1" clrIdx="1">
    <p:extLst/>
  </p:cmAuthor>
  <p:cmAuthor id="3" name="gulevataya.anna@gmail.com" initials="g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AC6EF"/>
    <a:srgbClr val="C6109F"/>
    <a:srgbClr val="9E0000"/>
    <a:srgbClr val="FF3131"/>
    <a:srgbClr val="0D0D0D"/>
    <a:srgbClr val="00B050"/>
    <a:srgbClr val="FFFF00"/>
    <a:srgbClr val="295FFF"/>
    <a:srgbClr val="2F3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27568" autoAdjust="0"/>
  </p:normalViewPr>
  <p:slideViewPr>
    <p:cSldViewPr snapToGrid="0">
      <p:cViewPr varScale="1">
        <p:scale>
          <a:sx n="88" d="100"/>
          <a:sy n="88" d="100"/>
        </p:scale>
        <p:origin x="-474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9AA968-9F58-4A6E-B11C-582CA574AD65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EE47331-2253-406E-9CB5-953C9128E5FC}">
      <dgm:prSet custT="1"/>
      <dgm:spPr/>
      <dgm:t>
        <a:bodyPr/>
        <a:lstStyle/>
        <a:p>
          <a:r>
            <a:rPr lang="uk-UA" sz="3200" b="1" dirty="0" err="1" smtClean="0"/>
            <a:t>Математич</a:t>
          </a:r>
          <a:r>
            <a:rPr lang="uk-UA" sz="3200" b="1" dirty="0" smtClean="0"/>
            <a:t>-ний диктант</a:t>
          </a:r>
          <a:endParaRPr lang="ru-RU" sz="3200" b="1" dirty="0"/>
        </a:p>
      </dgm:t>
    </dgm:pt>
    <dgm:pt modelId="{07B45246-BCBA-4C6A-9076-F862C32035CB}" type="parTrans" cxnId="{12A14C53-C33B-4200-8636-434B79EDDC5F}">
      <dgm:prSet/>
      <dgm:spPr/>
      <dgm:t>
        <a:bodyPr/>
        <a:lstStyle/>
        <a:p>
          <a:endParaRPr lang="ru-RU"/>
        </a:p>
      </dgm:t>
    </dgm:pt>
    <dgm:pt modelId="{B06B7428-C848-4EE0-8ECF-6C9F79544FEB}" type="sibTrans" cxnId="{12A14C53-C33B-4200-8636-434B79EDDC5F}">
      <dgm:prSet/>
      <dgm:spPr/>
      <dgm:t>
        <a:bodyPr/>
        <a:lstStyle/>
        <a:p>
          <a:endParaRPr lang="ru-RU"/>
        </a:p>
      </dgm:t>
    </dgm:pt>
    <dgm:pt modelId="{17FCBCD0-5166-44EF-A995-697AB50FC98B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3200" b="1" dirty="0" smtClean="0">
              <a:solidFill>
                <a:schemeClr val="bg1"/>
              </a:solidFill>
            </a:rPr>
            <a:t>Назва чисел при діленні</a:t>
          </a:r>
          <a:endParaRPr lang="ru-RU" sz="3200" b="1" dirty="0">
            <a:solidFill>
              <a:schemeClr val="bg1"/>
            </a:solidFill>
          </a:endParaRPr>
        </a:p>
      </dgm:t>
    </dgm:pt>
    <dgm:pt modelId="{5DA8E561-7845-4F5E-8BAA-7476E17DE152}" type="parTrans" cxnId="{61173E0E-C7CE-4D50-8A41-FB11AB1EF1A9}">
      <dgm:prSet/>
      <dgm:spPr/>
      <dgm:t>
        <a:bodyPr/>
        <a:lstStyle/>
        <a:p>
          <a:endParaRPr lang="ru-RU"/>
        </a:p>
      </dgm:t>
    </dgm:pt>
    <dgm:pt modelId="{51DA5559-1D76-4E84-9E22-8C1484394DD0}" type="sibTrans" cxnId="{61173E0E-C7CE-4D50-8A41-FB11AB1EF1A9}">
      <dgm:prSet/>
      <dgm:spPr/>
      <dgm:t>
        <a:bodyPr/>
        <a:lstStyle/>
        <a:p>
          <a:endParaRPr lang="ru-RU"/>
        </a:p>
      </dgm:t>
    </dgm:pt>
    <dgm:pt modelId="{C7F066E2-A2BF-4022-BF58-14958850D66F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3200" b="1" dirty="0" smtClean="0">
              <a:solidFill>
                <a:schemeClr val="bg1"/>
              </a:solidFill>
            </a:rPr>
            <a:t>Розв’язування задачі на знаходження суми</a:t>
          </a:r>
          <a:endParaRPr lang="ru-RU" sz="3200" b="1" dirty="0"/>
        </a:p>
      </dgm:t>
    </dgm:pt>
    <dgm:pt modelId="{DEED5A30-5E1A-4497-A8DE-013FB92DBE60}" type="parTrans" cxnId="{FAAAC0BF-1C40-4037-8034-D05A392E33BC}">
      <dgm:prSet/>
      <dgm:spPr/>
      <dgm:t>
        <a:bodyPr/>
        <a:lstStyle/>
        <a:p>
          <a:endParaRPr lang="ru-RU"/>
        </a:p>
      </dgm:t>
    </dgm:pt>
    <dgm:pt modelId="{38331CB2-7599-45F9-B495-D446459A6E2D}" type="sibTrans" cxnId="{FAAAC0BF-1C40-4037-8034-D05A392E33BC}">
      <dgm:prSet/>
      <dgm:spPr/>
      <dgm:t>
        <a:bodyPr/>
        <a:lstStyle/>
        <a:p>
          <a:endParaRPr lang="ru-RU"/>
        </a:p>
      </dgm:t>
    </dgm:pt>
    <dgm:pt modelId="{3466C275-B8F1-459F-B50B-976409EFE0E4}">
      <dgm:prSet custT="1"/>
      <dgm:spPr/>
      <dgm:t>
        <a:bodyPr/>
        <a:lstStyle/>
        <a:p>
          <a:r>
            <a:rPr lang="uk-UA" sz="3200" b="1" dirty="0" smtClean="0">
              <a:solidFill>
                <a:schemeClr val="bg1"/>
              </a:solidFill>
            </a:rPr>
            <a:t>Взаємо-зв’язок множення і ділення</a:t>
          </a:r>
          <a:endParaRPr lang="ru-RU" sz="3200" b="1" dirty="0">
            <a:solidFill>
              <a:srgbClr val="FFFF00"/>
            </a:solidFill>
          </a:endParaRPr>
        </a:p>
      </dgm:t>
    </dgm:pt>
    <dgm:pt modelId="{C0C08257-B11F-41E4-8C89-4961A82ACA32}" type="parTrans" cxnId="{4A9EE714-AD6C-4C23-B6F5-18E57EA3E9CE}">
      <dgm:prSet/>
      <dgm:spPr/>
      <dgm:t>
        <a:bodyPr/>
        <a:lstStyle/>
        <a:p>
          <a:endParaRPr lang="ru-RU"/>
        </a:p>
      </dgm:t>
    </dgm:pt>
    <dgm:pt modelId="{2833D3A3-6263-4921-903C-07E9A6421D09}" type="sibTrans" cxnId="{4A9EE714-AD6C-4C23-B6F5-18E57EA3E9CE}">
      <dgm:prSet/>
      <dgm:spPr/>
      <dgm:t>
        <a:bodyPr/>
        <a:lstStyle/>
        <a:p>
          <a:endParaRPr lang="ru-RU"/>
        </a:p>
      </dgm:t>
    </dgm:pt>
    <dgm:pt modelId="{6408D3F1-0C0E-4F5D-B5D5-053E6D4B4C50}" type="pres">
      <dgm:prSet presAssocID="{289AA968-9F58-4A6E-B11C-582CA574AD6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3C5BBC-E083-4F12-B4A9-616A8F9530EC}" type="pres">
      <dgm:prSet presAssocID="{6EE47331-2253-406E-9CB5-953C9128E5FC}" presName="node" presStyleLbl="node1" presStyleIdx="0" presStyleCnt="4" custScaleX="111554" custLinFactX="194248" custLinFactNeighborX="200000" custLinFactNeighborY="-2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EF99B-E600-4B60-96C8-658D7EF2F880}" type="pres">
      <dgm:prSet presAssocID="{B06B7428-C848-4EE0-8ECF-6C9F79544FEB}" presName="sibTrans" presStyleCnt="0"/>
      <dgm:spPr/>
    </dgm:pt>
    <dgm:pt modelId="{8C93B566-6306-40C5-A3D5-B84E788E517B}" type="pres">
      <dgm:prSet presAssocID="{17FCBCD0-5166-44EF-A995-697AB50FC98B}" presName="node" presStyleLbl="node1" presStyleIdx="1" presStyleCnt="4" custScaleX="92665" custLinFactX="-101027" custLinFactNeighborX="-200000" custLinFactNeighborY="-1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E8D5E2-E5AE-41CC-80D3-5A0016AFADCC}" type="pres">
      <dgm:prSet presAssocID="{51DA5559-1D76-4E84-9E22-8C1484394DD0}" presName="sibTrans" presStyleCnt="0"/>
      <dgm:spPr/>
    </dgm:pt>
    <dgm:pt modelId="{59CF1D9C-2F66-430C-8C5F-07B7FEE5F045}" type="pres">
      <dgm:prSet presAssocID="{C7F066E2-A2BF-4022-BF58-14958850D66F}" presName="node" presStyleLbl="node1" presStyleIdx="2" presStyleCnt="4" custScaleX="127635" custLinFactX="100000" custLinFactNeighborX="1740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566261-9B99-479C-9346-B39B9279D96E}" type="pres">
      <dgm:prSet presAssocID="{38331CB2-7599-45F9-B495-D446459A6E2D}" presName="sibTrans" presStyleCnt="0"/>
      <dgm:spPr/>
    </dgm:pt>
    <dgm:pt modelId="{6C0F7CAC-2753-43F9-84FC-D27019835444}" type="pres">
      <dgm:prSet presAssocID="{3466C275-B8F1-459F-B50B-976409EFE0E4}" presName="node" presStyleLbl="node1" presStyleIdx="3" presStyleCnt="4" custScaleX="103680" custLinFactX="-231158" custLinFactNeighborX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B36A93-13DE-46C3-913A-9B89236A28B9}" type="presOf" srcId="{3466C275-B8F1-459F-B50B-976409EFE0E4}" destId="{6C0F7CAC-2753-43F9-84FC-D27019835444}" srcOrd="0" destOrd="0" presId="urn:microsoft.com/office/officeart/2005/8/layout/hList6"/>
    <dgm:cxn modelId="{06FC6BEC-9E4D-4393-9B20-D5DF335BC2B4}" type="presOf" srcId="{289AA968-9F58-4A6E-B11C-582CA574AD65}" destId="{6408D3F1-0C0E-4F5D-B5D5-053E6D4B4C50}" srcOrd="0" destOrd="0" presId="urn:microsoft.com/office/officeart/2005/8/layout/hList6"/>
    <dgm:cxn modelId="{4A9EE714-AD6C-4C23-B6F5-18E57EA3E9CE}" srcId="{289AA968-9F58-4A6E-B11C-582CA574AD65}" destId="{3466C275-B8F1-459F-B50B-976409EFE0E4}" srcOrd="3" destOrd="0" parTransId="{C0C08257-B11F-41E4-8C89-4961A82ACA32}" sibTransId="{2833D3A3-6263-4921-903C-07E9A6421D09}"/>
    <dgm:cxn modelId="{FAAAC0BF-1C40-4037-8034-D05A392E33BC}" srcId="{289AA968-9F58-4A6E-B11C-582CA574AD65}" destId="{C7F066E2-A2BF-4022-BF58-14958850D66F}" srcOrd="2" destOrd="0" parTransId="{DEED5A30-5E1A-4497-A8DE-013FB92DBE60}" sibTransId="{38331CB2-7599-45F9-B495-D446459A6E2D}"/>
    <dgm:cxn modelId="{61173E0E-C7CE-4D50-8A41-FB11AB1EF1A9}" srcId="{289AA968-9F58-4A6E-B11C-582CA574AD65}" destId="{17FCBCD0-5166-44EF-A995-697AB50FC98B}" srcOrd="1" destOrd="0" parTransId="{5DA8E561-7845-4F5E-8BAA-7476E17DE152}" sibTransId="{51DA5559-1D76-4E84-9E22-8C1484394DD0}"/>
    <dgm:cxn modelId="{10B99C01-0EF0-47A2-ACFD-A62D67A45295}" type="presOf" srcId="{C7F066E2-A2BF-4022-BF58-14958850D66F}" destId="{59CF1D9C-2F66-430C-8C5F-07B7FEE5F045}" srcOrd="0" destOrd="0" presId="urn:microsoft.com/office/officeart/2005/8/layout/hList6"/>
    <dgm:cxn modelId="{1EF97467-3630-4C3C-BA0E-EE52CDA597CE}" type="presOf" srcId="{17FCBCD0-5166-44EF-A995-697AB50FC98B}" destId="{8C93B566-6306-40C5-A3D5-B84E788E517B}" srcOrd="0" destOrd="0" presId="urn:microsoft.com/office/officeart/2005/8/layout/hList6"/>
    <dgm:cxn modelId="{12A14C53-C33B-4200-8636-434B79EDDC5F}" srcId="{289AA968-9F58-4A6E-B11C-582CA574AD65}" destId="{6EE47331-2253-406E-9CB5-953C9128E5FC}" srcOrd="0" destOrd="0" parTransId="{07B45246-BCBA-4C6A-9076-F862C32035CB}" sibTransId="{B06B7428-C848-4EE0-8ECF-6C9F79544FEB}"/>
    <dgm:cxn modelId="{9BEB0479-15A8-445A-A410-9AB99628E1E7}" type="presOf" srcId="{6EE47331-2253-406E-9CB5-953C9128E5FC}" destId="{783C5BBC-E083-4F12-B4A9-616A8F9530EC}" srcOrd="0" destOrd="0" presId="urn:microsoft.com/office/officeart/2005/8/layout/hList6"/>
    <dgm:cxn modelId="{6C06CC1B-751C-44DA-BBB9-E38D8DB23FCF}" type="presParOf" srcId="{6408D3F1-0C0E-4F5D-B5D5-053E6D4B4C50}" destId="{783C5BBC-E083-4F12-B4A9-616A8F9530EC}" srcOrd="0" destOrd="0" presId="urn:microsoft.com/office/officeart/2005/8/layout/hList6"/>
    <dgm:cxn modelId="{B5B8E2AB-40F6-4928-A816-89D6B70C3833}" type="presParOf" srcId="{6408D3F1-0C0E-4F5D-B5D5-053E6D4B4C50}" destId="{903EF99B-E600-4B60-96C8-658D7EF2F880}" srcOrd="1" destOrd="0" presId="urn:microsoft.com/office/officeart/2005/8/layout/hList6"/>
    <dgm:cxn modelId="{FD469155-445B-4866-850A-3FAB0E8ACABA}" type="presParOf" srcId="{6408D3F1-0C0E-4F5D-B5D5-053E6D4B4C50}" destId="{8C93B566-6306-40C5-A3D5-B84E788E517B}" srcOrd="2" destOrd="0" presId="urn:microsoft.com/office/officeart/2005/8/layout/hList6"/>
    <dgm:cxn modelId="{274C9141-2187-4F18-B70B-53A10014FF4B}" type="presParOf" srcId="{6408D3F1-0C0E-4F5D-B5D5-053E6D4B4C50}" destId="{B4E8D5E2-E5AE-41CC-80D3-5A0016AFADCC}" srcOrd="3" destOrd="0" presId="urn:microsoft.com/office/officeart/2005/8/layout/hList6"/>
    <dgm:cxn modelId="{5569453C-309C-460B-916B-AFDAE9FD6396}" type="presParOf" srcId="{6408D3F1-0C0E-4F5D-B5D5-053E6D4B4C50}" destId="{59CF1D9C-2F66-430C-8C5F-07B7FEE5F045}" srcOrd="4" destOrd="0" presId="urn:microsoft.com/office/officeart/2005/8/layout/hList6"/>
    <dgm:cxn modelId="{A625A117-2864-49DC-839D-2EC0EDC7138F}" type="presParOf" srcId="{6408D3F1-0C0E-4F5D-B5D5-053E6D4B4C50}" destId="{DF566261-9B99-479C-9346-B39B9279D96E}" srcOrd="5" destOrd="0" presId="urn:microsoft.com/office/officeart/2005/8/layout/hList6"/>
    <dgm:cxn modelId="{6E7ACEDD-2959-42B2-8801-D0BE5817083D}" type="presParOf" srcId="{6408D3F1-0C0E-4F5D-B5D5-053E6D4B4C50}" destId="{6C0F7CAC-2753-43F9-84FC-D27019835444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C5BBC-E083-4F12-B4A9-616A8F9530EC}">
      <dsp:nvSpPr>
        <dsp:cNvPr id="0" name=""/>
        <dsp:cNvSpPr/>
      </dsp:nvSpPr>
      <dsp:spPr>
        <a:xfrm rot="16200000">
          <a:off x="4104159" y="823221"/>
          <a:ext cx="4272497" cy="2626053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err="1" smtClean="0"/>
            <a:t>Математич</a:t>
          </a:r>
          <a:r>
            <a:rPr lang="uk-UA" sz="3200" b="1" kern="1200" dirty="0" smtClean="0"/>
            <a:t>-ний диктант</a:t>
          </a:r>
          <a:endParaRPr lang="ru-RU" sz="3200" b="1" kern="1200" dirty="0"/>
        </a:p>
      </dsp:txBody>
      <dsp:txXfrm rot="5400000">
        <a:off x="4927381" y="854498"/>
        <a:ext cx="2626053" cy="2563499"/>
      </dsp:txXfrm>
    </dsp:sp>
    <dsp:sp modelId="{8C93B566-6306-40C5-A3D5-B84E788E517B}">
      <dsp:nvSpPr>
        <dsp:cNvPr id="0" name=""/>
        <dsp:cNvSpPr/>
      </dsp:nvSpPr>
      <dsp:spPr>
        <a:xfrm rot="16200000">
          <a:off x="-972745" y="1045551"/>
          <a:ext cx="4272497" cy="2181393"/>
        </a:xfrm>
        <a:prstGeom prst="flowChartManualOperation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bg1"/>
              </a:solidFill>
            </a:rPr>
            <a:t>Назва чисел при діленні</a:t>
          </a:r>
          <a:endParaRPr lang="ru-RU" sz="3200" b="1" kern="1200" dirty="0">
            <a:solidFill>
              <a:schemeClr val="bg1"/>
            </a:solidFill>
          </a:endParaRPr>
        </a:p>
      </dsp:txBody>
      <dsp:txXfrm rot="5400000">
        <a:off x="72807" y="854498"/>
        <a:ext cx="2181393" cy="2563499"/>
      </dsp:txXfrm>
    </dsp:sp>
    <dsp:sp modelId="{59CF1D9C-2F66-430C-8C5F-07B7FEE5F045}">
      <dsp:nvSpPr>
        <dsp:cNvPr id="0" name=""/>
        <dsp:cNvSpPr/>
      </dsp:nvSpPr>
      <dsp:spPr>
        <a:xfrm rot="16200000">
          <a:off x="7146959" y="633943"/>
          <a:ext cx="4272497" cy="3004610"/>
        </a:xfrm>
        <a:prstGeom prst="flowChartManualOperation">
          <a:avLst/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bg1"/>
              </a:solidFill>
            </a:rPr>
            <a:t>Розв’язування задачі на знаходження суми</a:t>
          </a:r>
          <a:endParaRPr lang="ru-RU" sz="3200" b="1" kern="1200" dirty="0"/>
        </a:p>
      </dsp:txBody>
      <dsp:txXfrm rot="5400000">
        <a:off x="7780903" y="854498"/>
        <a:ext cx="3004610" cy="2563499"/>
      </dsp:txXfrm>
    </dsp:sp>
    <dsp:sp modelId="{6C0F7CAC-2753-43F9-84FC-D27019835444}">
      <dsp:nvSpPr>
        <dsp:cNvPr id="0" name=""/>
        <dsp:cNvSpPr/>
      </dsp:nvSpPr>
      <dsp:spPr>
        <a:xfrm rot="16200000">
          <a:off x="1456095" y="915901"/>
          <a:ext cx="4272497" cy="2440694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bg1"/>
              </a:solidFill>
            </a:rPr>
            <a:t>Взаємо-зв’язок множення і ділення</a:t>
          </a:r>
          <a:endParaRPr lang="ru-RU" sz="3200" b="1" kern="1200" dirty="0">
            <a:solidFill>
              <a:srgbClr val="FFFF00"/>
            </a:solidFill>
          </a:endParaRPr>
        </a:p>
      </dsp:txBody>
      <dsp:txXfrm rot="5400000">
        <a:off x="2371996" y="854499"/>
        <a:ext cx="2440694" cy="2563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BE04B-0FEE-474E-98E3-E5C059B0E3D6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8AAFC-F45B-4763-9C1F-8029DFCE0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45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6D62-0A69-489C-AD8A-DBBB454FE69F}" type="datetime1">
              <a:rPr lang="uk-UA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24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1F5A-B942-463D-BFFB-A6C0BF2A95D9}" type="datetime1">
              <a:rPr lang="uk-UA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42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F5CA3-AACC-4614-BF69-00E689DA5E5C}" type="datetime1">
              <a:rPr lang="uk-UA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75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7AFC-C01B-4F35-8E90-7CDC7BDC9F41}" type="datetime1">
              <a:rPr lang="uk-UA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44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7DF8-A1C4-4191-9BCE-6255C9741248}" type="datetime1">
              <a:rPr lang="uk-UA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64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527B-8C9A-436C-98CD-9931061FA41E}" type="datetime1">
              <a:rPr lang="uk-UA" smtClean="0"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06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2E25-D864-431C-9803-DC1DF816B3B2}" type="datetime1">
              <a:rPr lang="uk-UA" smtClean="0"/>
              <a:t>04.02.2025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92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627C-B8CA-44C8-AA80-F38F7E2DC942}" type="datetime1">
              <a:rPr lang="uk-UA" smtClean="0"/>
              <a:t>04.02.2025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5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820F-613B-4084-A210-F6071CA8AA12}" type="datetime1">
              <a:rPr lang="uk-UA" smtClean="0"/>
              <a:t>04.02.2025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49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D5AF-C886-45A1-B5DC-5A526CB61C15}" type="datetime1">
              <a:rPr lang="uk-UA" smtClean="0"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2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2A21-8E22-4A57-9D96-C14531AB525D}" type="datetime1">
              <a:rPr lang="uk-UA" smtClean="0"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5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BF2D6-4F70-474E-8189-F1C29A9FD449}" type="datetime1">
              <a:rPr lang="uk-UA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1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0.png"/><Relationship Id="rId7" Type="http://schemas.openxmlformats.org/officeDocument/2006/relationships/image" Target="../media/image18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04257" y="4352775"/>
            <a:ext cx="9224282" cy="1600438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400" b="1" dirty="0">
                <a:solidFill>
                  <a:srgbClr val="7030A0"/>
                </a:solidFill>
              </a:rPr>
              <a:t>Назви компонентів і результату дії ділення. </a:t>
            </a:r>
            <a:endParaRPr lang="uk-UA" sz="3333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32947" y="1219039"/>
            <a:ext cx="3095592" cy="1736646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Математика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2 </a:t>
            </a:r>
            <a:r>
              <a:rPr lang="uk-UA" sz="2400" b="1" dirty="0" smtClean="0">
                <a:solidFill>
                  <a:srgbClr val="7030A0"/>
                </a:solidFill>
              </a:rPr>
              <a:t>клас</a:t>
            </a:r>
          </a:p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Дія ділення</a:t>
            </a:r>
          </a:p>
          <a:p>
            <a:pPr algn="ctr"/>
            <a:r>
              <a:rPr lang="uk-UA" sz="2400" b="1">
                <a:solidFill>
                  <a:srgbClr val="7030A0"/>
                </a:solidFill>
              </a:rPr>
              <a:t>Урок </a:t>
            </a:r>
            <a:r>
              <a:rPr lang="uk-UA" sz="2400" b="1" smtClean="0">
                <a:solidFill>
                  <a:srgbClr val="7030A0"/>
                </a:solidFill>
              </a:rPr>
              <a:t>79</a:t>
            </a:r>
            <a:endParaRPr lang="uk-UA" sz="2400" b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D:\Картинки до тестів\!!!!!!Эсмира\OIG (2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114" y="1219039"/>
            <a:ext cx="2792185" cy="2792185"/>
          </a:xfrm>
          <a:prstGeom prst="round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5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915900" y="1492253"/>
            <a:ext cx="5509479" cy="2281476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7030A0"/>
                </a:solidFill>
              </a:rPr>
              <a:t>Сядьте, діти, всі рівненько.</a:t>
            </a:r>
          </a:p>
          <a:p>
            <a:pPr algn="ctr"/>
            <a:r>
              <a:rPr lang="uk-UA" sz="3200" b="1" dirty="0">
                <a:solidFill>
                  <a:srgbClr val="7030A0"/>
                </a:solidFill>
              </a:rPr>
              <a:t>Усміхніться всі гарненько,</a:t>
            </a:r>
          </a:p>
          <a:p>
            <a:pPr algn="ctr"/>
            <a:r>
              <a:rPr lang="uk-UA" sz="3200" b="1" dirty="0">
                <a:solidFill>
                  <a:srgbClr val="7030A0"/>
                </a:solidFill>
              </a:rPr>
              <a:t>Настрій на урок візьмемо,</a:t>
            </a:r>
          </a:p>
          <a:p>
            <a:pPr algn="ctr"/>
            <a:r>
              <a:rPr lang="uk-UA" sz="3200" b="1" dirty="0">
                <a:solidFill>
                  <a:srgbClr val="7030A0"/>
                </a:solidFill>
              </a:rPr>
              <a:t>Й працювати розпочнемо.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057" y="623189"/>
            <a:ext cx="10080172" cy="720080"/>
          </a:xfrm>
          <a:prstGeom prst="round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Налаштування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66257" y="1492253"/>
            <a:ext cx="7265590" cy="919401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7030A0"/>
                </a:solidFill>
              </a:rPr>
              <a:t>Вправа «Веселі числа</a:t>
            </a:r>
            <a:r>
              <a:rPr lang="uk-UA" sz="2400" b="1" dirty="0" smtClean="0">
                <a:solidFill>
                  <a:srgbClr val="7030A0"/>
                </a:solidFill>
              </a:rPr>
              <a:t>». </a:t>
            </a:r>
          </a:p>
          <a:p>
            <a:pPr algn="ctr"/>
            <a:r>
              <a:rPr lang="ru-RU" sz="2400" b="1" dirty="0" err="1" smtClean="0">
                <a:solidFill>
                  <a:srgbClr val="7030A0"/>
                </a:solidFill>
              </a:rPr>
              <a:t>Вибер</a:t>
            </a:r>
            <a:r>
              <a:rPr lang="uk-UA" sz="2400" b="1" dirty="0">
                <a:solidFill>
                  <a:srgbClr val="7030A0"/>
                </a:solidFill>
              </a:rPr>
              <a:t>и</a:t>
            </a:r>
            <a:r>
              <a:rPr lang="ru-RU" sz="2400" b="1" dirty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число, </a:t>
            </a:r>
            <a:r>
              <a:rPr lang="ru-RU" sz="2400" b="1" dirty="0" err="1">
                <a:solidFill>
                  <a:srgbClr val="7030A0"/>
                </a:solidFill>
              </a:rPr>
              <a:t>що</a:t>
            </a:r>
            <a:r>
              <a:rPr lang="ru-RU" sz="2400" b="1" dirty="0">
                <a:solidFill>
                  <a:srgbClr val="7030A0"/>
                </a:solidFill>
              </a:rPr>
              <a:t> </a:t>
            </a:r>
            <a:r>
              <a:rPr lang="ru-RU" sz="2400" b="1" dirty="0" err="1">
                <a:solidFill>
                  <a:srgbClr val="7030A0"/>
                </a:solidFill>
              </a:rPr>
              <a:t>відповідає</a:t>
            </a:r>
            <a:r>
              <a:rPr lang="ru-RU" sz="2400" b="1" dirty="0">
                <a:solidFill>
                  <a:srgbClr val="7030A0"/>
                </a:solidFill>
              </a:rPr>
              <a:t>  </a:t>
            </a:r>
            <a:r>
              <a:rPr lang="ru-RU" sz="2400" b="1" dirty="0" err="1">
                <a:solidFill>
                  <a:srgbClr val="7030A0"/>
                </a:solidFill>
              </a:rPr>
              <a:t>твоєму</a:t>
            </a:r>
            <a:r>
              <a:rPr lang="ru-RU" sz="2400" b="1" dirty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настрою зараз.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" name="AutoShape 2" descr="data:image/jpeg;base64,/9j/4AAQSkZJRgABAQAAAQABAAD/2wCEAAkGBxISEhUSEhMWFhUXGBcaGBYWFxgXGBwYGBoYHhobFSAYHSggIBolIBgdITEhJSkrLjAxHiAzODMtNyktLisBCgoKDg0OGxAQGy0mICYtMDcvLzAwLS0vNS8vLS0tLS8vLS0tLS0tLS0tLS0tLS0tLS0tLS0tLS0tLS0tLS0tLf/AABEIAOEA4QMBIgACEQEDEQH/xAAcAAEAAgMBAQEAAAAAAAAAAAAABQYDBAcCAQj/xABHEAACAQIEAwYCBgcFBQkAAAABAhEAAwQSITEFQVEGEyJhcYEykQcUUmKhsSNCcoLB0fAzU3OSshU1ouHxNGODk5SzwtLi/8QAGwEBAAIDAQEAAAAAAAAAAAAAAAQFAgMGAQf/xAA5EQABAwMCBAQFAwMCBwEAAAABAAIRAwQhMUEFElFhE3GBkSKhsdHwMsHhFCPxBsIWQlNigqLSFf/aAAwDAQACEQMRAD8A7jSlKIlKUoiUpSiJSlKIlKUoiUpSiJSlKIlKUoiUpSiJSlKIlKUoiUpSiJSlKIlKUoiUpSiJSlKIlKUoiUpSiJSlKIlKUoiUpSiJSlKIlKUoiUpSiJSlKIlKUoiUpSiJSlKIlKUoiUpSiJSlKIlReO4zYtP3bMzXNCbdu3cvOA0gMy2lYqpg+IgDQ61KVXsZiUQu5YW0LgEg5MzyEBciCWJAUa7AVouLhtBnM72Gqya0uMBS17HWkKK9xUa5oiswVmPRQdSfKtuq5iGzqbNxkuAqZtOFIZJjxgiY5ZuuscqluFIFtIqszqAMrOczZeQYnUkDSTJMakmTWNvd0688m3XHqjmFuq3aUpUlYpSlVrE4NHuszg3ddBdYm2sbKlseHTm5BaZ5QBqrVqdFvNUMBetaXGArLSq9j7ruAyO9h1GjSHSf+9tzDJ1IIaNiu9TGEZyim4oV48SqcwDc8pgSOhIB8htXtOtTqCWOB8kII1WzSlK2LxaPEOJWrAButBacqgM7sQJItogLMY1hQTQ8UtC131xu6t82ug2o/aFwAr7xWtxBh3mkAqvicDxZSfhDbhfDJA+7WnZxwKoyXxkuQbZlWzZhIys05gRqAPP2gVuI0qVQsM46Cc9PbK2NplwkKwW3BAIMg6gjYjyr3UTwLCrbV8nhBYk2x8CtzNsfqhpDFRpJPMkmWqa1wc0OGhWs4SlKw4i+EUsdh/UDzrJF8uYhFIVnUM2wJAJ9Ad6z1WcBhhZJuJbTO3xM2txv27hliR8o0AFe7HfLeDIxh28dt3Z0M7m2WlrbgahR4CARCkhqh0r+3quDWuydNVmabgJIVjpSlTFglaPEcb3QGW29xmMKiAdJJYsQqqANSSOQEkgHeqL4o8lU5EEnziBB8tfyrTXrNo0zUdoFk1vMYC94XGXGts7W1LCYSzdFwmBtLhFDeRMede+H8SS9mjMrIYe24yup5Zh0PIiQeRNVjE8Xw62nxV5XRbTMjB1IYQ+UEoCZmQy6TlcR8UGwcNtjOxIllAAbnlJPhncgFSR0motrfis4NLSDnyxqJ8isnU4EypWlKVYLWlKVG8fxhtWGZTDGFX1bSR6CW9q8c4NElDhQ/GuMszG3aMKNGYbk8wvQDaf6MM15indk+GZ21BmdDy11B3HI14VYEDlW9wjAi+5ViQApMiJ5DmCOdc46pUuao6nTsoYqPc7B1WL60mcXjbJvrbNsOT4cpIJ0nmQDtOkTFe+GcQewRBJXmp5+nQ1i4hg2sXTbJzCAytESpka/eBGseR0mBgrXyvoPgYI/PbtovalWoSObZdAw19bih1Mg1mqr9lMSQzWjsRmHqN/68qluO3Lq4e61gTdCkqAJM+Q5tGw5mK6G3rCrTD/yQpDXy2Vr8Z7S4bC6XHlvsLqffkPciqRju11tra5BdV1dW0KqGCtMOdZDDcRr1G9VC8WmX3YkyZknnvuax1X13ePHMMDIXPVONXAceQBo7jPn+Y7Lpd7iaLnxJxAaw1pQlmBPeyxJneSCFy8o5V8+jzjeIxDXEvMXCqpDEKIOoI8IG+/tXNLtxEGZ2CrpLMQBr5mu+4bDpbUJbUKo2CiB+FZWFuWEkHGPXX8lWFvd1b2oH/pa3bJ5ifYY9VsVUO0vavumNqzBcaM51CnoBzb8B56gTPafHmxhrlxfigKp6M5Cg+0z7Vyn8fx/o04neOogMZqd+gXW8JsG3BNSpoNup+wUla47iFLnPmL75xm+XTfbbyrNguK2u7RMRba53VwXLZB2YSVkZgPCSYGoGmggVGX8LcSM9t0nYujKD6FgAaxVz7n1Gn4pnvIPn1V86ytqwwB5j8j88lMYftJfS811TozSbZMrAgAeRgDUf8q6PwzHLftLdTZhtzB5g+YNcV4hxG3YCm40BmCjQnU7bctN66R9Hdw91dU7BwR6ka/kKtuF16gfyO/SZjzHRVnFrSiKPPTgFsA+R0nv3W52k401lhat6OVzFjrAJIEDqYPpHnVWfEuWDsSxDBhmJOoIPy0q6cS4HbvXRdYtooUgbEAkieYjMdutYsd2bstbIRcjwcrAmQ3KZOo8jXW0a9BlPkLZmQfI4+ir7a7oUaYBaSTqfzsq2vEh9YW8UyjJkaGZvDMgxoND5TE+hyYbHLhwipca+Rce4WcloVy5yA+WaANYA15Com0+ZQ3UA/OsNzG21uLaLgXGBKpOpA3I/rr0rEcAtG1WVGyA2MTgkTEk5xOxyAArF1jRkO2+s/ddRweIW4iuuzCa2KhuyykYdZ5liPSpmo1Rga8tGxXPVmBlRzRsT9VivXVRSzEBVBJJ0AA1JPlXEO0/aq7icSbtt3tooK2srFTkO5Mc2gEjyUcqtP0jcea7cXh+H8TMyi5l5sYy2/yZvYdao3aHg7YO+bDsGICmVBA8QnnV1wy1p4dVglwMA5+Hcxpnvsq+4qE4boNT3WzwDtLewufKA6uczK8/F9oHeTz3mBXX+yGIN3C27zRmuAs0bTJAA8gABXA7l1VBZiABuSYFd37A/wC78P8AsH/U1YcWsramfHYwCoSJO8Rj6dBMdl7bVHn4ScD7qw0pSqVS1C8TxyTAcqUImDG4HTpM6iOXOovtJii62VIghi2kwYQiR/m2/PepTHcOuFmyEQ3VmEE77SPPbmai+0GAZLdtzl8LgEKOTKVmdN2yjaqev/U8z/h+GD7bEd9sa7r2py+GesKHqX7L3IvR9pSPyP8ACoitrhV3Lett94D2On8ag0H8tVru4+yr2GHBSvbGzrZuebp/mAYf+2fnXOzi79niQt3XzWMSpFkfYe2AWB056nzkdK6j2stzhieavbI/zqD+BNVsdnLV5sPfckvZLOoBGWbiAQ4gkgDXQjX8J17yMrS/Rzem+30Cl+C57yB0/Pms/AWjEW/cf8JqwYnHQ6lWDKRGTQSRJJE66jY7aec1B9nLM3x90MT8o/jW4eH3AQoQkBhqMo0B32G48z7VqpOqst/7YmXHTaO241BXtq0QZW12hu27uDvjQnurjZTuCqnWDqCDGvWK4wK6l2s4PduYZ2F57AtpcY920s4Ck928g+AxrBrloqVUe97Wmo2DnCo+PCHU47/7Vhx3DhiENoqTOwG8gGCPSuwfRlxdsVw3C3XJL93lYncm2zISeslJmqV2HvWlvnvIDEQhJAAPOJPxHlz3rpHCFUEhIywNBsIOkDYbk1jbXPLV8GDnfbQ/ZTOD0oti/mmTp0/z9IX3tBat3LRtXASHIHhmQR4gRAOoyzsfOoPh2CtJcV8ud0AWWAUkcmiY7wAEecDbSLPxDC96mXYyCDAOo9a0bHCCpJNwax8KgGBPOY59Kyu6Nd9RrqYGIyevft7+iuadTlbEka/PX33UP214rZbDtZDL3rPb/RypdcrB8zAEkCF38x1qiVucdNl8Vcu2lGsKbkDNcy6ZmIGo0AHkBWnVLxGv4tXOwjGk7x2nRdbwm2NG3zq4z9vktTi3DPrNm7bFvvG7u4ygLmIZUYgqBrm5CNSTHOrx2FlOH4dXzC6yqzzoQ2UAZhOadBy3msnZPhdxLZusnhuRGhLZROsdDP4elTtnCliRmywZhgT1OxI0HWt9BlcM8NrDnfsRtsDj13Cp+J3QfWLQRAgecT9J+q334paUS7hNJ8Ryj5nSoLifaYMpWyCJHxnSAeajr61ucV7K4fFDLiVW6o1VSCIaCM2+4BPzqv2+z+KiDb1Gk5kho5rrMHziur4byvaXXUB3TbX8/lQ7NlsXHxTpESo0LAgbCq12ww1tDYxkEXLN20My7m2zwyHWIIJ/HzqzOpBKspVgYKtoQfP+ex5VLcHvWshV8qkGZZgCZHLnpAqfxW6NC28RjebI027/AG7kK5vHTRkZmIPTurhgblsoO7+EaRtEcjPOo3tNxFrVoi2huXPCQgdU0za6kjSAdpNQeC4mtnEOwYCyZzRtAEk+xmqvY7eMcReu3Vc23A7tFOqZfhB8SjUEkmTB2GulcbW5qUPEpM5jytcQZE8xEjBDp10IPqucuWNoOaHHDhIP3/OisnZrgFrD4m5inZmDBjbzglkLT3mc6ktrE9M061UvpR/3g/8Ah2/yNbtzt8oXJbsmCGkuwB16QD13qlYkW8xNpHRDHhe611pgA+JteW1WXBaHEfFFS8boIBJExECQDjzjJkqvuH0eXlpndYXwPfjucpbOQAo3JJERHOa6/wDQzje94Rhsx8Si4vstxwPwiqL2Dv2UxQN2JKkIzEBVbTWTsYkA9THOukWeJol/D2rTI3etcVgGzEKqMxIg6HMoHua0cbvCb5tsGHSebY4JPo2CB3nCztWxTL530/OqtdKUqDKkJWpxHCi7be2dAwieh5EeYMH2rbpSJRc4hgSriHU5WHRh08juDzBB519qf7TYNGYMjRfj4ACxdeWYKCRrMOdOR8oG7buIAbttrYMRmykSeRKMQD5GucubY0nkDT813UN9It0GFKcQ4ybtnuisE5ZadPCQdB5xUfZxToMqsQNTEDnvuPOaxW1Zmyopdt4WNB1JJAA9TryqR4bgAbgGIBt66K3655AMpK69Jnyrw+LcOAOVk3xXZE+al+zGDyobh3bb9kfzqeryoAGm1R/HeKphbDX3BKrGgiZYgDfzNX9KmKVMNGy34Y3OgXntJ/2TEf4N3/Q1cPFdZxONxOKw7omGFoXEZc165l8LiJChCZ12MVzbjHCLuGcJdABIlSplWA3ykgHSRIIESPKodxUa8jlMql4zTe9ragBgTJ8421+S0V3HrX6Brj3DOx2JvWxdGRAwlA5IYjkTAMA/PyFTuN7W4/CkJiLKHox0DRvDKYnygHypb1msmd0sGPs2OfWaQDGYnrrEkeoXRaqHbfjfdr9XQ+Nx4yP1UPL1b8p8qk8XxwLgxisvxKpVT9p4Cg+UnU9K51ZwuIxLM6I91iSWfQCeerELptAOm1ecQunMb4dP9RHsOv2XYcLt6dQ+PVIDB13OoH7n2WoTSs2Nwdyy2S6hQkSJggjqCpIPzkSJ3rLw/hl++CbVssoMFpUCRuBmIn2rmRRfPLC6w3NIM8QuEdVP3u2J7gW7aFLmUKXnQaRKjr+XnUZ2VvkYu0QTLMQTO4ad+vWo3E4e5abJdRkbow39CND7E1I9lbLNiUyiSpLf5Qd/eB71MFetVr0xU1BEe6h+Bb0raoaUQQc6zj76dF1Wa+1zJeJ3dLjXGBO5LFYbmI2BnSPapC32lxCAZpg6A3LTqD5AkAE13L7ItgczZOgmPbquedwx4iHNz3/JW121A762RvkbN6ZlyT/xx71BA17xmLZ2z3DLNA21PQKB76DzrCXggMGUnYOjIT6BgJ9qsqHLRa2kXDm6Tn0GpVxas8Cm2mSJ/leMXhGvW3tWxLsjBR1MHT32rn2YV23srwsg984jSEB84lv4Cp9uH2SZNq2SdyUUn30rE8TFCo5obzDzjOexXP8AGeWvWHKf0iPWf2X5zkda+g1+iTw6wNTatD9xf5VyD6TDa+uDucmU2U+DLGYPdn4dJiPwqXacUFxVFPkiZ3nT0CpalvyNmVVauX0Z8GuviUxIWLVotLHSWKEZV6nxA9Kpldi+itx9Syz4hccleYBiJG9buKVzTtyBvj0OuFjbsDniVdIpX2lcgrJKUpXqKCS1dts5FouWdmzKU1BPhBzspkLC+wrHjLd68jWzZZcwIlzbyiRucrsdN9BU+zQJqGwfErzuM9u3aQ7K9ybxnbMijKpPTOT+VQnWNIu5iTr1xMz+ZWYeV5OEe1cc27JKvBHd92sQoGUhivME6faO3Nd724pRsO8EQQxtRr1i4dPY1sYni4tXAl1GRGZVS9obZdtlaDKMToMwAJIAMkAytZPsqbnFxJz3/PqgeQIWDCoyoisczBQGbqQNT7msPE8IL1sppurCRmGZGDLI5iVGkj1FbtKlESIKwUR9XxA/uz++y/8AwP51BdpOzGIxgVS9pFAb7bsSdN4ECOXp0qzcS4jbsKGuE+I5VVVZ3ZoJyoqgsxgEwBsCdga+2MdNs3Gt3LYEmGUFiBzC2yx9t/KoosaIIIGnd33Sr/cYWO0Ou30ytGzhcSqgHuiQBJDMgJ6gZWj0k1ixnBDicq4jKbatmyqWkmCB4tIGvIa/OpbBY23eXPadXWSJUzqDBB6EHQg6itqjbKi0yB83R7EwsnOLgQ7MqOxvDEfDtYAUKUyqCJCwPCfYgH2rUw9u7bUILBAUAAI1vKAOSyVMewqcr4TWytbsqxzTjoYRri0QFX8Rw1sQyC9a8CtmOcrr4WAC5CftcyPevuBwt2wi2ltEhRAKskEDn4mBk7kdSdTvWSzxG81zxLbs252di90idCyrC255SzHqAZFZcfxgWGJuJ+hEZrysGFued5d1T7wkAatlAJrT/RUeXlE4Os5nuf20WXiO/jZRnHsBexNkoLIDSpBdlGxElcpbWJGsb1s9l+AfVlLOQbrbxsB9kfxNWGlZ07Okx4eBkdSs/wCpqeEaQPwkyVVMRhe7xN28bBYsVyOiFvDlWfhBhi2aTEkBdTAj7jbzXENs2LhDCCDbua+UlQB6k1aqib/GIuG3as3bzKQHKBAiT9prjKpPVVLESJAmtNbhwquJ53CenL7TyzA2zheNrQNB8/uq5gOFXsM6vcU3CbaiUVmyt+uPCCdfDrEacuclib/eKUfD3GB5G1cI/FKl8fxS1Yy96Sgb9cqxRf8AEcDKg82IFSFbLiz8eq6o57pMT+nYAbtPRZG5c7LgCVo8IVxZQXJzRrJltzGY82iJ85repSpYEBR1XcZcU3n7/wCFSMivItxCnMJ8LNJOu4iNNZxcXOHxFprNzIysNh4mnkUCycw3Ea1OY/GJZQ3LrBVECT1JAAAGpYkgADUkgCvGBx3egt3V1F5G4uQn0UnOPRlFQqlkXuLucj2keR2jbotgfAiFzvsJwR8K73cXZNu5Ci2Xy5QDOYqVJAY6DUzG25q44m/YeJKlh8JU+MH7hXxA+lSuBx9q8CbbhsphhqGVomHU6q0EGCAa3K3XdF1zcOrveZMbDECMHUe6wpkMaGgKnfXMV/fX/wD0bf8A0pVxpXngP/6jv/X/AOV7zDoErHduBQSTAAkk7ADcmslVX6Qsd3eEKje6wt/uwWb2KqR71LY0ucGjde0qZqPDBqTCjMT2+BuZLVsZSYDu0btGaI0HPU/KpS9fCXEsldLgc5yw+JYOUyZLEFmkT8JmuVTWW1ibisrhjKxlMkkZdonl5bVu4jwQXPL4buWAepk7HXHfH2XS1OE08eFjHnP5uug3eLotm/dS1pauG06XFCrcgqDESGTx6HqIgaitnsx2wOKvGy1sIcpYENm2iQZA61ReKcev4hQjwFBmFUrJ5FpJ/lVk+jThjZ3xLDwgFF8ySMxHpEe56VrsuHOtbR3j/qkxkmNBE6aydMTCi1bFlG1c+sBzbft2XRaUqG7ScWGGtFhBdtEB69T90bn2HOsAJXPVHtptL3GANVk4jiQWFtWGYCWg+IKdhpquaDr901FJxSz3ZvLfy2gzKzTkTMrlDJIBBDAiRE+elUmxxG6jtcVznaczGDM9ZEVLcBd8Qz2LlsX0c5m7zYERq0gj9VYHkKrL6yuS81GOwIgAwf8Au6Z9Qq+y45b1nNplpBJO0jt7jtjrGVcuGWF7y4/65C5iNA4/VLgaZxBWY2jeBExWpgcOUBLfETrG3kB5fzNbdTLcPFJoqfqjPmrR0ThRvEeLW7JVWkltYAmB1Pl/XI14uccsZSQ4JgkCDqem1U/FYk3bj3D+sxj9kaKPlHvNY6uqdiwsBccqoqcQe15DQIU/fxWVrS5Q63SQz5lEErIMHVsx002npXjDY9M10C2ydwyqWZYVgyqxydVhoPn7VAZB0j00P4VsXsXccBWaQOUASRtMf18qoP8AhyqyqxzXg5lxyDrMxmSRgydfUqWOLMLXS2Og1236ZV6wmKtOItspjkOQ9OlbVVbsfY8Tv0AUe+p/IVaasa9MU3loK229Q1KYc4JVb4ji0EvckqbgtqMpYAs+QaDqdSeQ30GlY7Y9uXV2sYU5QpIa7uSRuLc6ADbN8uppb8ZxLobJvOysTKyTJYyQTuZJ2mqe+PitFNpjOfsr+14RWqNFQwJ0nWOsfQbrrP1te87gXCbuTPkYsQUnLqD4Ss+E89epmpnhdtFtILYhMvhWZAXkB5DYDkNK5hje0l+1bHeYU28Q6d39YdSpZRrpKSSCScswCZ8qiOzPae9g3EEtaJ8VsnQjqs7N/RrTZPq0pFYnbXPn6HCDhNWqwubGNIgz6gwO06zsu50rVwGLW9bS6hlXUMp8jWHimN7pRGrtoo/MnyH8hzq1fUaxpe44AlVAaSeWMr7xK7AVRGYnQ7kAbkefL3qGTH2/0pW9l7klbxnQEKrHOW6KQc3471gdmJzFjm+1z/l7VjZZzBhnDqVdX2ZSDptpudIjU1ytfinjVOYEtG2frtkexhTRauaNipPAd211LuYFmt+C4CPHbMHKxGjKMwZTuJMHUzYKpqiMoChVUBUVdlURoPkPkKsfC8VnWD8S7/wNWfDeIiqfBecjQ9f5A33WqtQLRzLfpSlXSirzmHWuc/SjiZu2bU7IzkftGF/0NVnvYuXVwCjbSQY8pmPMEem0VzvthjTexTsf1SqDWfhGsfvFqy4XcMr3HK3YT6aT7lWnC6JNy0nYE/KP3WpwR7AvKcQC1vXMFmSYMbEHerVbxfBZ/sXHme8I/BzVGpV9UoB5kk+hXQV7RtZ0lzh5GB7LrHDOG8Mu62bdl45EZiPUPqKsVm0qgKoAA0AAAAHkBX5zx+Ov4e/Yv27hFtWCuqmCC5gN6DT+jXauzPaNb9n9Ict1TlaATJgkMoHUA+4NVN1RNMF04Gs7TvPTbz2XO3tm+mS4EkA7650PkcjbI0VnrlPaXif1m+zg+BdLf7M6N+8dfSOlWzi3FHtYa9JJPwK2shnIUTOseKQf+tc9AqLa1G1W87fLyO4/PNcZ/qGu5jW0Bvk+Q0+efRK6NwP6thLIVriB2AL6yZ6aawNvnXOa+ipLmyFQ2V7/AEjy8NBMYnbr7rr+E4havf2dwNG4B19xvW5XBOzHHLrO+Ze6v2bmoE/A2qHfWRIPI+9do4VxNbtlLpIEiD5MDBHzrQ4ACdl1tlfms91Ko2HjoZBHUe49xnKpVyz3bvbP6jsvsD4fmpU+9b9jgt9wGVBBEgsQP+f4VKdxZe6XuwxBAzqfCY2zhdCIO/LUEwKsNtwRKkEeWoqSzifOwCnqMGeo/Pssv/zhzkvONoVLxPAsQilyLcKCTDmYAk7qB+NRoNW3tXictjIN7hC/u7v7QMv7wrlvbW/esLaxdu4RbsODetCR3iuyr7xJgHrPKplvXeaZe/I7fNRbmgxtQU6eDH+B6/uus9nbISws7sS3z2/AVk4/iWtYW/dX4ktXGHqqkj8q0MbiFygBTFvQMJ2ESdtNpBBmQPMVlxWOt9y64hlW2wyNcLKqZX8PiJOh8Ue49KoHX1N9YsnJOPPp2P12V1TpcjAOg/PdcLiCRW9wTHCxftXishGDFeo8vPmPOK1sXYFu46C4lzIYL22DK3MEFSRqCDHLasdQctPcL6DLKzJGWuHyK6H297Q4bEYO2LbhmNwNEQygBpLA7bx5zXPAKVl7HW8nFrOZTdS9LFToFNpZDHfTy0kkVsLvEMuMY/PkoLWM4dR+EEtnOdJED5wPWTO/cOyOEazg7Ft9GCSQeRYloPpMVo8Vu5r7/cyoB6gMT75gP3RWxgcXkZguo0JWRMHnoTruIO8A6VoX7oa/eI+0pj/w0H5qah8SuWVLQtYcggHy69xMZC5miS6uXu3k+6+VJcYwKd13qKA1sZpA1KDVlPWRJHmBUbUmvEB3LIfiylR0MjSfKq7hVWg01GVoAcNT8x+/p1hb7pryGluxUZW7we5FwDqCP4/wqtdpuGXb+EezYvNauQuV1JB8JBiQQRMRIrY7BcWOLw+GxB+JwM0faUlXjylSai2YLH06oP8AzgEef3z7d1sqmQ5h6fnthX+vteaV3MKnUL/sQyIdQAZHgkxy1BH4zNR3FuxNm+xud46XDuQEKk7eJSPbQg6DU1baisXx/DWnNt7qq4iQZ0naY2rXQoNpVOekId2me630qlYO/tkz2XOuJ9icVakoouqOdv4vdW/JS1VtljQggjQgiCCNwQdj5V21eNYUiRiLJH+Iv865H2lxKXcVeu2/gZhB6wqqT7lSferu0uKlQlrxtrEK/wCHXdxVcWVW6DWI9OnyUnwjsnZxeG/TE+J1ICkBl7ttN1PxFTOmo2rZwVhk4g9q2gAbNCLEQwDaZgYj26aVX+H8YvWARafKG1IgHXrqKtvYDC3L198XcMwCoMRLkLMeiiPeq+rZ3AqV313g03NIAzOSI2gcud/mSV5c0nUvGqvOCIHnI5RGmFs9o+H3FwzsVgC5aJ+EaBlEwpI5z6D2qnV2LiGEF21ctHZ1ZT+8ImuPZSNGEMAcw6MDDD2IIrTaUWUWlres/KPoAvmf+o2E1KdXtHsZ/cqZ7K8OS/fyXPhAJjaYjQ+WtZe1PBRZvqLQOS6CUWSYZSAVE8jmUj1PICo7g2ONi8lzkp1HUHQ/gasnbXilq4lnubgLhs0j9UZTv0ObKY8q2u5g7H8KNai2fY1BUgOBnbm2iJ3OR0k5UDc7HG1dvYnPINq2uUfaRpYnqsHTnVi7Koz4RgNSjkgddBI/OPOKh7/aR3tm2UAlcpbMSdRBOvl51bOxOFKYUE7sSfaYH5TUCgy4dSc25GT5aRnSYyrahUtal8x1poGGcEaQBqF8w2Fu5icjbKBJgaT1Gg16TWnjezWMuXGuJxK9h1MRatpbdBCgTLrJJiferfUbxzGdzZZh8R8KftHb5b+gNY21hTpP5manH5srx9X4c6KidzdV3W7irmJysVV7iosARmACAD4gdecCtl+A2cZYuWbxJV4BVTDDKysCDyMgDbad5rAqwAKsvZjAhkZ2nUwIJGg9PWrviNKoLPkou5TjPXOR66/wqWzqCpdc7hOvp0+y9WeEZwQGVRoNUnZQNNQZjnO/LlW1xHhNl7TriQLlqMzqyjIQhDagzsVB35VK2LQQQP51rcYwxu2L1td3tuo9WUgfnVHRs2NAc8Au3PfqP8K7c86DRcCxbW2uO1qyllGMi3bUKF5AHLzjc9ZqQwvZzFXbPfpYZ7euoiTG5VZzEctBUV6iJ5HceR866b9GvaNO7+q3WCspPdljGZSZyj7wJOnQ+VaaYD3/ABldlePfa24NuAQI74/IyuZlYkRtoQdCCNwehrpvBez+H7rD3ber21JS5mceK6F7yQrAEHKBBBiNNa1/pXwtgd3cgC+zQY3a2FMFusNlAJ6kVRMPxS/bXKl64q6wq3GAEzMAHTetF1ReDytdH2OxUZwdxK3a9vw5ODMeY3xt6rqnZe/9b75hChLmTWHPhk5lMAa5vPatniHAltM2ItKSzx30SWYKoCsANJUCIAkgncgTo/RVhSuFe4drlwlfRQFn5g/KrtUlljRdSILf1DJ32+0qguj4Nw5rDhp/yqbbcMJBBB5jUUziYkT0qzPw+ySWa1bJO5KKT7kioHH3VdxkACLIWBAJMS2nLQAe/WqG74W22pl7qnkIyT7rdSuTUdAasdpQWAJHoeZ6V77M8DtYXu7FhctpA5A1JktOpJM6sYrF/XSp/hOGKrmacx6kmB01r3hIdUqBg0GT6afP6LG6HL8XopClfaV1qrkrl3bDs7fOJe6i94t5xlCkZgcoBDBiNPDMjTrFdRqOx2CZ2R0cKyhhqpYEMVJ2IMyg1nrp0yFerRl1IAmNDopFrcvt387Fzu32GxJWS9sNyXM5+ZyafI1Xjgbne9zlPeZsuXnO8ekaz01rsBwV+P7RP8rflnrD/sHTNKd9nz95k0+DJlic2XL97fXyrChxK/Bd4gBwYnl/Vt+nbqD6KxZxeq2eY83pEfL5fMKlL2DvgAl0O2ZVJBA55SRBPSQKvvAxbW0LdpSoTwlG+JTuc3UmZnUGZBNeRgr/APeJ/kb8s9Z8BhGQszsGZoGi5RCzG5JnxHWemgrTTubyqYr6f+P+3VQbm6qVwA90x2A+gC365z2v4ORiM1kFu98RRNWVucgbI0TmOmaddRXRqgVt3bZf9EXLOzZlKagk5ZzspkLlWOUACayq1X0hLGyfz19lW3FpTuqZp1NPn6LnmL4detAG7aZATALZInpKEgH1iseFwty62S0jO0TCxIHUliAPc6610LiGGvX7b2jZYBwRLm3lE8/C5Om+grzg+FthS62bburNmBDJm+ECGzsuxE6dfWtYva/hF3hmZxjbrE7fNVLv9PUfGEP+CM9Z2gwBHpj1xUeHcAuteW3eU2gTqWjX7qFSVLHpPU1061bCqFUQAIA6AbVD3xduKUOHeCI8TWwPmHJHqBI5VLYZGCKGOZgAC3Uxqfes6FepUHxtiO0fJWdtw+jaSKWZ1nJ8sACPRecVi0tCXaJ0A1JJ6KBqT5AVWe0b3rpVls3O7QEz4ZJPPKGzaAdJ8R0qZxuGud93qqGGTLEww1JOWRHi8M6j4Rvyx57507m4PVrUfg5Nan3VelUmmyY07/MKU+kyowtccFU3POXL4i0BQupYnbL+fprtVv4biu5tKj2rqADVoVhJ3/s2YxrvFaGD4DdtXO+8DE94cgkFe8bN4SdGIjLqF3O2xkw97+5f1JtR+D/wqRfX9xUcGsZiAeuSMiZGhx31Ua0s20pLjnI9J/dSlq4rAMpBBEggyCDzBHKstR/CsO9tWzwMzswVTIUGNNhqTLHTdjvvUhWTSSASI7KUVzDtd2Q73Es+Egsxm6h8KIxE5s0RJ3KanWdjVc4z2TxWFTvLgRk0zG2xbLP2gygx5ifaurpg7ySEyMCztJZlPiYtqAjSdd9Jr5iMFfuAo3dqrCCwdmIB3gZAJjYz86q6jaxfinieo99Z0zorWhxStSa1vNIGxHymJXIeB9n7+MZu7iFjM7khQeQ0BJPkB6xImawnYW6t1RimVLM6tbJafumQMs/aIgV0i9g7ouO9vIQ5BIZmUghVXSFaR4R0515u4XEMCpFoAiCSzNv1XIJHlIrw06zXmGSPMZ+YIWypxiu8ktIbO0THrCksJhktIttAFVQAoHICvd++qKWdgqjcnQUsW8qqskwAJO5jrWnxXDPcCFMpKPmhiQD4WG4BggtOx29xaPJDSWieyptTlaXEcXcurltWnyk+ItlTMsHRQzBpJj4gNJqIF4QSfDlnMDoVI3B9tfMQRIIqdK4n7K+z/wD5rUvcFdy1xsof9HlUMSp7ts3jOWZMxoDED4tqoLuzrXbgS0ggdo8tTk9ffqJVKsKQhYMHbeQ7WXK7xKZvKQWGnlv5VYMJiUuAlDsYIIIYHowOoPPXqDWiExI0yL/5n81rJgcJcFxrlzKJULCktMEkFpUbSYGvxGpnD6TqHwCmQDqTH3K11X8+SVKUpSrVaEpSlESlKURKUpREpSlESlKURKUpREpSlESlKURKUpREpSlESlKURKUpREpSlESlKURKUpREpSlESlKURKUpREpSlESlKURKUpREpSlESlKURKUpREpSlESlKURKUpREpSlESlKURKUpREpSlESlKURKUpREpSlESlKURKUpREpSlESlKURKUpREpSlESlKURKUpREpSlESlKURKUpREpSlESlKURKUpREpSlESlKURKUpREpSlESlKURKUpREpSlESlKURKUpREpSlESlKURKUpRF//2Q==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4" name="Picture 2" descr="D:\2 клас\3 Математика\Цифра 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1847" y="2638427"/>
            <a:ext cx="1848668" cy="2270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1 клас\2 Матем\1 УРОКИ Листопад\Малюнки для завдань\Цифра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176" y="2577980"/>
            <a:ext cx="2330876" cy="2540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1 клас\2 Матем\1 УРОКИ Листопад\Малюнки для завдань\2023-12-19_19514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037" y="2638427"/>
            <a:ext cx="2345145" cy="2321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Картинки Цифры для детей (39 шт.) - #3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950" y="2559291"/>
            <a:ext cx="18859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85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33890" y="599566"/>
            <a:ext cx="9893146" cy="707886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План уроку</a:t>
            </a:r>
            <a:endParaRPr lang="uk-UA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174857731"/>
              </p:ext>
            </p:extLst>
          </p:nvPr>
        </p:nvGraphicFramePr>
        <p:xfrm>
          <a:off x="649994" y="1577459"/>
          <a:ext cx="10785513" cy="4272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901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1115" y="494529"/>
            <a:ext cx="10504714" cy="1113509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Числа при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uk-UA" sz="3600" b="1" dirty="0">
                <a:solidFill>
                  <a:schemeClr val="bg1"/>
                </a:solidFill>
              </a:rPr>
              <a:t>діленні мають назву. </a:t>
            </a:r>
            <a:endParaRPr lang="uk-UA" sz="3600" b="1" dirty="0" smtClean="0">
              <a:solidFill>
                <a:schemeClr val="bg1"/>
              </a:solidFill>
            </a:endParaRPr>
          </a:p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Запам’ятай </a:t>
            </a:r>
            <a:r>
              <a:rPr lang="uk-UA" sz="3600" b="1" dirty="0">
                <a:solidFill>
                  <a:schemeClr val="bg1"/>
                </a:solidFill>
              </a:rPr>
              <a:t>ці назви.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9E91D3D4-F440-4172-A99F-35C39DAC3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3438" y="3658476"/>
            <a:ext cx="2092903" cy="2905849"/>
          </a:xfrm>
          <a:prstGeom prst="rect">
            <a:avLst/>
          </a:prstGeom>
        </p:spPr>
      </p:pic>
      <p:pic>
        <p:nvPicPr>
          <p:cNvPr id="2050" name="Picture 2" descr="Red vase with rosy tulips posy isolated on white">
            <a:extLst>
              <a:ext uri="{FF2B5EF4-FFF2-40B4-BE49-F238E27FC236}">
                <a16:creationId xmlns="" xmlns:a16="http://schemas.microsoft.com/office/drawing/2014/main" id="{B90EBDC5-961A-456F-9123-B26029392F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19" r="6583"/>
          <a:stretch/>
        </p:blipFill>
        <p:spPr bwMode="auto">
          <a:xfrm>
            <a:off x="3110674" y="1810682"/>
            <a:ext cx="972813" cy="165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ed vase with rosy tulips posy isolated on white">
            <a:extLst>
              <a:ext uri="{FF2B5EF4-FFF2-40B4-BE49-F238E27FC236}">
                <a16:creationId xmlns="" xmlns:a16="http://schemas.microsoft.com/office/drawing/2014/main" id="{5A7C083B-4384-4309-BD6B-537996EE6D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19" r="6583"/>
          <a:stretch/>
        </p:blipFill>
        <p:spPr bwMode="auto">
          <a:xfrm>
            <a:off x="1502866" y="1810680"/>
            <a:ext cx="921232" cy="165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52344D9-30F3-4442-BA47-55DF1ED9B960}"/>
              </a:ext>
            </a:extLst>
          </p:cNvPr>
          <p:cNvSpPr txBox="1"/>
          <p:nvPr/>
        </p:nvSpPr>
        <p:spPr>
          <a:xfrm>
            <a:off x="961711" y="4256314"/>
            <a:ext cx="4709746" cy="64801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3200">
                <a:solidFill>
                  <a:srgbClr val="FF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uk-UA" b="1" dirty="0">
                <a:solidFill>
                  <a:srgbClr val="00B050"/>
                </a:solidFill>
              </a:rPr>
              <a:t>ділене    дільник    частка   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5F85427-7FF9-4185-B438-23B02C1893FF}"/>
              </a:ext>
            </a:extLst>
          </p:cNvPr>
          <p:cNvSpPr txBox="1"/>
          <p:nvPr/>
        </p:nvSpPr>
        <p:spPr>
          <a:xfrm>
            <a:off x="961711" y="3585549"/>
            <a:ext cx="4709746" cy="6707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3200">
                <a:solidFill>
                  <a:srgbClr val="FF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uk-UA" sz="3600" b="1" dirty="0" smtClean="0"/>
              <a:t>      6     :      </a:t>
            </a:r>
            <a:r>
              <a:rPr lang="uk-UA" sz="3600" b="1" dirty="0"/>
              <a:t>2 </a:t>
            </a:r>
            <a:r>
              <a:rPr lang="uk-UA" sz="3600" b="1" dirty="0" smtClean="0"/>
              <a:t>    =     </a:t>
            </a:r>
            <a:r>
              <a:rPr lang="uk-UA" sz="3600" b="1" dirty="0"/>
              <a:t>3   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3ED9CB9-BBD7-4A4A-9C9B-3933D2C4870A}"/>
              </a:ext>
            </a:extLst>
          </p:cNvPr>
          <p:cNvSpPr txBox="1"/>
          <p:nvPr/>
        </p:nvSpPr>
        <p:spPr>
          <a:xfrm>
            <a:off x="961711" y="4913798"/>
            <a:ext cx="4709746" cy="52905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3200">
                <a:solidFill>
                  <a:srgbClr val="FF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uk-UA" b="1" dirty="0" smtClean="0">
                <a:solidFill>
                  <a:srgbClr val="7030A0"/>
                </a:solidFill>
              </a:rPr>
              <a:t>«</a:t>
            </a:r>
            <a:r>
              <a:rPr lang="uk-UA" b="1" dirty="0">
                <a:solidFill>
                  <a:srgbClr val="7030A0"/>
                </a:solidFill>
              </a:rPr>
              <a:t>Частка чисел 6 і 2</a:t>
            </a:r>
            <a:r>
              <a:rPr lang="uk-UA" b="1" dirty="0" smtClean="0">
                <a:solidFill>
                  <a:srgbClr val="7030A0"/>
                </a:solidFill>
              </a:rPr>
              <a:t>»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E03479FD-71A9-4C74-813C-8C0982C85465}"/>
              </a:ext>
            </a:extLst>
          </p:cNvPr>
          <p:cNvSpPr/>
          <p:nvPr/>
        </p:nvSpPr>
        <p:spPr>
          <a:xfrm>
            <a:off x="0" y="5856514"/>
            <a:ext cx="1054100" cy="1001486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Підручник.</a:t>
            </a:r>
            <a:endParaRPr lang="uk-UA" sz="1400" b="1" dirty="0">
              <a:solidFill>
                <a:schemeClr val="bg1"/>
              </a:solidFill>
            </a:endParaRP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103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33415" y="1810682"/>
            <a:ext cx="3490480" cy="52899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7030A0"/>
                </a:solidFill>
              </a:rPr>
              <a:t>Прочитай записи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057AEC97-AF30-4990-90A2-60CE6F695002}"/>
              </a:ext>
            </a:extLst>
          </p:cNvPr>
          <p:cNvSpPr txBox="1"/>
          <p:nvPr/>
        </p:nvSpPr>
        <p:spPr>
          <a:xfrm>
            <a:off x="6334711" y="2510787"/>
            <a:ext cx="174394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24</a:t>
            </a:r>
            <a:r>
              <a:rPr lang="uk-UA" sz="3200" dirty="0" smtClean="0">
                <a:solidFill>
                  <a:srgbClr val="00B050"/>
                </a:solidFill>
              </a:rPr>
              <a:t> : </a:t>
            </a:r>
            <a:r>
              <a:rPr lang="en-US" sz="3200" dirty="0" smtClean="0">
                <a:solidFill>
                  <a:srgbClr val="00B050"/>
                </a:solidFill>
              </a:rPr>
              <a:t>3</a:t>
            </a:r>
            <a:r>
              <a:rPr lang="uk-UA" sz="3200" dirty="0" smtClean="0">
                <a:solidFill>
                  <a:srgbClr val="00B050"/>
                </a:solidFill>
              </a:rPr>
              <a:t> = </a:t>
            </a:r>
            <a:r>
              <a:rPr lang="en-US" sz="3200" dirty="0" smtClean="0">
                <a:solidFill>
                  <a:srgbClr val="00B050"/>
                </a:solidFill>
              </a:rPr>
              <a:t>8</a:t>
            </a:r>
            <a:endParaRPr lang="uk-UA" sz="3200" dirty="0">
              <a:solidFill>
                <a:srgbClr val="00B05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EC7CB5A-8D1B-4D10-ACB2-DC6C9050961B}"/>
              </a:ext>
            </a:extLst>
          </p:cNvPr>
          <p:cNvSpPr txBox="1"/>
          <p:nvPr/>
        </p:nvSpPr>
        <p:spPr>
          <a:xfrm>
            <a:off x="6333415" y="3246025"/>
            <a:ext cx="174524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24</a:t>
            </a:r>
            <a:r>
              <a:rPr lang="uk-UA" sz="3200" dirty="0" smtClean="0">
                <a:solidFill>
                  <a:srgbClr val="00B050"/>
                </a:solidFill>
              </a:rPr>
              <a:t> : </a:t>
            </a:r>
            <a:r>
              <a:rPr lang="en-US" sz="3200" dirty="0" smtClean="0">
                <a:solidFill>
                  <a:srgbClr val="00B050"/>
                </a:solidFill>
              </a:rPr>
              <a:t>4</a:t>
            </a:r>
            <a:r>
              <a:rPr lang="uk-UA" sz="3200" dirty="0" smtClean="0">
                <a:solidFill>
                  <a:srgbClr val="00B050"/>
                </a:solidFill>
              </a:rPr>
              <a:t> = </a:t>
            </a:r>
            <a:r>
              <a:rPr lang="en-US" sz="3200" dirty="0" smtClean="0">
                <a:solidFill>
                  <a:srgbClr val="00B050"/>
                </a:solidFill>
              </a:rPr>
              <a:t>6</a:t>
            </a:r>
            <a:endParaRPr lang="uk-UA" sz="3200" dirty="0">
              <a:solidFill>
                <a:srgbClr val="00B05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68070426-E02E-4AF0-B666-CBB6F997D53C}"/>
              </a:ext>
            </a:extLst>
          </p:cNvPr>
          <p:cNvSpPr txBox="1"/>
          <p:nvPr/>
        </p:nvSpPr>
        <p:spPr>
          <a:xfrm>
            <a:off x="8416917" y="2510787"/>
            <a:ext cx="184831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295FFF"/>
                </a:solidFill>
              </a:rPr>
              <a:t>45 : </a:t>
            </a:r>
            <a:r>
              <a:rPr lang="en-US" sz="3200" dirty="0" smtClean="0">
                <a:solidFill>
                  <a:srgbClr val="295FFF"/>
                </a:solidFill>
              </a:rPr>
              <a:t>5</a:t>
            </a:r>
            <a:r>
              <a:rPr lang="uk-UA" sz="3200" dirty="0" smtClean="0">
                <a:solidFill>
                  <a:srgbClr val="295FFF"/>
                </a:solidFill>
              </a:rPr>
              <a:t> = 9</a:t>
            </a:r>
            <a:endParaRPr lang="uk-UA" sz="3200" dirty="0">
              <a:solidFill>
                <a:srgbClr val="295FFF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0279252E-766E-401D-A5E7-E37F3CC3A95E}"/>
              </a:ext>
            </a:extLst>
          </p:cNvPr>
          <p:cNvSpPr txBox="1"/>
          <p:nvPr/>
        </p:nvSpPr>
        <p:spPr>
          <a:xfrm>
            <a:off x="8416917" y="3220060"/>
            <a:ext cx="184831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295FFF"/>
                </a:solidFill>
              </a:rPr>
              <a:t>3</a:t>
            </a:r>
            <a:r>
              <a:rPr lang="uk-UA" sz="3200" dirty="0" smtClean="0">
                <a:solidFill>
                  <a:srgbClr val="295FFF"/>
                </a:solidFill>
              </a:rPr>
              <a:t>5 : 7 = 5</a:t>
            </a:r>
            <a:endParaRPr lang="uk-UA" sz="3200" dirty="0">
              <a:solidFill>
                <a:srgbClr val="295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9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0" grpId="0" animBg="1"/>
      <p:bldP spid="16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8">
            <a:extLst>
              <a:ext uri="{FF2B5EF4-FFF2-40B4-BE49-F238E27FC236}">
                <a16:creationId xmlns="" xmlns:a16="http://schemas.microsoft.com/office/drawing/2014/main" id="{78ABED6F-A7DA-48E7-B642-3E425A4841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2962" b="63687"/>
          <a:stretch/>
        </p:blipFill>
        <p:spPr>
          <a:xfrm>
            <a:off x="99044" y="1313247"/>
            <a:ext cx="11926492" cy="518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31" name="Рисунок 30">
            <a:extLst>
              <a:ext uri="{FF2B5EF4-FFF2-40B4-BE49-F238E27FC236}">
                <a16:creationId xmlns="" xmlns:a16="http://schemas.microsoft.com/office/drawing/2014/main" id="{569BEFE1-71C2-4A73-A615-C92D9944917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3417247" y="-730873"/>
            <a:ext cx="578402" cy="721593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="" xmlns:a16="http://schemas.microsoft.com/office/drawing/2014/main" id="{F53CA702-EB0F-4C53-BD43-38D01341E94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4019961" y="-721575"/>
            <a:ext cx="578402" cy="721593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="" xmlns:a16="http://schemas.microsoft.com/office/drawing/2014/main" id="{A0D61C55-25D5-44F0-90E4-713DCD9243A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4583901" y="-726179"/>
            <a:ext cx="578402" cy="721593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="" xmlns:a16="http://schemas.microsoft.com/office/drawing/2014/main" id="{7AA62F5F-8E9F-4758-87A7-86AD87DB951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5150860" y="-745175"/>
            <a:ext cx="578402" cy="721593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3192FEA7-0B23-4FFB-8A71-047DC8F9350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4607306" y="1709063"/>
            <a:ext cx="500454" cy="624348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="" xmlns:a16="http://schemas.microsoft.com/office/drawing/2014/main" id="{C032AF8F-DE61-4584-B773-C251183078D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6179320" y="-684379"/>
            <a:ext cx="578402" cy="721593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="" xmlns:a16="http://schemas.microsoft.com/office/drawing/2014/main" id="{7789B4E2-D455-4B48-982A-12838205C96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3" t="43000" r="21976" b="43158"/>
          <a:stretch/>
        </p:blipFill>
        <p:spPr>
          <a:xfrm>
            <a:off x="7407625" y="-705166"/>
            <a:ext cx="578402" cy="721593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="" xmlns:a16="http://schemas.microsoft.com/office/drawing/2014/main" id="{1A309B92-E806-4B19-BD8C-2FC1C585B53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21" t="43525" r="31307" b="43439"/>
          <a:stretch/>
        </p:blipFill>
        <p:spPr>
          <a:xfrm>
            <a:off x="6827608" y="-684151"/>
            <a:ext cx="534934" cy="679565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="" xmlns:a16="http://schemas.microsoft.com/office/drawing/2014/main" id="{14E5C802-CA0B-419B-9806-0981AA33D57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6" t="43000" r="13053" b="43158"/>
          <a:stretch/>
        </p:blipFill>
        <p:spPr>
          <a:xfrm>
            <a:off x="8005233" y="-726179"/>
            <a:ext cx="578402" cy="721593"/>
          </a:xfrm>
          <a:prstGeom prst="rect">
            <a:avLst/>
          </a:prstGeom>
        </p:spPr>
      </p:pic>
      <p:pic>
        <p:nvPicPr>
          <p:cNvPr id="42" name="Рисунок 41">
            <a:extLst>
              <a:ext uri="{FF2B5EF4-FFF2-40B4-BE49-F238E27FC236}">
                <a16:creationId xmlns="" xmlns:a16="http://schemas.microsoft.com/office/drawing/2014/main" id="{74F6DDAE-519B-4BD3-9E5A-A1FAE269018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8487885" y="-745175"/>
            <a:ext cx="578402" cy="72159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FCA22F16-A46E-4DC6-AE2D-0E511B6AF0A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1093" y="341594"/>
            <a:ext cx="2758119" cy="2163500"/>
          </a:xfrm>
          <a:prstGeom prst="rect">
            <a:avLst/>
          </a:prstGeom>
        </p:spPr>
      </p:pic>
      <p:sp>
        <p:nvSpPr>
          <p:cNvPr id="85" name="Прямоугольник 84">
            <a:extLst>
              <a:ext uri="{FF2B5EF4-FFF2-40B4-BE49-F238E27FC236}">
                <a16:creationId xmlns="" xmlns:a16="http://schemas.microsoft.com/office/drawing/2014/main" id="{EEB7480D-02C6-481C-87F6-DFFA66B6DCD6}"/>
              </a:ext>
            </a:extLst>
          </p:cNvPr>
          <p:cNvSpPr/>
          <p:nvPr/>
        </p:nvSpPr>
        <p:spPr>
          <a:xfrm>
            <a:off x="1210490" y="494528"/>
            <a:ext cx="8732066" cy="818719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Взаємозв’язок множення і ділення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F2CC7F01-1EE8-4B7F-9058-D94F7647C62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34802" y="1538952"/>
            <a:ext cx="2584234" cy="1074999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1031421" y="2505094"/>
            <a:ext cx="15049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6</a:t>
            </a:r>
            <a:r>
              <a:rPr lang="uk-UA" sz="3600" dirty="0" smtClean="0">
                <a:solidFill>
                  <a:srgbClr val="00B050"/>
                </a:solidFill>
              </a:rPr>
              <a:t> ∙ </a:t>
            </a:r>
            <a:r>
              <a:rPr lang="en-US" sz="3600" dirty="0" smtClean="0">
                <a:solidFill>
                  <a:srgbClr val="00B050"/>
                </a:solidFill>
              </a:rPr>
              <a:t>3</a:t>
            </a:r>
            <a:r>
              <a:rPr lang="uk-UA" sz="3600" dirty="0" smtClean="0">
                <a:solidFill>
                  <a:srgbClr val="00B050"/>
                </a:solidFill>
              </a:rPr>
              <a:t> = 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987878" y="3797756"/>
            <a:ext cx="161380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18</a:t>
            </a:r>
            <a:r>
              <a:rPr lang="uk-UA" sz="3600" dirty="0" smtClean="0">
                <a:solidFill>
                  <a:srgbClr val="00B050"/>
                </a:solidFill>
              </a:rPr>
              <a:t> : </a:t>
            </a:r>
            <a:r>
              <a:rPr lang="en-US" sz="3600" dirty="0" smtClean="0">
                <a:solidFill>
                  <a:srgbClr val="00B050"/>
                </a:solidFill>
              </a:rPr>
              <a:t>6</a:t>
            </a:r>
            <a:r>
              <a:rPr lang="uk-UA" sz="3600" dirty="0" smtClean="0">
                <a:solidFill>
                  <a:srgbClr val="00B050"/>
                </a:solidFill>
              </a:rPr>
              <a:t> =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1031421" y="3135107"/>
            <a:ext cx="152672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00B050"/>
                </a:solidFill>
              </a:rPr>
              <a:t>3 ∙ 6 = 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987878" y="4444087"/>
            <a:ext cx="158114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18</a:t>
            </a:r>
            <a:r>
              <a:rPr lang="uk-UA" sz="3600" dirty="0" smtClean="0">
                <a:solidFill>
                  <a:srgbClr val="00B050"/>
                </a:solidFill>
              </a:rPr>
              <a:t> : 3 =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2525485" y="2505094"/>
            <a:ext cx="74022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18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2503714" y="3151425"/>
            <a:ext cx="74022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18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2536369" y="3812068"/>
            <a:ext cx="70757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rgbClr val="00B050"/>
                </a:solidFill>
              </a:rPr>
              <a:t>3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2569030" y="4458399"/>
            <a:ext cx="69668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rgbClr val="00B050"/>
                </a:solidFill>
              </a:rPr>
              <a:t>6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4989313" y="2505094"/>
            <a:ext cx="15049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00B050"/>
                </a:solidFill>
              </a:rPr>
              <a:t>7 ∙ 2 = 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4945770" y="3797756"/>
            <a:ext cx="161380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1</a:t>
            </a:r>
            <a:r>
              <a:rPr lang="uk-UA" sz="3600" dirty="0" smtClean="0">
                <a:solidFill>
                  <a:srgbClr val="00B050"/>
                </a:solidFill>
              </a:rPr>
              <a:t>4 : 7 =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4989313" y="3135107"/>
            <a:ext cx="152672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00B050"/>
                </a:solidFill>
              </a:rPr>
              <a:t>2 ∙ 7 = 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4945770" y="4444087"/>
            <a:ext cx="158114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1</a:t>
            </a:r>
            <a:r>
              <a:rPr lang="uk-UA" sz="3600" dirty="0" smtClean="0">
                <a:solidFill>
                  <a:srgbClr val="00B050"/>
                </a:solidFill>
              </a:rPr>
              <a:t>4 : 2 =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6483377" y="2505094"/>
            <a:ext cx="74022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1</a:t>
            </a:r>
            <a:r>
              <a:rPr lang="uk-UA" sz="3600" dirty="0" smtClean="0">
                <a:solidFill>
                  <a:srgbClr val="00B050"/>
                </a:solidFill>
              </a:rPr>
              <a:t>4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6526918" y="3812068"/>
            <a:ext cx="70757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rgbClr val="00B050"/>
                </a:solidFill>
              </a:rPr>
              <a:t>2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6559579" y="4458399"/>
            <a:ext cx="69668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rgbClr val="00B050"/>
                </a:solidFill>
              </a:rPr>
              <a:t>7</a:t>
            </a: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360FFC4D-E6B2-4229-BA7E-EB3636FC55CB}"/>
              </a:ext>
            </a:extLst>
          </p:cNvPr>
          <p:cNvSpPr txBox="1"/>
          <p:nvPr/>
        </p:nvSpPr>
        <p:spPr>
          <a:xfrm>
            <a:off x="6494262" y="3135107"/>
            <a:ext cx="74022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1</a:t>
            </a:r>
            <a:r>
              <a:rPr lang="uk-UA" sz="3600" dirty="0" smtClean="0">
                <a:solidFill>
                  <a:srgbClr val="00B050"/>
                </a:solidFill>
              </a:rPr>
              <a:t>4</a:t>
            </a:r>
            <a:endParaRPr lang="uk-UA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676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: округлені кути 1">
            <a:extLst>
              <a:ext uri="{FF2B5EF4-FFF2-40B4-BE49-F238E27FC236}">
                <a16:creationId xmlns="" xmlns:a16="http://schemas.microsoft.com/office/drawing/2014/main" id="{A8C1751C-CB12-44FF-885D-189166FA6A33}"/>
              </a:ext>
            </a:extLst>
          </p:cNvPr>
          <p:cNvSpPr/>
          <p:nvPr/>
        </p:nvSpPr>
        <p:spPr>
          <a:xfrm>
            <a:off x="925286" y="2020592"/>
            <a:ext cx="4743011" cy="815008"/>
          </a:xfrm>
          <a:prstGeom prst="roundRect">
            <a:avLst/>
          </a:prstGeom>
          <a:solidFill>
            <a:srgbClr val="C6109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Частка чисел 27 і 3</a:t>
            </a:r>
          </a:p>
        </p:txBody>
      </p:sp>
      <p:sp>
        <p:nvSpPr>
          <p:cNvPr id="7" name="Прямоугольник 4">
            <a:extLst>
              <a:ext uri="{FF2B5EF4-FFF2-40B4-BE49-F238E27FC236}">
                <a16:creationId xmlns="" xmlns:a16="http://schemas.microsoft.com/office/drawing/2014/main" id="{3D74329E-5CAA-490F-9A8E-9A7F5460A785}"/>
              </a:ext>
            </a:extLst>
          </p:cNvPr>
          <p:cNvSpPr/>
          <p:nvPr/>
        </p:nvSpPr>
        <p:spPr>
          <a:xfrm>
            <a:off x="1306287" y="473347"/>
            <a:ext cx="9612084" cy="756739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Математичний диктант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9" name="Прямокутник: округлені кути 8">
            <a:extLst>
              <a:ext uri="{FF2B5EF4-FFF2-40B4-BE49-F238E27FC236}">
                <a16:creationId xmlns="" xmlns:a16="http://schemas.microsoft.com/office/drawing/2014/main" id="{6DAA749F-3C43-4126-BE9A-255B5C7171D2}"/>
              </a:ext>
            </a:extLst>
          </p:cNvPr>
          <p:cNvSpPr/>
          <p:nvPr/>
        </p:nvSpPr>
        <p:spPr>
          <a:xfrm>
            <a:off x="925285" y="2978625"/>
            <a:ext cx="4743012" cy="81500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Сума чисел 27 і 3 </a:t>
            </a:r>
          </a:p>
        </p:txBody>
      </p:sp>
      <p:sp>
        <p:nvSpPr>
          <p:cNvPr id="11" name="Прямокутник: округлені кути 10">
            <a:extLst>
              <a:ext uri="{FF2B5EF4-FFF2-40B4-BE49-F238E27FC236}">
                <a16:creationId xmlns="" xmlns:a16="http://schemas.microsoft.com/office/drawing/2014/main" id="{5187C475-46B6-44D7-B5B6-1DE6C89890A1}"/>
              </a:ext>
            </a:extLst>
          </p:cNvPr>
          <p:cNvSpPr/>
          <p:nvPr/>
        </p:nvSpPr>
        <p:spPr>
          <a:xfrm>
            <a:off x="933012" y="3957515"/>
            <a:ext cx="4743011" cy="815008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Різниця чисел 27 і 3</a:t>
            </a:r>
          </a:p>
        </p:txBody>
      </p:sp>
      <p:sp>
        <p:nvSpPr>
          <p:cNvPr id="13" name="Прямокутник: округлені кути 10">
            <a:extLst>
              <a:ext uri="{FF2B5EF4-FFF2-40B4-BE49-F238E27FC236}">
                <a16:creationId xmlns="" xmlns:a16="http://schemas.microsoft.com/office/drawing/2014/main" id="{EAAE66A3-D974-4AEE-9D55-1F99029B24BE}"/>
              </a:ext>
            </a:extLst>
          </p:cNvPr>
          <p:cNvSpPr/>
          <p:nvPr/>
        </p:nvSpPr>
        <p:spPr>
          <a:xfrm>
            <a:off x="933013" y="4892976"/>
            <a:ext cx="4743010" cy="81500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Добуток чисел 27 і 3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760F7179-07EA-43D2-9B2A-172C42852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794" y="3386129"/>
            <a:ext cx="2170577" cy="3013695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E03479FD-71A9-4C74-813C-8C0982C85465}"/>
              </a:ext>
            </a:extLst>
          </p:cNvPr>
          <p:cNvSpPr/>
          <p:nvPr/>
        </p:nvSpPr>
        <p:spPr>
          <a:xfrm>
            <a:off x="0" y="5856514"/>
            <a:ext cx="1054100" cy="1001486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Підручник.</a:t>
            </a:r>
            <a:endParaRPr lang="uk-UA" sz="1400" b="1" dirty="0">
              <a:solidFill>
                <a:schemeClr val="bg1"/>
              </a:solidFill>
            </a:endParaRP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103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8" name="Прямокутник: округлені кути 1">
            <a:extLst>
              <a:ext uri="{FF2B5EF4-FFF2-40B4-BE49-F238E27FC236}">
                <a16:creationId xmlns="" xmlns:a16="http://schemas.microsoft.com/office/drawing/2014/main" id="{A8C1751C-CB12-44FF-885D-189166FA6A33}"/>
              </a:ext>
            </a:extLst>
          </p:cNvPr>
          <p:cNvSpPr/>
          <p:nvPr/>
        </p:nvSpPr>
        <p:spPr>
          <a:xfrm>
            <a:off x="5797110" y="2020592"/>
            <a:ext cx="1670490" cy="815008"/>
          </a:xfrm>
          <a:prstGeom prst="roundRect">
            <a:avLst/>
          </a:prstGeom>
          <a:solidFill>
            <a:srgbClr val="C6109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27 : </a:t>
            </a:r>
            <a:r>
              <a:rPr lang="uk-UA" sz="3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Прямокутник: округлені кути 1">
            <a:extLst>
              <a:ext uri="{FF2B5EF4-FFF2-40B4-BE49-F238E27FC236}">
                <a16:creationId xmlns="" xmlns:a16="http://schemas.microsoft.com/office/drawing/2014/main" id="{A8C1751C-CB12-44FF-885D-189166FA6A33}"/>
              </a:ext>
            </a:extLst>
          </p:cNvPr>
          <p:cNvSpPr/>
          <p:nvPr/>
        </p:nvSpPr>
        <p:spPr>
          <a:xfrm>
            <a:off x="5820698" y="2978625"/>
            <a:ext cx="1646902" cy="81500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27 + </a:t>
            </a:r>
            <a:r>
              <a:rPr lang="uk-UA" sz="3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0" name="Прямокутник: округлені кути 1">
            <a:extLst>
              <a:ext uri="{FF2B5EF4-FFF2-40B4-BE49-F238E27FC236}">
                <a16:creationId xmlns="" xmlns:a16="http://schemas.microsoft.com/office/drawing/2014/main" id="{A8C1751C-CB12-44FF-885D-189166FA6A33}"/>
              </a:ext>
            </a:extLst>
          </p:cNvPr>
          <p:cNvSpPr/>
          <p:nvPr/>
        </p:nvSpPr>
        <p:spPr>
          <a:xfrm>
            <a:off x="5820698" y="3957591"/>
            <a:ext cx="1646902" cy="81500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27 - </a:t>
            </a:r>
            <a:r>
              <a:rPr lang="uk-UA" sz="3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1" name="Прямокутник: округлені кути 1">
            <a:extLst>
              <a:ext uri="{FF2B5EF4-FFF2-40B4-BE49-F238E27FC236}">
                <a16:creationId xmlns="" xmlns:a16="http://schemas.microsoft.com/office/drawing/2014/main" id="{A8C1751C-CB12-44FF-885D-189166FA6A33}"/>
              </a:ext>
            </a:extLst>
          </p:cNvPr>
          <p:cNvSpPr/>
          <p:nvPr/>
        </p:nvSpPr>
        <p:spPr>
          <a:xfrm>
            <a:off x="5820698" y="4892976"/>
            <a:ext cx="1646902" cy="81500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27 ∙ </a:t>
            </a:r>
            <a:r>
              <a:rPr lang="uk-UA" sz="3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794072" y="1324478"/>
            <a:ext cx="3490480" cy="52899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err="1" smtClean="0">
                <a:solidFill>
                  <a:srgbClr val="7030A0"/>
                </a:solidFill>
              </a:rPr>
              <a:t>Запиши</a:t>
            </a:r>
            <a:r>
              <a:rPr lang="uk-UA" sz="2400" b="1" dirty="0" smtClean="0">
                <a:solidFill>
                  <a:srgbClr val="7030A0"/>
                </a:solidFill>
              </a:rPr>
              <a:t> вирази</a:t>
            </a:r>
            <a:endParaRPr lang="uk-UA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3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Barrel with Honeycombs">
            <a:extLst>
              <a:ext uri="{FF2B5EF4-FFF2-40B4-BE49-F238E27FC236}">
                <a16:creationId xmlns="" xmlns:a16="http://schemas.microsoft.com/office/drawing/2014/main" id="{D0D1CB91-2E88-404D-886A-DE38DDAE27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71" b="8635"/>
          <a:stretch/>
        </p:blipFill>
        <p:spPr bwMode="auto">
          <a:xfrm>
            <a:off x="8420014" y="3368444"/>
            <a:ext cx="2983277" cy="224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Рисунок 36">
            <a:extLst>
              <a:ext uri="{FF2B5EF4-FFF2-40B4-BE49-F238E27FC236}">
                <a16:creationId xmlns="" xmlns:a16="http://schemas.microsoft.com/office/drawing/2014/main" id="{35E112CB-298A-4A02-B09F-07EF6A840FE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1" r="65814" b="55279"/>
          <a:stretch/>
        </p:blipFill>
        <p:spPr>
          <a:xfrm>
            <a:off x="959200" y="1316025"/>
            <a:ext cx="6012000" cy="442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Прямоугольник 4"/>
          <p:cNvSpPr/>
          <p:nvPr/>
        </p:nvSpPr>
        <p:spPr>
          <a:xfrm>
            <a:off x="849086" y="494530"/>
            <a:ext cx="10435118" cy="797706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Розв’яжи </a:t>
            </a:r>
            <a:r>
              <a:rPr lang="uk-UA" sz="3600" b="1" dirty="0" smtClean="0">
                <a:solidFill>
                  <a:schemeClr val="bg1"/>
                </a:solidFill>
              </a:rPr>
              <a:t>задачу 625</a:t>
            </a:r>
            <a:endParaRPr lang="uk-UA" sz="3600" b="1" dirty="0">
              <a:solidFill>
                <a:schemeClr val="bg1"/>
              </a:solidFill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DCE11F0F-5553-42C9-9307-07D210DF2BD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3871949" y="-651277"/>
            <a:ext cx="455016" cy="567661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="" xmlns:a16="http://schemas.microsoft.com/office/drawing/2014/main" id="{649E3F79-C56A-4CC2-80B8-4946FA2E627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5591409" y="-613822"/>
            <a:ext cx="455016" cy="567661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="" xmlns:a16="http://schemas.microsoft.com/office/drawing/2014/main" id="{8266630E-8DE3-48DB-8DA0-461205CCF7E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3" t="43000" r="21976" b="43158"/>
          <a:stretch/>
        </p:blipFill>
        <p:spPr>
          <a:xfrm>
            <a:off x="7403488" y="-655760"/>
            <a:ext cx="455016" cy="567661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5795157E-71E0-47DE-BA16-2295EBB4EDF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21" t="43525" r="31307" b="43439"/>
          <a:stretch/>
        </p:blipFill>
        <p:spPr>
          <a:xfrm>
            <a:off x="6814197" y="-634745"/>
            <a:ext cx="420821" cy="534599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="" xmlns:a16="http://schemas.microsoft.com/office/drawing/2014/main" id="{18579685-51E3-4281-9A0C-A753F30C376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6" t="43000" r="13053" b="43158"/>
          <a:stretch/>
        </p:blipFill>
        <p:spPr>
          <a:xfrm>
            <a:off x="8001096" y="-676773"/>
            <a:ext cx="455016" cy="567661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8C52B505-0071-45FC-8AFC-36E842CA0FAE}"/>
              </a:ext>
            </a:extLst>
          </p:cNvPr>
          <p:cNvSpPr txBox="1"/>
          <p:nvPr/>
        </p:nvSpPr>
        <p:spPr>
          <a:xfrm>
            <a:off x="1185574" y="5047873"/>
            <a:ext cx="1826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0070C0"/>
                </a:solidFill>
              </a:rPr>
              <a:t>Відповідь</a:t>
            </a:r>
            <a:r>
              <a:rPr lang="uk-UA" sz="2800" b="1" dirty="0" smtClean="0">
                <a:solidFill>
                  <a:srgbClr val="0070C0"/>
                </a:solidFill>
              </a:rPr>
              <a:t>:</a:t>
            </a:r>
            <a:endParaRPr lang="uk-UA" sz="2800" b="1" dirty="0">
              <a:solidFill>
                <a:srgbClr val="0070C0"/>
              </a:solidFill>
            </a:endParaRPr>
          </a:p>
        </p:txBody>
      </p:sp>
      <p:pic>
        <p:nvPicPr>
          <p:cNvPr id="53" name="Рисунок 52">
            <a:extLst>
              <a:ext uri="{FF2B5EF4-FFF2-40B4-BE49-F238E27FC236}">
                <a16:creationId xmlns="" xmlns:a16="http://schemas.microsoft.com/office/drawing/2014/main" id="{861761EA-6BDB-4822-A55D-775D6A31DF7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5786034" y="-567661"/>
            <a:ext cx="455016" cy="567661"/>
          </a:xfrm>
          <a:prstGeom prst="rect">
            <a:avLst/>
          </a:prstGeom>
        </p:spPr>
      </p:pic>
      <p:pic>
        <p:nvPicPr>
          <p:cNvPr id="63" name="Рисунок 62">
            <a:extLst>
              <a:ext uri="{FF2B5EF4-FFF2-40B4-BE49-F238E27FC236}">
                <a16:creationId xmlns="" xmlns:a16="http://schemas.microsoft.com/office/drawing/2014/main" id="{4B9ADB96-EFFE-4DFC-AE69-292DF3368A7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5166485" y="-567661"/>
            <a:ext cx="455016" cy="567661"/>
          </a:xfrm>
          <a:prstGeom prst="rect">
            <a:avLst/>
          </a:prstGeom>
        </p:spPr>
      </p:pic>
      <p:sp>
        <p:nvSpPr>
          <p:cNvPr id="48" name="Прямоугольник: скругленные углы 1">
            <a:extLst>
              <a:ext uri="{FF2B5EF4-FFF2-40B4-BE49-F238E27FC236}">
                <a16:creationId xmlns="" xmlns:a16="http://schemas.microsoft.com/office/drawing/2014/main" id="{D14B6799-B0EC-4BEE-99B8-AB04A7CE5FB7}"/>
              </a:ext>
            </a:extLst>
          </p:cNvPr>
          <p:cNvSpPr/>
          <p:nvPr/>
        </p:nvSpPr>
        <p:spPr>
          <a:xfrm>
            <a:off x="6085533" y="1389319"/>
            <a:ext cx="5198671" cy="191213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/>
              <a:t>В одній діжці 5 л меду, а в – іншій утричі більше. Скільки всього літрів меду у двох діжках?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xmlns="" id="{E03479FD-71A9-4C74-813C-8C0982C85465}"/>
              </a:ext>
            </a:extLst>
          </p:cNvPr>
          <p:cNvSpPr/>
          <p:nvPr/>
        </p:nvSpPr>
        <p:spPr>
          <a:xfrm>
            <a:off x="0" y="5856514"/>
            <a:ext cx="1054100" cy="1001486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Підручник.</a:t>
            </a:r>
            <a:endParaRPr lang="uk-UA" sz="1400" b="1" dirty="0">
              <a:solidFill>
                <a:schemeClr val="bg1"/>
              </a:solidFill>
            </a:endParaRP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103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67" name="Прямоугольник: скругленные углы 1">
            <a:extLst>
              <a:ext uri="{FF2B5EF4-FFF2-40B4-BE49-F238E27FC236}">
                <a16:creationId xmlns:a16="http://schemas.microsoft.com/office/drawing/2014/main" xmlns="" id="{D14B6799-B0EC-4BEE-99B8-AB04A7CE5FB7}"/>
              </a:ext>
            </a:extLst>
          </p:cNvPr>
          <p:cNvSpPr/>
          <p:nvPr/>
        </p:nvSpPr>
        <p:spPr>
          <a:xfrm>
            <a:off x="1226291" y="2285487"/>
            <a:ext cx="3288675" cy="11418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3200" b="1" dirty="0" smtClean="0">
                <a:solidFill>
                  <a:srgbClr val="0070C0"/>
                </a:solidFill>
              </a:rPr>
              <a:t>І – 5 л</a:t>
            </a:r>
          </a:p>
          <a:p>
            <a:r>
              <a:rPr lang="uk-UA" sz="3200" b="1" dirty="0" smtClean="0">
                <a:solidFill>
                  <a:srgbClr val="0070C0"/>
                </a:solidFill>
              </a:rPr>
              <a:t>ІІ – у 3 р. більше  </a:t>
            </a:r>
          </a:p>
        </p:txBody>
      </p:sp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69085447-83EF-41C4-B955-1D080D2D78C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149" y="1357304"/>
            <a:ext cx="2705164" cy="1381360"/>
          </a:xfrm>
          <a:prstGeom prst="rect">
            <a:avLst/>
          </a:prstGeom>
        </p:spPr>
      </p:pic>
      <p:sp>
        <p:nvSpPr>
          <p:cNvPr id="2" name="Правая фигурная скобка 1"/>
          <p:cNvSpPr/>
          <p:nvPr/>
        </p:nvSpPr>
        <p:spPr>
          <a:xfrm>
            <a:off x="4132695" y="2444235"/>
            <a:ext cx="388540" cy="857217"/>
          </a:xfrm>
          <a:prstGeom prst="rightBrac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39803" y="2580455"/>
            <a:ext cx="684803" cy="58477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uk-UA" sz="3200" b="1" dirty="0">
                <a:solidFill>
                  <a:srgbClr val="0070C0"/>
                </a:solidFill>
              </a:rPr>
              <a:t>? </a:t>
            </a:r>
            <a:r>
              <a:rPr lang="uk-UA" sz="3200" b="1" dirty="0" smtClean="0">
                <a:solidFill>
                  <a:srgbClr val="0070C0"/>
                </a:solidFill>
              </a:rPr>
              <a:t>л</a:t>
            </a:r>
            <a:endParaRPr lang="uk-UA" sz="3200" b="1" dirty="0">
              <a:solidFill>
                <a:srgbClr val="0070C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8C52B505-0071-45FC-8AFC-36E842CA0FAE}"/>
              </a:ext>
            </a:extLst>
          </p:cNvPr>
          <p:cNvSpPr txBox="1"/>
          <p:nvPr/>
        </p:nvSpPr>
        <p:spPr>
          <a:xfrm>
            <a:off x="3045766" y="5071887"/>
            <a:ext cx="33161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</a:rPr>
              <a:t>20 л меду всього</a:t>
            </a:r>
            <a:r>
              <a:rPr lang="uk-UA" sz="2800" b="1" dirty="0" smtClean="0">
                <a:solidFill>
                  <a:srgbClr val="0070C0"/>
                </a:solidFill>
              </a:rPr>
              <a:t>.</a:t>
            </a:r>
            <a:endParaRPr lang="uk-UA" sz="2800" b="1" dirty="0">
              <a:solidFill>
                <a:srgbClr val="0070C0"/>
              </a:solidFill>
            </a:endParaRPr>
          </a:p>
        </p:txBody>
      </p:sp>
      <p:pic>
        <p:nvPicPr>
          <p:cNvPr id="64" name="Рисунок 63">
            <a:extLst>
              <a:ext uri="{FF2B5EF4-FFF2-40B4-BE49-F238E27FC236}">
                <a16:creationId xmlns="" xmlns:a16="http://schemas.microsoft.com/office/drawing/2014/main" id="{423A6614-48AA-4DCA-A03E-622B557B19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4609996" y="-690909"/>
            <a:ext cx="455016" cy="567661"/>
          </a:xfrm>
          <a:prstGeom prst="rect">
            <a:avLst/>
          </a:prstGeom>
        </p:spPr>
      </p:pic>
      <p:pic>
        <p:nvPicPr>
          <p:cNvPr id="69" name="Рисунок 68">
            <a:extLst>
              <a:ext uri="{FF2B5EF4-FFF2-40B4-BE49-F238E27FC236}">
                <a16:creationId xmlns="" xmlns:a16="http://schemas.microsoft.com/office/drawing/2014/main" id="{A1CFAD13-0292-47D4-92C6-D98C24B9169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6" t="43000" r="13053" b="43158"/>
          <a:stretch/>
        </p:blipFill>
        <p:spPr>
          <a:xfrm>
            <a:off x="8420014" y="-661580"/>
            <a:ext cx="455016" cy="567661"/>
          </a:xfrm>
          <a:prstGeom prst="rect">
            <a:avLst/>
          </a:prstGeom>
        </p:spPr>
      </p:pic>
      <p:pic>
        <p:nvPicPr>
          <p:cNvPr id="73" name="Рисунок 72">
            <a:extLst>
              <a:ext uri="{FF2B5EF4-FFF2-40B4-BE49-F238E27FC236}">
                <a16:creationId xmlns="" xmlns:a16="http://schemas.microsoft.com/office/drawing/2014/main" id="{F00A2112-B132-4F95-964E-19253F8F349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4885886" y="-667807"/>
            <a:ext cx="455016" cy="567661"/>
          </a:xfrm>
          <a:prstGeom prst="rect">
            <a:avLst/>
          </a:prstGeom>
        </p:spPr>
      </p:pic>
      <p:pic>
        <p:nvPicPr>
          <p:cNvPr id="74" name="Рисунок 73">
            <a:extLst>
              <a:ext uri="{FF2B5EF4-FFF2-40B4-BE49-F238E27FC236}">
                <a16:creationId xmlns="" xmlns:a16="http://schemas.microsoft.com/office/drawing/2014/main" id="{2A3DBF61-565D-48E8-AA46-710B5719DF5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3" t="43000" r="21976" b="43158"/>
          <a:stretch/>
        </p:blipFill>
        <p:spPr>
          <a:xfrm>
            <a:off x="6361957" y="-612282"/>
            <a:ext cx="455016" cy="56766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75371" y="4487112"/>
            <a:ext cx="24023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</a:rPr>
              <a:t>__ ∙ __ + __= 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5A23A7C5-2E32-4F83-9776-014F60AF8B35}"/>
              </a:ext>
            </a:extLst>
          </p:cNvPr>
          <p:cNvSpPr txBox="1"/>
          <p:nvPr/>
        </p:nvSpPr>
        <p:spPr>
          <a:xfrm>
            <a:off x="1318387" y="4492146"/>
            <a:ext cx="377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5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5A23A7C5-2E32-4F83-9776-014F60AF8B35}"/>
              </a:ext>
            </a:extLst>
          </p:cNvPr>
          <p:cNvSpPr txBox="1"/>
          <p:nvPr/>
        </p:nvSpPr>
        <p:spPr>
          <a:xfrm>
            <a:off x="2098912" y="4548667"/>
            <a:ext cx="377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3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5A23A7C5-2E32-4F83-9776-014F60AF8B35}"/>
              </a:ext>
            </a:extLst>
          </p:cNvPr>
          <p:cNvSpPr txBox="1"/>
          <p:nvPr/>
        </p:nvSpPr>
        <p:spPr>
          <a:xfrm>
            <a:off x="2896676" y="4548667"/>
            <a:ext cx="377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5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5A23A7C5-2E32-4F83-9776-014F60AF8B35}"/>
              </a:ext>
            </a:extLst>
          </p:cNvPr>
          <p:cNvSpPr txBox="1"/>
          <p:nvPr/>
        </p:nvSpPr>
        <p:spPr>
          <a:xfrm>
            <a:off x="3452104" y="4512290"/>
            <a:ext cx="1433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20 (л)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5A23A7C5-2E32-4F83-9776-014F60AF8B35}"/>
              </a:ext>
            </a:extLst>
          </p:cNvPr>
          <p:cNvSpPr txBox="1"/>
          <p:nvPr/>
        </p:nvSpPr>
        <p:spPr>
          <a:xfrm>
            <a:off x="2974384" y="3458115"/>
            <a:ext cx="1277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15 </a:t>
            </a:r>
            <a:r>
              <a:rPr lang="en-US" sz="2800" b="1" dirty="0" smtClean="0">
                <a:solidFill>
                  <a:srgbClr val="0070C0"/>
                </a:solidFill>
              </a:rPr>
              <a:t>(</a:t>
            </a:r>
            <a:r>
              <a:rPr lang="uk-UA" sz="2800" b="1" dirty="0" smtClean="0">
                <a:solidFill>
                  <a:srgbClr val="0070C0"/>
                </a:solidFill>
              </a:rPr>
              <a:t> л)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C03990A4-0363-42C4-9DE1-5B90EC307F5F}"/>
              </a:ext>
            </a:extLst>
          </p:cNvPr>
          <p:cNvSpPr txBox="1"/>
          <p:nvPr/>
        </p:nvSpPr>
        <p:spPr>
          <a:xfrm>
            <a:off x="4311850" y="3414571"/>
            <a:ext cx="2248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0070C0"/>
                </a:solidFill>
              </a:rPr>
              <a:t>- </a:t>
            </a:r>
            <a:r>
              <a:rPr lang="uk-UA" sz="2800" b="1" dirty="0" smtClean="0">
                <a:solidFill>
                  <a:srgbClr val="0070C0"/>
                </a:solidFill>
              </a:rPr>
              <a:t>у ІІ діжці. 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5A23A7C5-2E32-4F83-9776-014F60AF8B35}"/>
              </a:ext>
            </a:extLst>
          </p:cNvPr>
          <p:cNvSpPr txBox="1"/>
          <p:nvPr/>
        </p:nvSpPr>
        <p:spPr>
          <a:xfrm>
            <a:off x="3231016" y="3992120"/>
            <a:ext cx="1095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20 </a:t>
            </a:r>
            <a:r>
              <a:rPr lang="en-US" sz="2800" b="1" dirty="0" smtClean="0">
                <a:solidFill>
                  <a:srgbClr val="0070C0"/>
                </a:solidFill>
              </a:rPr>
              <a:t>(</a:t>
            </a:r>
            <a:r>
              <a:rPr lang="uk-UA" sz="2800" b="1" dirty="0" smtClean="0">
                <a:solidFill>
                  <a:srgbClr val="0070C0"/>
                </a:solidFill>
              </a:rPr>
              <a:t>л)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230684" y="3383794"/>
            <a:ext cx="21713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</a:rPr>
              <a:t>1 ) _ ∙ _  = 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258820" y="3927515"/>
            <a:ext cx="21610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</a:rPr>
              <a:t>2 )  __ +__= 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5A23A7C5-2E32-4F83-9776-014F60AF8B35}"/>
              </a:ext>
            </a:extLst>
          </p:cNvPr>
          <p:cNvSpPr txBox="1"/>
          <p:nvPr/>
        </p:nvSpPr>
        <p:spPr>
          <a:xfrm>
            <a:off x="1792158" y="3427338"/>
            <a:ext cx="377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5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5A23A7C5-2E32-4F83-9776-014F60AF8B35}"/>
              </a:ext>
            </a:extLst>
          </p:cNvPr>
          <p:cNvSpPr txBox="1"/>
          <p:nvPr/>
        </p:nvSpPr>
        <p:spPr>
          <a:xfrm>
            <a:off x="2285295" y="3427338"/>
            <a:ext cx="377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3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5A23A7C5-2E32-4F83-9776-014F60AF8B35}"/>
              </a:ext>
            </a:extLst>
          </p:cNvPr>
          <p:cNvSpPr txBox="1"/>
          <p:nvPr/>
        </p:nvSpPr>
        <p:spPr>
          <a:xfrm>
            <a:off x="1887901" y="3968569"/>
            <a:ext cx="563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15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5A23A7C5-2E32-4F83-9776-014F60AF8B35}"/>
              </a:ext>
            </a:extLst>
          </p:cNvPr>
          <p:cNvSpPr txBox="1"/>
          <p:nvPr/>
        </p:nvSpPr>
        <p:spPr>
          <a:xfrm>
            <a:off x="2698312" y="3976973"/>
            <a:ext cx="347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5</a:t>
            </a:r>
            <a:endParaRPr lang="uk-UA" sz="2800" b="1" dirty="0">
              <a:solidFill>
                <a:srgbClr val="0070C0"/>
              </a:solidFill>
            </a:endParaRPr>
          </a:p>
        </p:txBody>
      </p:sp>
      <p:pic>
        <p:nvPicPr>
          <p:cNvPr id="39" name="Picture 2" descr="Barrel with Honeycombs">
            <a:extLst>
              <a:ext uri="{FF2B5EF4-FFF2-40B4-BE49-F238E27FC236}">
                <a16:creationId xmlns="" xmlns:a16="http://schemas.microsoft.com/office/drawing/2014/main" id="{D0D1CB91-2E88-404D-886A-DE38DDAE27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71" b="8635"/>
          <a:stretch/>
        </p:blipFill>
        <p:spPr bwMode="auto">
          <a:xfrm>
            <a:off x="6361957" y="3368444"/>
            <a:ext cx="2059519" cy="155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36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7" grpId="0"/>
      <p:bldP spid="2" grpId="0" animBg="1"/>
      <p:bldP spid="6" grpId="0"/>
      <p:bldP spid="51" grpId="0"/>
      <p:bldP spid="3" grpId="0"/>
      <p:bldP spid="81" grpId="0"/>
      <p:bldP spid="82" grpId="0"/>
      <p:bldP spid="83" grpId="0"/>
      <p:bldP spid="84" grpId="0"/>
      <p:bldP spid="52" grpId="0"/>
      <p:bldP spid="56" grpId="0"/>
      <p:bldP spid="60" grpId="0"/>
      <p:bldP spid="61" grpId="0"/>
      <p:bldP spid="62" grpId="0"/>
      <p:bldP spid="65" grpId="0"/>
      <p:bldP spid="66" grpId="0"/>
      <p:bldP spid="68" grpId="0"/>
      <p:bldP spid="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Рисунок 91">
            <a:extLst>
              <a:ext uri="{FF2B5EF4-FFF2-40B4-BE49-F238E27FC236}">
                <a16:creationId xmlns:a16="http://schemas.microsoft.com/office/drawing/2014/main" xmlns="" id="{2484E29B-10A6-4A66-BF4F-9256ADE10C0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3417247" y="-730873"/>
            <a:ext cx="578402" cy="721593"/>
          </a:xfrm>
          <a:prstGeom prst="rect">
            <a:avLst/>
          </a:prstGeom>
        </p:spPr>
      </p:pic>
      <p:pic>
        <p:nvPicPr>
          <p:cNvPr id="93" name="Рисунок 92">
            <a:extLst>
              <a:ext uri="{FF2B5EF4-FFF2-40B4-BE49-F238E27FC236}">
                <a16:creationId xmlns:a16="http://schemas.microsoft.com/office/drawing/2014/main" xmlns="" id="{D0B68C7B-69E8-4B55-8150-0A9E67C038F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4019961" y="-721575"/>
            <a:ext cx="578402" cy="721593"/>
          </a:xfrm>
          <a:prstGeom prst="rect">
            <a:avLst/>
          </a:prstGeom>
        </p:spPr>
      </p:pic>
      <p:pic>
        <p:nvPicPr>
          <p:cNvPr id="94" name="Рисунок 93">
            <a:extLst>
              <a:ext uri="{FF2B5EF4-FFF2-40B4-BE49-F238E27FC236}">
                <a16:creationId xmlns:a16="http://schemas.microsoft.com/office/drawing/2014/main" xmlns="" id="{257A04C5-B405-45F7-8C15-A53A36B12B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4583901" y="-726179"/>
            <a:ext cx="578402" cy="721593"/>
          </a:xfrm>
          <a:prstGeom prst="rect">
            <a:avLst/>
          </a:prstGeom>
        </p:spPr>
      </p:pic>
      <p:pic>
        <p:nvPicPr>
          <p:cNvPr id="95" name="Рисунок 94">
            <a:extLst>
              <a:ext uri="{FF2B5EF4-FFF2-40B4-BE49-F238E27FC236}">
                <a16:creationId xmlns:a16="http://schemas.microsoft.com/office/drawing/2014/main" xmlns="" id="{DA1CAE3D-57FB-42AF-9BD8-FA6F59F76F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5150860" y="-745175"/>
            <a:ext cx="578402" cy="721593"/>
          </a:xfrm>
          <a:prstGeom prst="rect">
            <a:avLst/>
          </a:prstGeom>
        </p:spPr>
      </p:pic>
      <p:pic>
        <p:nvPicPr>
          <p:cNvPr id="96" name="Рисунок 95">
            <a:extLst>
              <a:ext uri="{FF2B5EF4-FFF2-40B4-BE49-F238E27FC236}">
                <a16:creationId xmlns:a16="http://schemas.microsoft.com/office/drawing/2014/main" xmlns="" id="{8F772E05-BB91-467A-B1BD-4BB82D1B59E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5664161" y="-712704"/>
            <a:ext cx="578402" cy="721593"/>
          </a:xfrm>
          <a:prstGeom prst="rect">
            <a:avLst/>
          </a:prstGeom>
        </p:spPr>
      </p:pic>
      <p:pic>
        <p:nvPicPr>
          <p:cNvPr id="97" name="Рисунок 96">
            <a:extLst>
              <a:ext uri="{FF2B5EF4-FFF2-40B4-BE49-F238E27FC236}">
                <a16:creationId xmlns:a16="http://schemas.microsoft.com/office/drawing/2014/main" xmlns="" id="{C7EDE17E-22DE-4E07-8CBA-0A103533C28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6179320" y="-684379"/>
            <a:ext cx="578402" cy="721593"/>
          </a:xfrm>
          <a:prstGeom prst="rect">
            <a:avLst/>
          </a:prstGeom>
        </p:spPr>
      </p:pic>
      <p:pic>
        <p:nvPicPr>
          <p:cNvPr id="98" name="Рисунок 97">
            <a:extLst>
              <a:ext uri="{FF2B5EF4-FFF2-40B4-BE49-F238E27FC236}">
                <a16:creationId xmlns:a16="http://schemas.microsoft.com/office/drawing/2014/main" xmlns="" id="{F7C1854D-73FB-4A7B-8BE8-81B47C731CA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3" t="43000" r="21976" b="43158"/>
          <a:stretch/>
        </p:blipFill>
        <p:spPr>
          <a:xfrm>
            <a:off x="7407625" y="-705166"/>
            <a:ext cx="578402" cy="721593"/>
          </a:xfrm>
          <a:prstGeom prst="rect">
            <a:avLst/>
          </a:prstGeom>
        </p:spPr>
      </p:pic>
      <p:pic>
        <p:nvPicPr>
          <p:cNvPr id="99" name="Рисунок 98">
            <a:extLst>
              <a:ext uri="{FF2B5EF4-FFF2-40B4-BE49-F238E27FC236}">
                <a16:creationId xmlns:a16="http://schemas.microsoft.com/office/drawing/2014/main" xmlns="" id="{09CA1725-9E11-47FA-8373-C614AB7EF1E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21" t="43525" r="31307" b="43439"/>
          <a:stretch/>
        </p:blipFill>
        <p:spPr>
          <a:xfrm>
            <a:off x="6827608" y="-684151"/>
            <a:ext cx="534934" cy="679565"/>
          </a:xfrm>
          <a:prstGeom prst="rect">
            <a:avLst/>
          </a:prstGeom>
        </p:spPr>
      </p:pic>
      <p:pic>
        <p:nvPicPr>
          <p:cNvPr id="100" name="Рисунок 99">
            <a:extLst>
              <a:ext uri="{FF2B5EF4-FFF2-40B4-BE49-F238E27FC236}">
                <a16:creationId xmlns:a16="http://schemas.microsoft.com/office/drawing/2014/main" xmlns="" id="{61D619A0-F915-4649-A539-3289739F6F1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6" t="43000" r="13053" b="43158"/>
          <a:stretch/>
        </p:blipFill>
        <p:spPr>
          <a:xfrm>
            <a:off x="8005233" y="-726179"/>
            <a:ext cx="578402" cy="721593"/>
          </a:xfrm>
          <a:prstGeom prst="rect">
            <a:avLst/>
          </a:prstGeom>
        </p:spPr>
      </p:pic>
      <p:pic>
        <p:nvPicPr>
          <p:cNvPr id="101" name="Рисунок 100">
            <a:extLst>
              <a:ext uri="{FF2B5EF4-FFF2-40B4-BE49-F238E27FC236}">
                <a16:creationId xmlns:a16="http://schemas.microsoft.com/office/drawing/2014/main" xmlns="" id="{3275453D-E9F7-401D-BE9D-6F07E241B9A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8487885" y="-745175"/>
            <a:ext cx="578402" cy="721593"/>
          </a:xfrm>
          <a:prstGeom prst="rect">
            <a:avLst/>
          </a:prstGeom>
        </p:spPr>
      </p:pic>
      <p:sp>
        <p:nvSpPr>
          <p:cNvPr id="82" name="Прямоугольник 4">
            <a:extLst>
              <a:ext uri="{FF2B5EF4-FFF2-40B4-BE49-F238E27FC236}">
                <a16:creationId xmlns="" xmlns:a16="http://schemas.microsoft.com/office/drawing/2014/main" id="{FA65252A-FFE7-46D1-990F-6BC576ECE940}"/>
              </a:ext>
            </a:extLst>
          </p:cNvPr>
          <p:cNvSpPr/>
          <p:nvPr/>
        </p:nvSpPr>
        <p:spPr>
          <a:xfrm>
            <a:off x="0" y="5976256"/>
            <a:ext cx="914400" cy="88174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Сторінка</a:t>
            </a:r>
            <a:endParaRPr lang="uk-UA" sz="1400" b="1" dirty="0">
              <a:solidFill>
                <a:schemeClr val="bg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4</a:t>
            </a:r>
            <a:r>
              <a:rPr lang="uk-UA" sz="2800" b="1" dirty="0" smtClean="0">
                <a:solidFill>
                  <a:schemeClr val="bg1"/>
                </a:solidFill>
              </a:rPr>
              <a:t>8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080655" y="596734"/>
            <a:ext cx="9786144" cy="611579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Робота в зошиті</a:t>
            </a:r>
            <a:endParaRPr lang="uk-UA" sz="4000" b="1" dirty="0">
              <a:solidFill>
                <a:schemeClr val="bg1"/>
              </a:solidFill>
            </a:endParaRPr>
          </a:p>
        </p:txBody>
      </p:sp>
      <p:pic>
        <p:nvPicPr>
          <p:cNvPr id="80" name="Picture 2" descr="D:\2 клас\3 Математика\1 Листопад\7 Дія ділення\№078 - Дія ділення. Знак ділення\2025-02-04_10492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167" y="3658281"/>
            <a:ext cx="6863430" cy="2672317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2 клас\3 Математика\1 Листопад\7 Дія ділення\№079 - Назви компонентів і результату дії ділення\2025-02-04_223945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55" y="1208313"/>
            <a:ext cx="6774598" cy="962706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2 клас\3 Математика\1 Листопад\7 Дія ділення\№079 - Назви компонентів і результату дії ділення\2025-02-04_224034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511" y="2171019"/>
            <a:ext cx="6776742" cy="1487262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12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057" y="623189"/>
            <a:ext cx="10080172" cy="720080"/>
          </a:xfrm>
          <a:prstGeom prst="round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Рефлексія. Вправа «Веселі числа»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29200" y="1492253"/>
            <a:ext cx="8318315" cy="5107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Оціни свою роботу на </a:t>
            </a:r>
            <a:r>
              <a:rPr lang="uk-UA" sz="2400" b="1" dirty="0" err="1" smtClean="0">
                <a:solidFill>
                  <a:srgbClr val="7030A0"/>
                </a:solidFill>
              </a:rPr>
              <a:t>уроці</a:t>
            </a:r>
            <a:r>
              <a:rPr lang="uk-UA" sz="2400" b="1" dirty="0" smtClean="0">
                <a:solidFill>
                  <a:srgbClr val="7030A0"/>
                </a:solidFill>
              </a:rPr>
              <a:t> і розфарбуй  число візерунками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" name="AutoShape 2" descr="data:image/jpeg;base64,/9j/4AAQSkZJRgABAQAAAQABAAD/2wCEAAkGBxISEhUSEhMWFhUXGBcaGBYWFxgXGBwYGBoYHhobFSAYHSggIBolIBgdITEhJSkrLjAxHiAzODMtNyktLisBCgoKDg0OGxAQGy0mICYtMDcvLzAwLS0vNS8vLS0tLS8vLS0tLS0tLS0tLS0tLS0tLS0tLS0tLS0tLS0tLS0tLf/AABEIAOEA4QMBIgACEQEDEQH/xAAcAAEAAgMBAQEAAAAAAAAAAAAABQYDBAcCAQj/xABHEAACAQIEAwYCBgcFBQkAAAABAhEAAwQSITEFQVEGEyJhcYEykQcUUmKhsSNCcoLB0fAzU3OSshU1ouHxNGODk5SzwtLi/8QAGwEBAAIDAQEAAAAAAAAAAAAAAAQFAgMGAQf/xAA5EQABAwMCBAQFAwMCBwEAAAABAAIRAwQhMUEFElFhE3GBkSKhsdHwMsHhFCPxBsIWQlNigqLSFf/aAAwDAQACEQMRAD8A7jSlKIlKUoiUpSiJSlKIlKUoiUpSiJSlKIlKUoiUpSiJSlKIlKUoiUpSiJSlKIlKUoiUpSiJSlKIlKUoiUpSiJSlKIlKUoiUpSiJSlKIlKUoiUpSiJSlKIlKUoiUpSiJSlKIlKUoiUpSiJSlKIlReO4zYtP3bMzXNCbdu3cvOA0gMy2lYqpg+IgDQ61KVXsZiUQu5YW0LgEg5MzyEBciCWJAUa7AVouLhtBnM72Gqya0uMBS17HWkKK9xUa5oiswVmPRQdSfKtuq5iGzqbNxkuAqZtOFIZJjxgiY5ZuuscqluFIFtIqszqAMrOczZeQYnUkDSTJMakmTWNvd0688m3XHqjmFuq3aUpUlYpSlVrE4NHuszg3ddBdYm2sbKlseHTm5BaZ5QBqrVqdFvNUMBetaXGArLSq9j7ruAyO9h1GjSHSf+9tzDJ1IIaNiu9TGEZyim4oV48SqcwDc8pgSOhIB8htXtOtTqCWOB8kII1WzSlK2LxaPEOJWrAButBacqgM7sQJItogLMY1hQTQ8UtC131xu6t82ug2o/aFwAr7xWtxBh3mkAqvicDxZSfhDbhfDJA+7WnZxwKoyXxkuQbZlWzZhIys05gRqAPP2gVuI0qVQsM46Cc9PbK2NplwkKwW3BAIMg6gjYjyr3UTwLCrbV8nhBYk2x8CtzNsfqhpDFRpJPMkmWqa1wc0OGhWs4SlKw4i+EUsdh/UDzrJF8uYhFIVnUM2wJAJ9Ad6z1WcBhhZJuJbTO3xM2txv27hliR8o0AFe7HfLeDIxh28dt3Z0M7m2WlrbgahR4CARCkhqh0r+3quDWuydNVmabgJIVjpSlTFglaPEcb3QGW29xmMKiAdJJYsQqqANSSOQEkgHeqL4o8lU5EEnziBB8tfyrTXrNo0zUdoFk1vMYC94XGXGts7W1LCYSzdFwmBtLhFDeRMede+H8SS9mjMrIYe24yup5Zh0PIiQeRNVjE8Xw62nxV5XRbTMjB1IYQ+UEoCZmQy6TlcR8UGwcNtjOxIllAAbnlJPhncgFSR0motrfis4NLSDnyxqJ8isnU4EypWlKVYLWlKVG8fxhtWGZTDGFX1bSR6CW9q8c4NElDhQ/GuMszG3aMKNGYbk8wvQDaf6MM15indk+GZ21BmdDy11B3HI14VYEDlW9wjAi+5ViQApMiJ5DmCOdc46pUuao6nTsoYqPc7B1WL60mcXjbJvrbNsOT4cpIJ0nmQDtOkTFe+GcQewRBJXmp5+nQ1i4hg2sXTbJzCAytESpka/eBGseR0mBgrXyvoPgYI/PbtovalWoSObZdAw19bih1Mg1mqr9lMSQzWjsRmHqN/68qluO3Lq4e61gTdCkqAJM+Q5tGw5mK6G3rCrTD/yQpDXy2Vr8Z7S4bC6XHlvsLqffkPciqRju11tra5BdV1dW0KqGCtMOdZDDcRr1G9VC8WmX3YkyZknnvuax1X13ePHMMDIXPVONXAceQBo7jPn+Y7Lpd7iaLnxJxAaw1pQlmBPeyxJneSCFy8o5V8+jzjeIxDXEvMXCqpDEKIOoI8IG+/tXNLtxEGZ2CrpLMQBr5mu+4bDpbUJbUKo2CiB+FZWFuWEkHGPXX8lWFvd1b2oH/pa3bJ5ifYY9VsVUO0vavumNqzBcaM51CnoBzb8B56gTPafHmxhrlxfigKp6M5Cg+0z7Vyn8fx/o04neOogMZqd+gXW8JsG3BNSpoNup+wUla47iFLnPmL75xm+XTfbbyrNguK2u7RMRba53VwXLZB2YSVkZgPCSYGoGmggVGX8LcSM9t0nYujKD6FgAaxVz7n1Gn4pnvIPn1V86ytqwwB5j8j88lMYftJfS811TozSbZMrAgAeRgDUf8q6PwzHLftLdTZhtzB5g+YNcV4hxG3YCm40BmCjQnU7bctN66R9Hdw91dU7BwR6ka/kKtuF16gfyO/SZjzHRVnFrSiKPPTgFsA+R0nv3W52k401lhat6OVzFjrAJIEDqYPpHnVWfEuWDsSxDBhmJOoIPy0q6cS4HbvXRdYtooUgbEAkieYjMdutYsd2bstbIRcjwcrAmQ3KZOo8jXW0a9BlPkLZmQfI4+ir7a7oUaYBaSTqfzsq2vEh9YW8UyjJkaGZvDMgxoND5TE+hyYbHLhwipca+Rce4WcloVy5yA+WaANYA15Com0+ZQ3UA/OsNzG21uLaLgXGBKpOpA3I/rr0rEcAtG1WVGyA2MTgkTEk5xOxyAArF1jRkO2+s/ddRweIW4iuuzCa2KhuyykYdZ5liPSpmo1Rga8tGxXPVmBlRzRsT9VivXVRSzEBVBJJ0AA1JPlXEO0/aq7icSbtt3tooK2srFTkO5Mc2gEjyUcqtP0jcea7cXh+H8TMyi5l5sYy2/yZvYdao3aHg7YO+bDsGICmVBA8QnnV1wy1p4dVglwMA5+Hcxpnvsq+4qE4boNT3WzwDtLewufKA6uczK8/F9oHeTz3mBXX+yGIN3C27zRmuAs0bTJAA8gABXA7l1VBZiABuSYFd37A/wC78P8AsH/U1YcWsramfHYwCoSJO8Rj6dBMdl7bVHn4ScD7qw0pSqVS1C8TxyTAcqUImDG4HTpM6iOXOovtJii62VIghi2kwYQiR/m2/PepTHcOuFmyEQ3VmEE77SPPbmai+0GAZLdtzl8LgEKOTKVmdN2yjaqev/U8z/h+GD7bEd9sa7r2py+GesKHqX7L3IvR9pSPyP8ACoitrhV3Lett94D2On8ag0H8tVru4+yr2GHBSvbGzrZuebp/mAYf+2fnXOzi79niQt3XzWMSpFkfYe2AWB056nzkdK6j2stzhieavbI/zqD+BNVsdnLV5sPfckvZLOoBGWbiAQ4gkgDXQjX8J17yMrS/Rzem+30Cl+C57yB0/Pms/AWjEW/cf8JqwYnHQ6lWDKRGTQSRJJE66jY7aec1B9nLM3x90MT8o/jW4eH3AQoQkBhqMo0B32G48z7VqpOqst/7YmXHTaO241BXtq0QZW12hu27uDvjQnurjZTuCqnWDqCDGvWK4wK6l2s4PduYZ2F57AtpcY920s4Ck928g+AxrBrloqVUe97Wmo2DnCo+PCHU47/7Vhx3DhiENoqTOwG8gGCPSuwfRlxdsVw3C3XJL93lYncm2zISeslJmqV2HvWlvnvIDEQhJAAPOJPxHlz3rpHCFUEhIywNBsIOkDYbk1jbXPLV8GDnfbQ/ZTOD0oti/mmTp0/z9IX3tBat3LRtXASHIHhmQR4gRAOoyzsfOoPh2CtJcV8ud0AWWAUkcmiY7wAEecDbSLPxDC96mXYyCDAOo9a0bHCCpJNwax8KgGBPOY59Kyu6Nd9RrqYGIyevft7+iuadTlbEka/PX33UP214rZbDtZDL3rPb/RypdcrB8zAEkCF38x1qiVucdNl8Vcu2lGsKbkDNcy6ZmIGo0AHkBWnVLxGv4tXOwjGk7x2nRdbwm2NG3zq4z9vktTi3DPrNm7bFvvG7u4ygLmIZUYgqBrm5CNSTHOrx2FlOH4dXzC6yqzzoQ2UAZhOadBy3msnZPhdxLZusnhuRGhLZROsdDP4elTtnCliRmywZhgT1OxI0HWt9BlcM8NrDnfsRtsDj13Cp+J3QfWLQRAgecT9J+q334paUS7hNJ8Ryj5nSoLifaYMpWyCJHxnSAeajr61ucV7K4fFDLiVW6o1VSCIaCM2+4BPzqv2+z+KiDb1Gk5kho5rrMHziur4byvaXXUB3TbX8/lQ7NlsXHxTpESo0LAgbCq12ww1tDYxkEXLN20My7m2zwyHWIIJ/HzqzOpBKspVgYKtoQfP+ex5VLcHvWshV8qkGZZgCZHLnpAqfxW6NC28RjebI027/AG7kK5vHTRkZmIPTurhgblsoO7+EaRtEcjPOo3tNxFrVoi2huXPCQgdU0za6kjSAdpNQeC4mtnEOwYCyZzRtAEk+xmqvY7eMcReu3Vc23A7tFOqZfhB8SjUEkmTB2GulcbW5qUPEpM5jytcQZE8xEjBDp10IPqucuWNoOaHHDhIP3/OisnZrgFrD4m5inZmDBjbzglkLT3mc6ktrE9M061UvpR/3g/8Ah2/yNbtzt8oXJbsmCGkuwB16QD13qlYkW8xNpHRDHhe611pgA+JteW1WXBaHEfFFS8boIBJExECQDjzjJkqvuH0eXlpndYXwPfjucpbOQAo3JJERHOa6/wDQzje94Rhsx8Si4vstxwPwiqL2Dv2UxQN2JKkIzEBVbTWTsYkA9THOukWeJol/D2rTI3etcVgGzEKqMxIg6HMoHua0cbvCb5tsGHSebY4JPo2CB3nCztWxTL530/OqtdKUqDKkJWpxHCi7be2dAwieh5EeYMH2rbpSJRc4hgSriHU5WHRh08juDzBB519qf7TYNGYMjRfj4ACxdeWYKCRrMOdOR8oG7buIAbttrYMRmykSeRKMQD5GucubY0nkDT813UN9It0GFKcQ4ybtnuisE5ZadPCQdB5xUfZxToMqsQNTEDnvuPOaxW1Zmyopdt4WNB1JJAA9TryqR4bgAbgGIBt66K3655AMpK69Jnyrw+LcOAOVk3xXZE+al+zGDyobh3bb9kfzqeryoAGm1R/HeKphbDX3BKrGgiZYgDfzNX9KmKVMNGy34Y3OgXntJ/2TEf4N3/Q1cPFdZxONxOKw7omGFoXEZc165l8LiJChCZ12MVzbjHCLuGcJdABIlSplWA3ykgHSRIIESPKodxUa8jlMql4zTe9ragBgTJ8421+S0V3HrX6Brj3DOx2JvWxdGRAwlA5IYjkTAMA/PyFTuN7W4/CkJiLKHox0DRvDKYnygHypb1msmd0sGPs2OfWaQDGYnrrEkeoXRaqHbfjfdr9XQ+Nx4yP1UPL1b8p8qk8XxwLgxisvxKpVT9p4Cg+UnU9K51ZwuIxLM6I91iSWfQCeerELptAOm1ecQunMb4dP9RHsOv2XYcLt6dQ+PVIDB13OoH7n2WoTSs2Nwdyy2S6hQkSJggjqCpIPzkSJ3rLw/hl++CbVssoMFpUCRuBmIn2rmRRfPLC6w3NIM8QuEdVP3u2J7gW7aFLmUKXnQaRKjr+XnUZ2VvkYu0QTLMQTO4ad+vWo3E4e5abJdRkbow39CND7E1I9lbLNiUyiSpLf5Qd/eB71MFetVr0xU1BEe6h+Bb0raoaUQQc6zj76dF1Wa+1zJeJ3dLjXGBO5LFYbmI2BnSPapC32lxCAZpg6A3LTqD5AkAE13L7ItgczZOgmPbquedwx4iHNz3/JW121A762RvkbN6ZlyT/xx71BA17xmLZ2z3DLNA21PQKB76DzrCXggMGUnYOjIT6BgJ9qsqHLRa2kXDm6Tn0GpVxas8Cm2mSJ/leMXhGvW3tWxLsjBR1MHT32rn2YV23srwsg984jSEB84lv4Cp9uH2SZNq2SdyUUn30rE8TFCo5obzDzjOexXP8AGeWvWHKf0iPWf2X5zkda+g1+iTw6wNTatD9xf5VyD6TDa+uDucmU2U+DLGYPdn4dJiPwqXacUFxVFPkiZ3nT0CpalvyNmVVauX0Z8GuviUxIWLVotLHSWKEZV6nxA9Kpldi+itx9Syz4hccleYBiJG9buKVzTtyBvj0OuFjbsDniVdIpX2lcgrJKUpXqKCS1dts5FouWdmzKU1BPhBzspkLC+wrHjLd68jWzZZcwIlzbyiRucrsdN9BU+zQJqGwfErzuM9u3aQ7K9ybxnbMijKpPTOT+VQnWNIu5iTr1xMz+ZWYeV5OEe1cc27JKvBHd92sQoGUhivME6faO3Nd724pRsO8EQQxtRr1i4dPY1sYni4tXAl1GRGZVS9obZdtlaDKMToMwAJIAMkAytZPsqbnFxJz3/PqgeQIWDCoyoisczBQGbqQNT7msPE8IL1sppurCRmGZGDLI5iVGkj1FbtKlESIKwUR9XxA/uz++y/8AwP51BdpOzGIxgVS9pFAb7bsSdN4ECOXp0qzcS4jbsKGuE+I5VVVZ3ZoJyoqgsxgEwBsCdga+2MdNs3Gt3LYEmGUFiBzC2yx9t/KoosaIIIGnd33Sr/cYWO0Ou30ytGzhcSqgHuiQBJDMgJ6gZWj0k1ixnBDicq4jKbatmyqWkmCB4tIGvIa/OpbBY23eXPadXWSJUzqDBB6EHQg6itqjbKi0yB83R7EwsnOLgQ7MqOxvDEfDtYAUKUyqCJCwPCfYgH2rUw9u7bUILBAUAAI1vKAOSyVMewqcr4TWytbsqxzTjoYRri0QFX8Rw1sQyC9a8CtmOcrr4WAC5CftcyPevuBwt2wi2ltEhRAKskEDn4mBk7kdSdTvWSzxG81zxLbs252di90idCyrC255SzHqAZFZcfxgWGJuJ+hEZrysGFued5d1T7wkAatlAJrT/RUeXlE4Os5nuf20WXiO/jZRnHsBexNkoLIDSpBdlGxElcpbWJGsb1s9l+AfVlLOQbrbxsB9kfxNWGlZ07Okx4eBkdSs/wCpqeEaQPwkyVVMRhe7xN28bBYsVyOiFvDlWfhBhi2aTEkBdTAj7jbzXENs2LhDCCDbua+UlQB6k1aqib/GIuG3as3bzKQHKBAiT9prjKpPVVLESJAmtNbhwquJ53CenL7TyzA2zheNrQNB8/uq5gOFXsM6vcU3CbaiUVmyt+uPCCdfDrEacuclib/eKUfD3GB5G1cI/FKl8fxS1Yy96Sgb9cqxRf8AEcDKg82IFSFbLiz8eq6o57pMT+nYAbtPRZG5c7LgCVo8IVxZQXJzRrJltzGY82iJ85repSpYEBR1XcZcU3n7/wCFSMivItxCnMJ8LNJOu4iNNZxcXOHxFprNzIysNh4mnkUCycw3Ea1OY/GJZQ3LrBVECT1JAAAGpYkgADUkgCvGBx3egt3V1F5G4uQn0UnOPRlFQqlkXuLucj2keR2jbotgfAiFzvsJwR8K73cXZNu5Ci2Xy5QDOYqVJAY6DUzG25q44m/YeJKlh8JU+MH7hXxA+lSuBx9q8CbbhsphhqGVomHU6q0EGCAa3K3XdF1zcOrveZMbDECMHUe6wpkMaGgKnfXMV/fX/wD0bf8A0pVxpXngP/6jv/X/AOV7zDoErHduBQSTAAkk7ADcmslVX6Qsd3eEKje6wt/uwWb2KqR71LY0ucGjde0qZqPDBqTCjMT2+BuZLVsZSYDu0btGaI0HPU/KpS9fCXEsldLgc5yw+JYOUyZLEFmkT8JmuVTWW1ibisrhjKxlMkkZdonl5bVu4jwQXPL4buWAepk7HXHfH2XS1OE08eFjHnP5uug3eLotm/dS1pauG06XFCrcgqDESGTx6HqIgaitnsx2wOKvGy1sIcpYENm2iQZA61ReKcev4hQjwFBmFUrJ5FpJ/lVk+jThjZ3xLDwgFF8ySMxHpEe56VrsuHOtbR3j/qkxkmNBE6aydMTCi1bFlG1c+sBzbft2XRaUqG7ScWGGtFhBdtEB69T90bn2HOsAJXPVHtptL3GANVk4jiQWFtWGYCWg+IKdhpquaDr901FJxSz3ZvLfy2gzKzTkTMrlDJIBBDAiRE+elUmxxG6jtcVznaczGDM9ZEVLcBd8Qz2LlsX0c5m7zYERq0gj9VYHkKrL6yuS81GOwIgAwf8Au6Z9Qq+y45b1nNplpBJO0jt7jtjrGVcuGWF7y4/65C5iNA4/VLgaZxBWY2jeBExWpgcOUBLfETrG3kB5fzNbdTLcPFJoqfqjPmrR0ThRvEeLW7JVWkltYAmB1Pl/XI14uccsZSQ4JgkCDqem1U/FYk3bj3D+sxj9kaKPlHvNY6uqdiwsBccqoqcQe15DQIU/fxWVrS5Q63SQz5lEErIMHVsx002npXjDY9M10C2ydwyqWZYVgyqxydVhoPn7VAZB0j00P4VsXsXccBWaQOUASRtMf18qoP8AhyqyqxzXg5lxyDrMxmSRgydfUqWOLMLXS2Og1236ZV6wmKtOItspjkOQ9OlbVVbsfY8Tv0AUe+p/IVaasa9MU3loK229Q1KYc4JVb4ji0EvckqbgtqMpYAs+QaDqdSeQ30GlY7Y9uXV2sYU5QpIa7uSRuLc6ADbN8uppb8ZxLobJvOysTKyTJYyQTuZJ2mqe+PitFNpjOfsr+14RWqNFQwJ0nWOsfQbrrP1te87gXCbuTPkYsQUnLqD4Ss+E89epmpnhdtFtILYhMvhWZAXkB5DYDkNK5hje0l+1bHeYU28Q6d39YdSpZRrpKSSCScswCZ8qiOzPae9g3EEtaJ8VsnQjqs7N/RrTZPq0pFYnbXPn6HCDhNWqwubGNIgz6gwO06zsu50rVwGLW9bS6hlXUMp8jWHimN7pRGrtoo/MnyH8hzq1fUaxpe44AlVAaSeWMr7xK7AVRGYnQ7kAbkefL3qGTH2/0pW9l7klbxnQEKrHOW6KQc3471gdmJzFjm+1z/l7VjZZzBhnDqVdX2ZSDptpudIjU1ytfinjVOYEtG2frtkexhTRauaNipPAd211LuYFmt+C4CPHbMHKxGjKMwZTuJMHUzYKpqiMoChVUBUVdlURoPkPkKsfC8VnWD8S7/wNWfDeIiqfBecjQ9f5A33WqtQLRzLfpSlXSirzmHWuc/SjiZu2bU7IzkftGF/0NVnvYuXVwCjbSQY8pmPMEem0VzvthjTexTsf1SqDWfhGsfvFqy4XcMr3HK3YT6aT7lWnC6JNy0nYE/KP3WpwR7AvKcQC1vXMFmSYMbEHerVbxfBZ/sXHme8I/BzVGpV9UoB5kk+hXQV7RtZ0lzh5GB7LrHDOG8Mu62bdl45EZiPUPqKsVm0qgKoAA0AAAAHkBX5zx+Ov4e/Yv27hFtWCuqmCC5gN6DT+jXauzPaNb9n9Ict1TlaATJgkMoHUA+4NVN1RNMF04Gs7TvPTbz2XO3tm+mS4EkA7650PkcjbI0VnrlPaXif1m+zg+BdLf7M6N+8dfSOlWzi3FHtYa9JJPwK2shnIUTOseKQf+tc9AqLa1G1W87fLyO4/PNcZ/qGu5jW0Bvk+Q0+efRK6NwP6thLIVriB2AL6yZ6aawNvnXOa+ipLmyFQ2V7/AEjy8NBMYnbr7rr+E4havf2dwNG4B19xvW5XBOzHHLrO+Ze6v2bmoE/A2qHfWRIPI+9do4VxNbtlLpIEiD5MDBHzrQ4ACdl1tlfms91Ko2HjoZBHUe49xnKpVyz3bvbP6jsvsD4fmpU+9b9jgt9wGVBBEgsQP+f4VKdxZe6XuwxBAzqfCY2zhdCIO/LUEwKsNtwRKkEeWoqSzifOwCnqMGeo/Pssv/zhzkvONoVLxPAsQilyLcKCTDmYAk7qB+NRoNW3tXictjIN7hC/u7v7QMv7wrlvbW/esLaxdu4RbsODetCR3iuyr7xJgHrPKplvXeaZe/I7fNRbmgxtQU6eDH+B6/uus9nbISws7sS3z2/AVk4/iWtYW/dX4ktXGHqqkj8q0MbiFygBTFvQMJ2ESdtNpBBmQPMVlxWOt9y64hlW2wyNcLKqZX8PiJOh8Ue49KoHX1N9YsnJOPPp2P12V1TpcjAOg/PdcLiCRW9wTHCxftXishGDFeo8vPmPOK1sXYFu46C4lzIYL22DK3MEFSRqCDHLasdQctPcL6DLKzJGWuHyK6H297Q4bEYO2LbhmNwNEQygBpLA7bx5zXPAKVl7HW8nFrOZTdS9LFToFNpZDHfTy0kkVsLvEMuMY/PkoLWM4dR+EEtnOdJED5wPWTO/cOyOEazg7Ft9GCSQeRYloPpMVo8Vu5r7/cyoB6gMT75gP3RWxgcXkZguo0JWRMHnoTruIO8A6VoX7oa/eI+0pj/w0H5qah8SuWVLQtYcggHy69xMZC5miS6uXu3k+6+VJcYwKd13qKA1sZpA1KDVlPWRJHmBUbUmvEB3LIfiylR0MjSfKq7hVWg01GVoAcNT8x+/p1hb7pryGluxUZW7we5FwDqCP4/wqtdpuGXb+EezYvNauQuV1JB8JBiQQRMRIrY7BcWOLw+GxB+JwM0faUlXjylSai2YLH06oP8AzgEef3z7d1sqmQ5h6fnthX+vteaV3MKnUL/sQyIdQAZHgkxy1BH4zNR3FuxNm+xud46XDuQEKk7eJSPbQg6DU1baisXx/DWnNt7qq4iQZ0naY2rXQoNpVOekId2me630qlYO/tkz2XOuJ9icVakoouqOdv4vdW/JS1VtljQggjQgiCCNwQdj5V21eNYUiRiLJH+Iv865H2lxKXcVeu2/gZhB6wqqT7lSferu0uKlQlrxtrEK/wCHXdxVcWVW6DWI9OnyUnwjsnZxeG/TE+J1ICkBl7ttN1PxFTOmo2rZwVhk4g9q2gAbNCLEQwDaZgYj26aVX+H8YvWARafKG1IgHXrqKtvYDC3L198XcMwCoMRLkLMeiiPeq+rZ3AqV313g03NIAzOSI2gcud/mSV5c0nUvGqvOCIHnI5RGmFs9o+H3FwzsVgC5aJ+EaBlEwpI5z6D2qnV2LiGEF21ctHZ1ZT+8ImuPZSNGEMAcw6MDDD2IIrTaUWUWlres/KPoAvmf+o2E1KdXtHsZ/cqZ7K8OS/fyXPhAJjaYjQ+WtZe1PBRZvqLQOS6CUWSYZSAVE8jmUj1PICo7g2ONi8lzkp1HUHQ/gasnbXilq4lnubgLhs0j9UZTv0ObKY8q2u5g7H8KNai2fY1BUgOBnbm2iJ3OR0k5UDc7HG1dvYnPINq2uUfaRpYnqsHTnVi7Koz4RgNSjkgddBI/OPOKh7/aR3tm2UAlcpbMSdRBOvl51bOxOFKYUE7sSfaYH5TUCgy4dSc25GT5aRnSYyrahUtal8x1poGGcEaQBqF8w2Fu5icjbKBJgaT1Gg16TWnjezWMuXGuJxK9h1MRatpbdBCgTLrJJiferfUbxzGdzZZh8R8KftHb5b+gNY21hTpP5manH5srx9X4c6KidzdV3W7irmJysVV7iosARmACAD4gdecCtl+A2cZYuWbxJV4BVTDDKysCDyMgDbad5rAqwAKsvZjAhkZ2nUwIJGg9PWrviNKoLPkou5TjPXOR66/wqWzqCpdc7hOvp0+y9WeEZwQGVRoNUnZQNNQZjnO/LlW1xHhNl7TriQLlqMzqyjIQhDagzsVB35VK2LQQQP51rcYwxu2L1td3tuo9WUgfnVHRs2NAc8Au3PfqP8K7c86DRcCxbW2uO1qyllGMi3bUKF5AHLzjc9ZqQwvZzFXbPfpYZ7euoiTG5VZzEctBUV6iJ5HceR866b9GvaNO7+q3WCspPdljGZSZyj7wJOnQ+VaaYD3/ABldlePfa24NuAQI74/IyuZlYkRtoQdCCNwehrpvBez+H7rD3ber21JS5mceK6F7yQrAEHKBBBiNNa1/pXwtgd3cgC+zQY3a2FMFusNlAJ6kVRMPxS/bXKl64q6wq3GAEzMAHTetF1ReDytdH2OxUZwdxK3a9vw5ODMeY3xt6rqnZe/9b75hChLmTWHPhk5lMAa5vPatniHAltM2ItKSzx30SWYKoCsANJUCIAkgncgTo/RVhSuFe4drlwlfRQFn5g/KrtUlljRdSILf1DJ32+0qguj4Nw5rDhp/yqbbcMJBBB5jUUziYkT0qzPw+ySWa1bJO5KKT7kioHH3VdxkACLIWBAJMS2nLQAe/WqG74W22pl7qnkIyT7rdSuTUdAasdpQWAJHoeZ6V77M8DtYXu7FhctpA5A1JktOpJM6sYrF/XSp/hOGKrmacx6kmB01r3hIdUqBg0GT6afP6LG6HL8XopClfaV1qrkrl3bDs7fOJe6i94t5xlCkZgcoBDBiNPDMjTrFdRqOx2CZ2R0cKyhhqpYEMVJ2IMyg1nrp0yFerRl1IAmNDopFrcvt387Fzu32GxJWS9sNyXM5+ZyafI1Xjgbne9zlPeZsuXnO8ekaz01rsBwV+P7RP8rflnrD/sHTNKd9nz95k0+DJlic2XL97fXyrChxK/Bd4gBwYnl/Vt+nbqD6KxZxeq2eY83pEfL5fMKlL2DvgAl0O2ZVJBA55SRBPSQKvvAxbW0LdpSoTwlG+JTuc3UmZnUGZBNeRgr/APeJ/kb8s9Z8BhGQszsGZoGi5RCzG5JnxHWemgrTTubyqYr6f+P+3VQbm6qVwA90x2A+gC365z2v4ORiM1kFu98RRNWVucgbI0TmOmaddRXRqgVt3bZf9EXLOzZlKagk5ZzspkLlWOUACayq1X0hLGyfz19lW3FpTuqZp1NPn6LnmL4detAG7aZATALZInpKEgH1iseFwty62S0jO0TCxIHUliAPc6610LiGGvX7b2jZYBwRLm3lE8/C5Om+grzg+FthS62bburNmBDJm+ECGzsuxE6dfWtYva/hF3hmZxjbrE7fNVLv9PUfGEP+CM9Z2gwBHpj1xUeHcAuteW3eU2gTqWjX7qFSVLHpPU1061bCqFUQAIA6AbVD3xduKUOHeCI8TWwPmHJHqBI5VLYZGCKGOZgAC3Uxqfes6FepUHxtiO0fJWdtw+jaSKWZ1nJ8sACPRecVi0tCXaJ0A1JJ6KBqT5AVWe0b3rpVls3O7QEz4ZJPPKGzaAdJ8R0qZxuGud93qqGGTLEww1JOWRHi8M6j4Rvyx57507m4PVrUfg5Nan3VelUmmyY07/MKU+kyowtccFU3POXL4i0BQupYnbL+fprtVv4biu5tKj2rqADVoVhJ3/s2YxrvFaGD4DdtXO+8DE94cgkFe8bN4SdGIjLqF3O2xkw97+5f1JtR+D/wqRfX9xUcGsZiAeuSMiZGhx31Ua0s20pLjnI9J/dSlq4rAMpBBEggyCDzBHKstR/CsO9tWzwMzswVTIUGNNhqTLHTdjvvUhWTSSASI7KUVzDtd2Q73Es+Egsxm6h8KIxE5s0RJ3KanWdjVc4z2TxWFTvLgRk0zG2xbLP2gygx5ifaurpg7ySEyMCztJZlPiYtqAjSdd9Jr5iMFfuAo3dqrCCwdmIB3gZAJjYz86q6jaxfinieo99Z0zorWhxStSa1vNIGxHymJXIeB9n7+MZu7iFjM7khQeQ0BJPkB6xImawnYW6t1RimVLM6tbJafumQMs/aIgV0i9g7ouO9vIQ5BIZmUghVXSFaR4R0515u4XEMCpFoAiCSzNv1XIJHlIrw06zXmGSPMZ+YIWypxiu8ktIbO0THrCksJhktIttAFVQAoHICvd++qKWdgqjcnQUsW8qqskwAJO5jrWnxXDPcCFMpKPmhiQD4WG4BggtOx29xaPJDSWieyptTlaXEcXcurltWnyk+ItlTMsHRQzBpJj4gNJqIF4QSfDlnMDoVI3B9tfMQRIIqdK4n7K+z/wD5rUvcFdy1xsof9HlUMSp7ts3jOWZMxoDED4tqoLuzrXbgS0ggdo8tTk9ffqJVKsKQhYMHbeQ7WXK7xKZvKQWGnlv5VYMJiUuAlDsYIIIYHowOoPPXqDWiExI0yL/5n81rJgcJcFxrlzKJULCktMEkFpUbSYGvxGpnD6TqHwCmQDqTH3K11X8+SVKUpSrVaEpSlESlKURKUpREpSlESlKURKUpREpSlESlKURKUpREpSlESlKURKUpREpSlESlKURKUpREpSlESlKURKUpREpSlESlKURKUpREpSlESlKURKUpREpSlESlKURKUpREpSlESlKURKUpREpSlESlKURKUpREpSlESlKURKUpREpSlESlKURKUpREpSlESlKURKUpREpSlESlKURKUpREpSlESlKURKUpREpSlESlKURKUpREpSlESlKURKUpREpSlESlKURKUpREpSlESlKURKUpRF//2Q==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Числа - 60 фото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696" y="2100302"/>
            <a:ext cx="2382377" cy="1957302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Скругленный прямоугольник 14"/>
          <p:cNvSpPr/>
          <p:nvPr/>
        </p:nvSpPr>
        <p:spPr>
          <a:xfrm>
            <a:off x="1262743" y="4156390"/>
            <a:ext cx="2994286" cy="13280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Все </a:t>
            </a:r>
            <a:r>
              <a:rPr lang="ru-RU" sz="2400" b="1" dirty="0" err="1">
                <a:solidFill>
                  <a:schemeClr val="bg1"/>
                </a:solidFill>
              </a:rPr>
              <a:t>вийшло</a:t>
            </a:r>
            <a:r>
              <a:rPr lang="ru-RU" sz="2400" b="1" dirty="0">
                <a:solidFill>
                  <a:schemeClr val="bg1"/>
                </a:solidFill>
              </a:rPr>
              <a:t>! Уроком </a:t>
            </a:r>
            <a:r>
              <a:rPr lang="ru-RU" sz="2400" b="1" dirty="0" err="1">
                <a:solidFill>
                  <a:schemeClr val="bg1"/>
                </a:solidFill>
              </a:rPr>
              <a:t>задоволений</a:t>
            </a:r>
            <a:r>
              <a:rPr lang="ru-RU" sz="2400" b="1" dirty="0">
                <a:solidFill>
                  <a:schemeClr val="bg1"/>
                </a:solidFill>
              </a:rPr>
              <a:t>(на)!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660965" y="4156388"/>
            <a:ext cx="3067892" cy="13280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Не </a:t>
            </a:r>
            <a:r>
              <a:rPr lang="ru-RU" sz="2400" b="1" dirty="0" err="1">
                <a:solidFill>
                  <a:schemeClr val="bg1"/>
                </a:solidFill>
              </a:rPr>
              <a:t>зовсім</a:t>
            </a:r>
            <a:r>
              <a:rPr lang="ru-RU" sz="2400" b="1" dirty="0">
                <a:solidFill>
                  <a:schemeClr val="bg1"/>
                </a:solidFill>
              </a:rPr>
              <a:t> все </a:t>
            </a:r>
            <a:r>
              <a:rPr lang="ru-RU" sz="2400" b="1" dirty="0" err="1">
                <a:solidFill>
                  <a:schemeClr val="bg1"/>
                </a:solidFill>
              </a:rPr>
              <a:t>виходило</a:t>
            </a:r>
            <a:r>
              <a:rPr lang="ru-RU" sz="2400" b="1" dirty="0">
                <a:solidFill>
                  <a:schemeClr val="bg1"/>
                </a:solidFill>
              </a:rPr>
              <a:t>, але я </a:t>
            </a:r>
            <a:r>
              <a:rPr lang="ru-RU" sz="2400" b="1" dirty="0" err="1">
                <a:solidFill>
                  <a:schemeClr val="bg1"/>
                </a:solidFill>
              </a:rPr>
              <a:t>старав</a:t>
            </a:r>
            <a:r>
              <a:rPr lang="ru-RU" sz="2400" b="1" dirty="0">
                <a:solidFill>
                  <a:schemeClr val="bg1"/>
                </a:solidFill>
              </a:rPr>
              <a:t>(</a:t>
            </a:r>
            <a:r>
              <a:rPr lang="ru-RU" sz="2400" b="1" dirty="0" err="1">
                <a:solidFill>
                  <a:schemeClr val="bg1"/>
                </a:solidFill>
              </a:rPr>
              <a:t>лася</a:t>
            </a:r>
            <a:r>
              <a:rPr lang="ru-RU" sz="2400" b="1" dirty="0">
                <a:solidFill>
                  <a:schemeClr val="bg1"/>
                </a:solidFill>
              </a:rPr>
              <a:t>).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068803" y="4206345"/>
            <a:ext cx="2708054" cy="91940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Мало </a:t>
            </a:r>
            <a:r>
              <a:rPr lang="ru-RU" sz="2400" b="1" dirty="0">
                <a:solidFill>
                  <a:schemeClr val="bg1"/>
                </a:solidFill>
              </a:rPr>
              <a:t>що </a:t>
            </a:r>
            <a:r>
              <a:rPr lang="ru-RU" sz="2400" b="1" dirty="0" err="1">
                <a:solidFill>
                  <a:schemeClr val="bg1"/>
                </a:solidFill>
              </a:rPr>
              <a:t>вийшло</a:t>
            </a:r>
            <a:r>
              <a:rPr lang="ru-RU" sz="2400" b="1" dirty="0">
                <a:solidFill>
                  <a:schemeClr val="bg1"/>
                </a:solidFill>
              </a:rPr>
              <a:t>, не </a:t>
            </a:r>
            <a:r>
              <a:rPr lang="ru-RU" sz="2400" b="1" dirty="0" err="1">
                <a:solidFill>
                  <a:schemeClr val="bg1"/>
                </a:solidFill>
              </a:rPr>
              <a:t>розумів</a:t>
            </a:r>
            <a:r>
              <a:rPr lang="ru-RU" sz="2400" b="1" dirty="0">
                <a:solidFill>
                  <a:schemeClr val="bg1"/>
                </a:solidFill>
              </a:rPr>
              <a:t>(ла).</a:t>
            </a:r>
          </a:p>
        </p:txBody>
      </p:sp>
      <p:pic>
        <p:nvPicPr>
          <p:cNvPr id="11" name="Picture 3" descr="D:\1 клас\2 Матем\1 УРОКИ Листопад\Малюнки для завдань\Цифра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050" y="2056558"/>
            <a:ext cx="1875721" cy="2044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Картинки Цифры для детей (39 шт.) - #3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2651" y="2056558"/>
            <a:ext cx="1587720" cy="2044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91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5322</TotalTime>
  <Words>340</Words>
  <Application>Microsoft Office PowerPoint</Application>
  <PresentationFormat>Произвольный</PresentationFormat>
  <Paragraphs>92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Налаштування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Рефлексія. Вправа «Веселі числа»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Vasyl Tsupa</dc:creator>
  <cp:lastModifiedBy>Esmiralda Ivanova</cp:lastModifiedBy>
  <cp:revision>787</cp:revision>
  <dcterms:created xsi:type="dcterms:W3CDTF">2018-01-05T16:38:53Z</dcterms:created>
  <dcterms:modified xsi:type="dcterms:W3CDTF">2025-02-04T20:47:13Z</dcterms:modified>
</cp:coreProperties>
</file>