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1221" r:id="rId3"/>
    <p:sldId id="803" r:id="rId4"/>
    <p:sldId id="1130" r:id="rId5"/>
    <p:sldId id="1210" r:id="rId6"/>
    <p:sldId id="1142" r:id="rId7"/>
    <p:sldId id="815" r:id="rId8"/>
    <p:sldId id="1167" r:id="rId9"/>
    <p:sldId id="1166" r:id="rId10"/>
    <p:sldId id="1213" r:id="rId11"/>
    <p:sldId id="1214" r:id="rId12"/>
    <p:sldId id="1215" r:id="rId13"/>
    <p:sldId id="1216" r:id="rId14"/>
    <p:sldId id="1217" r:id="rId15"/>
    <p:sldId id="1218" r:id="rId16"/>
    <p:sldId id="1219" r:id="rId17"/>
    <p:sldId id="1163" r:id="rId18"/>
    <p:sldId id="1220" r:id="rId19"/>
    <p:sldId id="1223" r:id="rId20"/>
    <p:sldId id="1222"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Василь Цупа" initials="ВЦ"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2F3242"/>
    <a:srgbClr val="3C4272"/>
    <a:srgbClr val="A6D724"/>
    <a:srgbClr val="D5F360"/>
    <a:srgbClr val="F0CC6C"/>
    <a:srgbClr val="3A6B40"/>
    <a:srgbClr val="539D5E"/>
    <a:srgbClr val="56495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9" autoAdjust="0"/>
    <p:restoredTop sz="94269" autoAdjust="0"/>
  </p:normalViewPr>
  <p:slideViewPr>
    <p:cSldViewPr snapToGrid="0">
      <p:cViewPr varScale="1">
        <p:scale>
          <a:sx n="83" d="100"/>
          <a:sy n="83" d="100"/>
        </p:scale>
        <p:origin x="-58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BE04B-0FEE-474E-98E3-E5C059B0E3D6}" type="datetimeFigureOut">
              <a:rPr lang="ru-RU" smtClean="0"/>
              <a:t>24.02.2025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8AAFC-F45B-4763-9C1F-8029DFCE03FE}" type="slidenum">
              <a:rPr lang="ru-RU" smtClean="0"/>
              <a:t>‹#›</a:t>
            </a:fld>
            <a:endParaRPr lang="ru-RU"/>
          </a:p>
        </p:txBody>
      </p:sp>
    </p:spTree>
    <p:extLst>
      <p:ext uri="{BB962C8B-B14F-4D97-AF65-F5344CB8AC3E}">
        <p14:creationId xmlns:p14="http://schemas.microsoft.com/office/powerpoint/2010/main" val="1179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0626D62-0A69-489C-AD8A-DBBB454FE69F}" type="datetime1">
              <a:rPr lang="uk-UA" smtClean="0"/>
              <a:t>24.02.2025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995242421"/>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C541F5A-B942-463D-BFFB-A6C0BF2A95D9}" type="datetime1">
              <a:rPr lang="uk-UA" smtClean="0"/>
              <a:t>24.02.2025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836421197"/>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FAF5CA3-AACC-4614-BF69-00E689DA5E5C}" type="datetime1">
              <a:rPr lang="uk-UA" smtClean="0"/>
              <a:t>24.02.2025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388756189"/>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457AFC-C01B-4F35-8E90-7CDC7BDC9F41}" type="datetime1">
              <a:rPr lang="uk-UA" smtClean="0"/>
              <a:t>24.02.2025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79445653"/>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1057DF8-A1C4-4191-9BCE-6255C9741248}" type="datetime1">
              <a:rPr lang="uk-UA" smtClean="0"/>
              <a:t>24.02.2025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520646997"/>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1EB527B-8C9A-436C-98CD-9931061FA41E}" type="datetime1">
              <a:rPr lang="uk-UA" smtClean="0"/>
              <a:t>24.02.2025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43066299"/>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CCE2E25-D864-431C-9803-DC1DF816B3B2}" type="datetime1">
              <a:rPr lang="uk-UA" smtClean="0"/>
              <a:t>24.02.2025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409923005"/>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041627C-B8CA-44C8-AA80-F38F7E2DC942}" type="datetime1">
              <a:rPr lang="uk-UA" smtClean="0"/>
              <a:t>24.02.2025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131058557"/>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78820F-613B-4084-A210-F6071CA8AA12}" type="datetime1">
              <a:rPr lang="uk-UA" smtClean="0"/>
              <a:t>24.02.2025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979499683"/>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7F3D5AF-C886-45A1-B5DC-5A526CB61C15}" type="datetime1">
              <a:rPr lang="uk-UA" smtClean="0"/>
              <a:t>24.02.2025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772121819"/>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43D2A21-8E22-4A57-9D96-C14531AB525D}" type="datetime1">
              <a:rPr lang="uk-UA" smtClean="0"/>
              <a:t>24.02.2025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051652846"/>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BF2D6-4F70-474E-8189-F1C29A9FD449}" type="datetime1">
              <a:rPr lang="uk-UA" smtClean="0"/>
              <a:t>24.02.2025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2CC5-B2C6-4302-92FF-8C073FD1154B}" type="slidenum">
              <a:rPr lang="ru-RU" smtClean="0"/>
              <a:t>‹#›</a:t>
            </a:fld>
            <a:endParaRPr lang="ru-RU"/>
          </a:p>
        </p:txBody>
      </p:sp>
    </p:spTree>
    <p:extLst>
      <p:ext uri="{BB962C8B-B14F-4D97-AF65-F5344CB8AC3E}">
        <p14:creationId xmlns:p14="http://schemas.microsoft.com/office/powerpoint/2010/main" val="42461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blinds dir="vert"/>
  </p:transition>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394459" y="4338412"/>
            <a:ext cx="9361171" cy="919401"/>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4800" b="1" dirty="0" smtClean="0">
                <a:solidFill>
                  <a:schemeClr val="accent2">
                    <a:lumMod val="75000"/>
                  </a:schemeClr>
                </a:solidFill>
              </a:rPr>
              <a:t>Наталя </a:t>
            </a:r>
            <a:r>
              <a:rPr lang="uk-UA" sz="4800" b="1" dirty="0">
                <a:solidFill>
                  <a:schemeClr val="accent2">
                    <a:lumMod val="75000"/>
                  </a:schemeClr>
                </a:solidFill>
              </a:rPr>
              <a:t>Забіла «Хто сильніший?»</a:t>
            </a:r>
            <a:endParaRPr lang="uk-UA" sz="277800" b="1" dirty="0">
              <a:solidFill>
                <a:schemeClr val="accent2">
                  <a:lumMod val="75000"/>
                </a:schemeClr>
              </a:solidFill>
            </a:endParaRPr>
          </a:p>
        </p:txBody>
      </p:sp>
      <p:pic>
        <p:nvPicPr>
          <p:cNvPr id="13" name="Рисунок 12">
            <a:extLst>
              <a:ext uri="{FF2B5EF4-FFF2-40B4-BE49-F238E27FC236}">
                <a16:creationId xmlns="" xmlns:a16="http://schemas.microsoft.com/office/drawing/2014/main" id="{461C5205-D6CD-48F0-97DE-365AE98D5A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459" y="1454829"/>
            <a:ext cx="4372721" cy="2145621"/>
          </a:xfrm>
          <a:prstGeom prst="round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7480503" y="1455182"/>
            <a:ext cx="3275127" cy="2145268"/>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Літературне читання</a:t>
            </a:r>
          </a:p>
          <a:p>
            <a:pPr algn="ctr"/>
            <a:r>
              <a:rPr lang="en-US" sz="2400" b="1" i="1" dirty="0" smtClean="0">
                <a:solidFill>
                  <a:schemeClr val="accent2">
                    <a:lumMod val="75000"/>
                  </a:schemeClr>
                </a:solidFill>
              </a:rPr>
              <a:t>2 </a:t>
            </a:r>
            <a:r>
              <a:rPr lang="uk-UA" sz="2400" b="1" i="1" dirty="0" smtClean="0">
                <a:solidFill>
                  <a:schemeClr val="accent2">
                    <a:lumMod val="75000"/>
                  </a:schemeClr>
                </a:solidFill>
              </a:rPr>
              <a:t>клас </a:t>
            </a:r>
          </a:p>
          <a:p>
            <a:pPr algn="ctr"/>
            <a:r>
              <a:rPr lang="uk-UA" sz="2400" b="1" i="1" dirty="0" smtClean="0">
                <a:solidFill>
                  <a:schemeClr val="accent2">
                    <a:lumMod val="75000"/>
                  </a:schemeClr>
                </a:solidFill>
              </a:rPr>
              <a:t>Розділ 7</a:t>
            </a:r>
            <a:r>
              <a:rPr lang="uk-UA" sz="2400" b="1" dirty="0" smtClean="0">
                <a:solidFill>
                  <a:schemeClr val="accent2">
                    <a:lumMod val="75000"/>
                  </a:schemeClr>
                </a:solidFill>
              </a:rPr>
              <a:t>. У колі літературних казок</a:t>
            </a:r>
            <a:endParaRPr lang="ru-RU" sz="2400" b="1" dirty="0">
              <a:solidFill>
                <a:schemeClr val="accent2">
                  <a:lumMod val="75000"/>
                </a:schemeClr>
              </a:solidFill>
            </a:endParaRPr>
          </a:p>
          <a:p>
            <a:pPr algn="ctr"/>
            <a:r>
              <a:rPr lang="uk-UA" sz="2400" b="1" dirty="0" smtClean="0">
                <a:solidFill>
                  <a:schemeClr val="accent2">
                    <a:lumMod val="75000"/>
                  </a:schemeClr>
                </a:solidFill>
              </a:rPr>
              <a:t>Урок</a:t>
            </a:r>
            <a:r>
              <a:rPr lang="en-US" sz="2400" b="1" dirty="0" smtClean="0">
                <a:solidFill>
                  <a:schemeClr val="accent2">
                    <a:lumMod val="75000"/>
                  </a:schemeClr>
                </a:solidFill>
              </a:rPr>
              <a:t> 7</a:t>
            </a:r>
            <a:r>
              <a:rPr lang="uk-UA" sz="2400" b="1" dirty="0" smtClean="0">
                <a:solidFill>
                  <a:schemeClr val="accent2">
                    <a:lumMod val="75000"/>
                  </a:schemeClr>
                </a:solidFill>
              </a:rPr>
              <a:t>9-80</a:t>
            </a:r>
          </a:p>
        </p:txBody>
      </p:sp>
    </p:spTree>
    <p:extLst>
      <p:ext uri="{BB962C8B-B14F-4D97-AF65-F5344CB8AC3E}">
        <p14:creationId xmlns:p14="http://schemas.microsoft.com/office/powerpoint/2010/main" val="302857040"/>
      </p:ext>
    </p:extLst>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Прямоугольник 8"/>
          <p:cNvSpPr/>
          <p:nvPr/>
        </p:nvSpPr>
        <p:spPr>
          <a:xfrm>
            <a:off x="1183896" y="503283"/>
            <a:ext cx="9948924" cy="75401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Наталя Забіла «Хто сильніший?»</a:t>
            </a:r>
            <a:endParaRPr lang="uk-UA" sz="4000" b="1" dirty="0">
              <a:solidFill>
                <a:schemeClr val="bg1"/>
              </a:solidFill>
            </a:endParaRPr>
          </a:p>
        </p:txBody>
      </p:sp>
      <p:pic>
        <p:nvPicPr>
          <p:cNvPr id="1026" name="Picture 2" descr="D:\2 клас\2 Читання\1 Савченко\07 У колі літературних казок\№079 - 080 - Де тепло, там і добро\2025-02-23_1946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096" y="1357408"/>
            <a:ext cx="5750304" cy="4942523"/>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7" name="Прямоугольник 4">
            <a:extLst>
              <a:ext uri="{FF2B5EF4-FFF2-40B4-BE49-F238E27FC236}">
                <a16:creationId xmlns="" xmlns:a16="http://schemas.microsoft.com/office/drawing/2014/main" id="{41300D0C-EC34-4515-9E3A-6F0DC297E5C1}"/>
              </a:ext>
            </a:extLst>
          </p:cNvPr>
          <p:cNvSpPr/>
          <p:nvPr/>
        </p:nvSpPr>
        <p:spPr>
          <a:xfrm>
            <a:off x="0" y="5850087"/>
            <a:ext cx="1054101"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97</a:t>
            </a:r>
            <a:endParaRPr lang="ru-RU" sz="2800" b="1" dirty="0">
              <a:solidFill>
                <a:schemeClr val="bg1"/>
              </a:solidFill>
            </a:endParaRPr>
          </a:p>
        </p:txBody>
      </p:sp>
      <p:pic>
        <p:nvPicPr>
          <p:cNvPr id="8" name="Picture 2" descr="D:\2 клас\2 Читання\1 Савченко\07 У колі літературних казок\№079 - 080 - Де тепло, там і добро\2025-02-23_1616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05" y="1363730"/>
            <a:ext cx="2416493" cy="2498062"/>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 xmlns:a16="http://schemas.microsoft.com/office/drawing/2014/main" id="{593E54B9-FEEE-4FE3-B2D4-96D65B2D0A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052"/>
          <a:stretch/>
        </p:blipFill>
        <p:spPr>
          <a:xfrm>
            <a:off x="8913214" y="1363730"/>
            <a:ext cx="2448593" cy="2405107"/>
          </a:xfrm>
          <a:prstGeom prst="rect">
            <a:avLst/>
          </a:prstGeom>
          <a:ln w="38100">
            <a:solidFill>
              <a:schemeClr val="accent2">
                <a:lumMod val="75000"/>
              </a:schemeClr>
            </a:solidFill>
          </a:ln>
        </p:spPr>
      </p:pic>
      <p:sp>
        <p:nvSpPr>
          <p:cNvPr id="10" name="Прямокутник: округлені кути 31">
            <a:extLst>
              <a:ext uri="{FF2B5EF4-FFF2-40B4-BE49-F238E27FC236}">
                <a16:creationId xmlns="" xmlns:a16="http://schemas.microsoft.com/office/drawing/2014/main" id="{483084F1-C824-41C9-9DFC-3FBFBB6B625A}"/>
              </a:ext>
            </a:extLst>
          </p:cNvPr>
          <p:cNvSpPr/>
          <p:nvPr/>
        </p:nvSpPr>
        <p:spPr>
          <a:xfrm>
            <a:off x="7958151" y="4079172"/>
            <a:ext cx="3403656" cy="1292928"/>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2400" b="1" dirty="0" smtClean="0">
                <a:solidFill>
                  <a:schemeClr val="bg1"/>
                </a:solidFill>
              </a:rPr>
              <a:t>Прочитай, як </a:t>
            </a:r>
            <a:r>
              <a:rPr lang="ru-RU" sz="2400" b="1" dirty="0">
                <a:solidFill>
                  <a:schemeClr val="bg1"/>
                </a:solidFill>
              </a:rPr>
              <a:t>Сонце відповідало Вітру </a:t>
            </a:r>
            <a:r>
              <a:rPr lang="ru-RU" sz="2400" b="1" dirty="0" smtClean="0">
                <a:solidFill>
                  <a:schemeClr val="bg1"/>
                </a:solidFill>
              </a:rPr>
              <a:t>про </a:t>
            </a:r>
            <a:r>
              <a:rPr lang="ru-RU" sz="2400" b="1" dirty="0" smtClean="0">
                <a:solidFill>
                  <a:schemeClr val="bg1"/>
                </a:solidFill>
              </a:rPr>
              <a:t>свою силу? </a:t>
            </a:r>
            <a:endParaRPr lang="ru-RU" sz="2400" b="1" dirty="0">
              <a:solidFill>
                <a:schemeClr val="bg1"/>
              </a:solidFill>
            </a:endParaRPr>
          </a:p>
        </p:txBody>
      </p:sp>
    </p:spTree>
    <p:extLst>
      <p:ext uri="{BB962C8B-B14F-4D97-AF65-F5344CB8AC3E}">
        <p14:creationId xmlns:p14="http://schemas.microsoft.com/office/powerpoint/2010/main" val="88903070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Прямоугольник 8"/>
          <p:cNvSpPr/>
          <p:nvPr/>
        </p:nvSpPr>
        <p:spPr>
          <a:xfrm>
            <a:off x="1183896" y="503283"/>
            <a:ext cx="9948924" cy="75401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Наталя Забіла «Хто сильніший?»</a:t>
            </a:r>
            <a:endParaRPr lang="uk-UA" sz="4000" b="1" dirty="0">
              <a:solidFill>
                <a:schemeClr val="bg1"/>
              </a:solidFill>
            </a:endParaRPr>
          </a:p>
        </p:txBody>
      </p:sp>
      <p:pic>
        <p:nvPicPr>
          <p:cNvPr id="2050" name="Picture 2" descr="D:\2 клас\2 Читання\1 Савченко\07 У колі літературних казок\№079 - 080 - Де тепло, там і добро\2025-02-23_1948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440" y="1278005"/>
            <a:ext cx="6055130" cy="5222909"/>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7" name="Прямоугольник 4">
            <a:extLst>
              <a:ext uri="{FF2B5EF4-FFF2-40B4-BE49-F238E27FC236}">
                <a16:creationId xmlns="" xmlns:a16="http://schemas.microsoft.com/office/drawing/2014/main" id="{41300D0C-EC34-4515-9E3A-6F0DC297E5C1}"/>
              </a:ext>
            </a:extLst>
          </p:cNvPr>
          <p:cNvSpPr/>
          <p:nvPr/>
        </p:nvSpPr>
        <p:spPr>
          <a:xfrm>
            <a:off x="0" y="5850087"/>
            <a:ext cx="1054101"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97</a:t>
            </a:r>
            <a:endParaRPr lang="ru-RU" sz="2800" b="1" dirty="0">
              <a:solidFill>
                <a:schemeClr val="bg1"/>
              </a:solidFill>
            </a:endParaRPr>
          </a:p>
        </p:txBody>
      </p:sp>
      <p:pic>
        <p:nvPicPr>
          <p:cNvPr id="8" name="Picture 2" descr="D:\2 клас\2 Читання\1 Савченко\07 У колі літературних казок\№079 - 080 - Де тепло, там і добро\2025-02-23_1616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05" y="1363730"/>
            <a:ext cx="2416493" cy="2498062"/>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 xmlns:a16="http://schemas.microsoft.com/office/drawing/2014/main" id="{593E54B9-FEEE-4FE3-B2D4-96D65B2D0A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052"/>
          <a:stretch/>
        </p:blipFill>
        <p:spPr>
          <a:xfrm>
            <a:off x="8913214" y="1363730"/>
            <a:ext cx="2448593" cy="2405107"/>
          </a:xfrm>
          <a:prstGeom prst="rect">
            <a:avLst/>
          </a:prstGeom>
          <a:ln w="38100">
            <a:solidFill>
              <a:schemeClr val="accent2">
                <a:lumMod val="75000"/>
              </a:schemeClr>
            </a:solidFill>
          </a:ln>
        </p:spPr>
      </p:pic>
      <p:sp>
        <p:nvSpPr>
          <p:cNvPr id="10" name="Прямокутник: округлені кути 31">
            <a:extLst>
              <a:ext uri="{FF2B5EF4-FFF2-40B4-BE49-F238E27FC236}">
                <a16:creationId xmlns="" xmlns:a16="http://schemas.microsoft.com/office/drawing/2014/main" id="{483084F1-C824-41C9-9DFC-3FBFBB6B625A}"/>
              </a:ext>
            </a:extLst>
          </p:cNvPr>
          <p:cNvSpPr/>
          <p:nvPr/>
        </p:nvSpPr>
        <p:spPr>
          <a:xfrm>
            <a:off x="8275320" y="4079172"/>
            <a:ext cx="3086487" cy="1910148"/>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342900" indent="-342900">
              <a:buFont typeface="Wingdings" panose="05000000000000000000" pitchFamily="2" charset="2"/>
              <a:buChar char="v"/>
            </a:pPr>
            <a:r>
              <a:rPr lang="ru-RU" sz="2400" b="1" dirty="0" smtClean="0">
                <a:solidFill>
                  <a:schemeClr val="bg1"/>
                </a:solidFill>
              </a:rPr>
              <a:t>Між ким йде розмова у казці?</a:t>
            </a:r>
          </a:p>
          <a:p>
            <a:pPr marL="342900" indent="-342900">
              <a:buFont typeface="Wingdings" panose="05000000000000000000" pitchFamily="2" charset="2"/>
              <a:buChar char="v"/>
            </a:pPr>
            <a:r>
              <a:rPr lang="ru-RU" sz="2400" b="1" dirty="0" smtClean="0">
                <a:solidFill>
                  <a:schemeClr val="bg1"/>
                </a:solidFill>
              </a:rPr>
              <a:t> Про що сперечаються Вітер і Сонце?</a:t>
            </a:r>
            <a:endParaRPr lang="ru-RU" sz="2400" b="1" dirty="0">
              <a:solidFill>
                <a:schemeClr val="bg1"/>
              </a:solidFill>
            </a:endParaRPr>
          </a:p>
        </p:txBody>
      </p:sp>
    </p:spTree>
    <p:extLst>
      <p:ext uri="{BB962C8B-B14F-4D97-AF65-F5344CB8AC3E}">
        <p14:creationId xmlns:p14="http://schemas.microsoft.com/office/powerpoint/2010/main" val="429226639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 xmlns:a16="http://schemas.microsoft.com/office/drawing/2014/main" id="{F0C886EF-169E-4C11-B669-86F120612F40}"/>
              </a:ext>
            </a:extLst>
          </p:cNvPr>
          <p:cNvSpPr/>
          <p:nvPr/>
        </p:nvSpPr>
        <p:spPr>
          <a:xfrm>
            <a:off x="3322917" y="1302400"/>
            <a:ext cx="5432463" cy="5266160"/>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ru-RU" sz="2800" b="1" dirty="0">
                <a:solidFill>
                  <a:schemeClr val="accent2">
                    <a:lumMod val="50000"/>
                  </a:schemeClr>
                </a:solidFill>
              </a:rPr>
              <a:t>Та що казати?! Нумо нині </a:t>
            </a:r>
          </a:p>
          <a:p>
            <a:r>
              <a:rPr lang="ru-RU" sz="2800" b="1" dirty="0">
                <a:solidFill>
                  <a:schemeClr val="accent2">
                    <a:lumMod val="50000"/>
                  </a:schemeClr>
                </a:solidFill>
              </a:rPr>
              <a:t>ми перевірим — хто із нас </a:t>
            </a:r>
          </a:p>
          <a:p>
            <a:r>
              <a:rPr lang="ru-RU" sz="2800" b="1" dirty="0">
                <a:solidFill>
                  <a:schemeClr val="accent2">
                    <a:lumMod val="50000"/>
                  </a:schemeClr>
                </a:solidFill>
              </a:rPr>
              <a:t>скоріш страх</a:t>
            </a:r>
            <a:r>
              <a:rPr lang="uk-UA" sz="2800" b="1" dirty="0">
                <a:solidFill>
                  <a:schemeClr val="accent2">
                    <a:lumMod val="50000"/>
                  </a:schemeClr>
                </a:solidFill>
              </a:rPr>
              <a:t>у</a:t>
            </a:r>
            <a:r>
              <a:rPr lang="en-US" sz="2800" b="1" dirty="0">
                <a:solidFill>
                  <a:schemeClr val="accent2">
                    <a:lumMod val="50000"/>
                  </a:schemeClr>
                </a:solidFill>
              </a:rPr>
              <a:t> </a:t>
            </a:r>
            <a:r>
              <a:rPr lang="ru-RU" sz="2800" b="1" dirty="0">
                <a:solidFill>
                  <a:schemeClr val="accent2">
                    <a:lumMod val="50000"/>
                  </a:schemeClr>
                </a:solidFill>
              </a:rPr>
              <a:t>завдасть людині </a:t>
            </a:r>
          </a:p>
          <a:p>
            <a:r>
              <a:rPr lang="ru-RU" sz="2800" b="1" dirty="0">
                <a:solidFill>
                  <a:schemeClr val="accent2">
                    <a:lumMod val="50000"/>
                  </a:schemeClr>
                </a:solidFill>
              </a:rPr>
              <a:t>і роздягти зуміє враз?! </a:t>
            </a:r>
            <a:endParaRPr lang="uk-UA" sz="2800" b="1" dirty="0">
              <a:solidFill>
                <a:schemeClr val="accent2">
                  <a:lumMod val="50000"/>
                </a:schemeClr>
              </a:solidFill>
            </a:endParaRPr>
          </a:p>
          <a:p>
            <a:r>
              <a:rPr lang="ru-RU" sz="2800" b="1" dirty="0" smtClean="0">
                <a:solidFill>
                  <a:schemeClr val="accent2">
                    <a:lumMod val="50000"/>
                  </a:schemeClr>
                </a:solidFill>
              </a:rPr>
              <a:t>Пішли</a:t>
            </a:r>
            <a:r>
              <a:rPr lang="ru-RU" sz="2800" b="1" dirty="0">
                <a:solidFill>
                  <a:schemeClr val="accent2">
                    <a:lumMod val="50000"/>
                  </a:schemeClr>
                </a:solidFill>
              </a:rPr>
              <a:t>. Аж глядь — по полю чітко веде до ставу л</a:t>
            </a:r>
            <a:r>
              <a:rPr lang="ru-RU" sz="2800" b="1" dirty="0">
                <a:solidFill>
                  <a:srgbClr val="0070C0"/>
                </a:solidFill>
              </a:rPr>
              <a:t>ю</a:t>
            </a:r>
            <a:r>
              <a:rPr lang="ru-RU" sz="2800" b="1" dirty="0">
                <a:solidFill>
                  <a:schemeClr val="accent2">
                    <a:lumMod val="50000"/>
                  </a:schemeClr>
                </a:solidFill>
              </a:rPr>
              <a:t>дський слід.</a:t>
            </a:r>
          </a:p>
          <a:p>
            <a:r>
              <a:rPr lang="ru-RU" sz="2800" b="1" dirty="0">
                <a:solidFill>
                  <a:schemeClr val="accent2">
                    <a:lumMod val="50000"/>
                  </a:schemeClr>
                </a:solidFill>
              </a:rPr>
              <a:t> І справді, здалека вже видко — людина вибігла на лід</a:t>
            </a:r>
            <a:r>
              <a:rPr lang="ru-RU" sz="2800" b="1" dirty="0" smtClean="0">
                <a:solidFill>
                  <a:schemeClr val="accent2">
                    <a:lumMod val="50000"/>
                  </a:schemeClr>
                </a:solidFill>
              </a:rPr>
              <a:t>!</a:t>
            </a:r>
          </a:p>
          <a:p>
            <a:r>
              <a:rPr lang="ru-RU" sz="2800" b="1" dirty="0">
                <a:solidFill>
                  <a:schemeClr val="accent2">
                    <a:lumMod val="50000"/>
                  </a:schemeClr>
                </a:solidFill>
              </a:rPr>
              <a:t>На голові — пухнаста шапка, </a:t>
            </a:r>
          </a:p>
          <a:p>
            <a:r>
              <a:rPr lang="ru-RU" sz="2800" b="1" dirty="0">
                <a:solidFill>
                  <a:schemeClr val="accent2">
                    <a:lumMod val="50000"/>
                  </a:schemeClr>
                </a:solidFill>
              </a:rPr>
              <a:t>на плечах теплий кожушок, </a:t>
            </a:r>
          </a:p>
          <a:p>
            <a:r>
              <a:rPr lang="ru-RU" sz="2800" b="1" dirty="0">
                <a:solidFill>
                  <a:schemeClr val="accent2">
                    <a:lumMod val="50000"/>
                  </a:schemeClr>
                </a:solidFill>
              </a:rPr>
              <a:t>кашне червоне в білу крапку</a:t>
            </a:r>
          </a:p>
          <a:p>
            <a:r>
              <a:rPr lang="ru-RU" sz="2800" b="1" dirty="0">
                <a:solidFill>
                  <a:schemeClr val="accent2">
                    <a:lumMod val="50000"/>
                  </a:schemeClr>
                </a:solidFill>
              </a:rPr>
              <a:t> та ще й ремінний поясок. </a:t>
            </a:r>
            <a:endParaRPr lang="uk-UA" sz="2800" b="1" dirty="0">
              <a:solidFill>
                <a:schemeClr val="accent2">
                  <a:lumMod val="50000"/>
                </a:schemeClr>
              </a:solidFill>
            </a:endParaRPr>
          </a:p>
        </p:txBody>
      </p:sp>
      <p:sp>
        <p:nvSpPr>
          <p:cNvPr id="9" name="Прямоугольник 8"/>
          <p:cNvSpPr/>
          <p:nvPr/>
        </p:nvSpPr>
        <p:spPr>
          <a:xfrm>
            <a:off x="1183896" y="503283"/>
            <a:ext cx="9948924" cy="75401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Наталя Забіла «Хто сильніший?»</a:t>
            </a:r>
            <a:endParaRPr lang="uk-UA" sz="4000" b="1" dirty="0">
              <a:solidFill>
                <a:schemeClr val="bg1"/>
              </a:solidFill>
            </a:endParaRPr>
          </a:p>
        </p:txBody>
      </p:sp>
      <p:sp>
        <p:nvSpPr>
          <p:cNvPr id="7" name="Прямоугольник 4">
            <a:extLst>
              <a:ext uri="{FF2B5EF4-FFF2-40B4-BE49-F238E27FC236}">
                <a16:creationId xmlns="" xmlns:a16="http://schemas.microsoft.com/office/drawing/2014/main" id="{41300D0C-EC34-4515-9E3A-6F0DC297E5C1}"/>
              </a:ext>
            </a:extLst>
          </p:cNvPr>
          <p:cNvSpPr/>
          <p:nvPr/>
        </p:nvSpPr>
        <p:spPr>
          <a:xfrm>
            <a:off x="0" y="5850087"/>
            <a:ext cx="1054101"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97</a:t>
            </a:r>
            <a:endParaRPr lang="ru-RU" sz="2800" b="1" dirty="0">
              <a:solidFill>
                <a:schemeClr val="bg1"/>
              </a:solidFill>
            </a:endParaRPr>
          </a:p>
        </p:txBody>
      </p:sp>
      <p:pic>
        <p:nvPicPr>
          <p:cNvPr id="11" name="Picture 2" descr="D:\2 клас\2 Читання\1 Савченко\07 У колі літературних казок\№079 - 080 - Де тепло, там і добро\2025-02-23_1616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05" y="1363730"/>
            <a:ext cx="2416493" cy="2498062"/>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 xmlns:a16="http://schemas.microsoft.com/office/drawing/2014/main" id="{593E54B9-FEEE-4FE3-B2D4-96D65B2D0A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052"/>
          <a:stretch/>
        </p:blipFill>
        <p:spPr>
          <a:xfrm>
            <a:off x="8913214" y="1363730"/>
            <a:ext cx="2448593" cy="2405107"/>
          </a:xfrm>
          <a:prstGeom prst="rect">
            <a:avLst/>
          </a:prstGeom>
          <a:ln w="38100">
            <a:solidFill>
              <a:schemeClr val="accent2">
                <a:lumMod val="75000"/>
              </a:schemeClr>
            </a:solidFill>
          </a:ln>
        </p:spPr>
      </p:pic>
      <p:sp>
        <p:nvSpPr>
          <p:cNvPr id="10" name="Прямокутник: округлені кути 31">
            <a:extLst>
              <a:ext uri="{FF2B5EF4-FFF2-40B4-BE49-F238E27FC236}">
                <a16:creationId xmlns="" xmlns:a16="http://schemas.microsoft.com/office/drawing/2014/main" id="{483084F1-C824-41C9-9DFC-3FBFBB6B625A}"/>
              </a:ext>
            </a:extLst>
          </p:cNvPr>
          <p:cNvSpPr/>
          <p:nvPr/>
        </p:nvSpPr>
        <p:spPr>
          <a:xfrm>
            <a:off x="8561069" y="4410642"/>
            <a:ext cx="2800737" cy="927168"/>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2400" b="1" dirty="0" smtClean="0">
                <a:solidFill>
                  <a:schemeClr val="bg1"/>
                </a:solidFill>
              </a:rPr>
              <a:t>Що запропонував Вітер?</a:t>
            </a:r>
            <a:endParaRPr lang="ru-RU" sz="2400" b="1" dirty="0">
              <a:solidFill>
                <a:schemeClr val="bg1"/>
              </a:solidFill>
            </a:endParaRPr>
          </a:p>
        </p:txBody>
      </p:sp>
    </p:spTree>
    <p:extLst>
      <p:ext uri="{BB962C8B-B14F-4D97-AF65-F5344CB8AC3E}">
        <p14:creationId xmlns:p14="http://schemas.microsoft.com/office/powerpoint/2010/main" val="207017024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Прямоугольник 8"/>
          <p:cNvSpPr/>
          <p:nvPr/>
        </p:nvSpPr>
        <p:spPr>
          <a:xfrm>
            <a:off x="1183896" y="503283"/>
            <a:ext cx="9948924" cy="75401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Наталя Забіла «Хто сильніший?»</a:t>
            </a:r>
            <a:endParaRPr lang="uk-UA" sz="4000" b="1" dirty="0">
              <a:solidFill>
                <a:schemeClr val="bg1"/>
              </a:solidFill>
            </a:endParaRPr>
          </a:p>
        </p:txBody>
      </p:sp>
      <p:pic>
        <p:nvPicPr>
          <p:cNvPr id="3074" name="Picture 2" descr="D:\2 клас\2 Читання\1 Савченко\07 У колі літературних казок\№079 - 080 - Де тепло, там і добро\2025-02-23_1955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139" y="1358916"/>
            <a:ext cx="5566964" cy="5076174"/>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11" name="Прямоугольник: скругленные углы 6">
            <a:extLst>
              <a:ext uri="{FF2B5EF4-FFF2-40B4-BE49-F238E27FC236}">
                <a16:creationId xmlns="" xmlns:a16="http://schemas.microsoft.com/office/drawing/2014/main" id="{3BCE7651-AB37-4D25-9989-11D13BA1AAF3}"/>
              </a:ext>
            </a:extLst>
          </p:cNvPr>
          <p:cNvSpPr/>
          <p:nvPr/>
        </p:nvSpPr>
        <p:spPr>
          <a:xfrm>
            <a:off x="8574276" y="3897003"/>
            <a:ext cx="2833638" cy="1712421"/>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ru-RU" sz="2400" b="1" dirty="0">
                <a:solidFill>
                  <a:schemeClr val="bg1"/>
                </a:solidFill>
              </a:rPr>
              <a:t>Чим схожі й чим відрізняються виділені в тексті слова? </a:t>
            </a:r>
            <a:endParaRPr lang="uk-UA" sz="2400" b="1" dirty="0">
              <a:solidFill>
                <a:schemeClr val="bg1"/>
              </a:solidFill>
            </a:endParaRPr>
          </a:p>
        </p:txBody>
      </p:sp>
      <p:sp>
        <p:nvSpPr>
          <p:cNvPr id="7" name="Прямоугольник 4">
            <a:extLst>
              <a:ext uri="{FF2B5EF4-FFF2-40B4-BE49-F238E27FC236}">
                <a16:creationId xmlns="" xmlns:a16="http://schemas.microsoft.com/office/drawing/2014/main" id="{41300D0C-EC34-4515-9E3A-6F0DC297E5C1}"/>
              </a:ext>
            </a:extLst>
          </p:cNvPr>
          <p:cNvSpPr/>
          <p:nvPr/>
        </p:nvSpPr>
        <p:spPr>
          <a:xfrm>
            <a:off x="0" y="5850087"/>
            <a:ext cx="1054101"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98</a:t>
            </a:r>
            <a:endParaRPr lang="ru-RU" sz="2800" b="1" dirty="0">
              <a:solidFill>
                <a:schemeClr val="bg1"/>
              </a:solidFill>
            </a:endParaRPr>
          </a:p>
        </p:txBody>
      </p:sp>
      <p:pic>
        <p:nvPicPr>
          <p:cNvPr id="8" name="Picture 2" descr="D:\2 клас\2 Читання\1 Савченко\07 У колі літературних казок\№079 - 080 - Де тепло, там і добро\2025-02-23_1616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05" y="1363730"/>
            <a:ext cx="2416493" cy="2498062"/>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 xmlns:a16="http://schemas.microsoft.com/office/drawing/2014/main" id="{593E54B9-FEEE-4FE3-B2D4-96D65B2D0A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052"/>
          <a:stretch/>
        </p:blipFill>
        <p:spPr>
          <a:xfrm>
            <a:off x="8913214" y="1363730"/>
            <a:ext cx="2448593" cy="2405107"/>
          </a:xfrm>
          <a:prstGeom prst="rect">
            <a:avLst/>
          </a:prstGeom>
          <a:ln w="38100">
            <a:solidFill>
              <a:schemeClr val="accent2">
                <a:lumMod val="75000"/>
              </a:schemeClr>
            </a:solidFill>
          </a:ln>
        </p:spPr>
      </p:pic>
    </p:spTree>
    <p:extLst>
      <p:ext uri="{BB962C8B-B14F-4D97-AF65-F5344CB8AC3E}">
        <p14:creationId xmlns:p14="http://schemas.microsoft.com/office/powerpoint/2010/main" val="322218306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Прямоугольник 8"/>
          <p:cNvSpPr/>
          <p:nvPr/>
        </p:nvSpPr>
        <p:spPr>
          <a:xfrm>
            <a:off x="1005840" y="503283"/>
            <a:ext cx="10126980" cy="75401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Наталя Забіла «Хто сильніший?»</a:t>
            </a:r>
            <a:endParaRPr lang="uk-UA" sz="4000" b="1" dirty="0">
              <a:solidFill>
                <a:schemeClr val="bg1"/>
              </a:solidFill>
            </a:endParaRPr>
          </a:p>
        </p:txBody>
      </p:sp>
      <p:pic>
        <p:nvPicPr>
          <p:cNvPr id="7" name="Picture 2" descr="D:\2 клас\2 Читання\1 Савченко\07 У колі літературних казок\№079 - 080 - Де тепло, там і добро\2025-02-23_195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755" y="1397712"/>
            <a:ext cx="5031149" cy="4989684"/>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84258CED-EEDA-4B0D-BDC7-336CB028B022}"/>
              </a:ext>
            </a:extLst>
          </p:cNvPr>
          <p:cNvSpPr txBox="1"/>
          <p:nvPr/>
        </p:nvSpPr>
        <p:spPr>
          <a:xfrm>
            <a:off x="746405" y="4039683"/>
            <a:ext cx="2590801" cy="830997"/>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400" b="1" dirty="0">
                <a:solidFill>
                  <a:srgbClr val="0070C0"/>
                </a:solidFill>
              </a:rPr>
              <a:t>Налетів як стій </a:t>
            </a:r>
            <a:r>
              <a:rPr lang="ru-RU" sz="2400" b="1" dirty="0">
                <a:solidFill>
                  <a:schemeClr val="accent2">
                    <a:lumMod val="75000"/>
                  </a:schemeClr>
                </a:solidFill>
              </a:rPr>
              <a:t>— тут: дуже сильно.</a:t>
            </a:r>
            <a:endParaRPr lang="uk-UA" sz="2400" b="1" dirty="0">
              <a:solidFill>
                <a:schemeClr val="accent2">
                  <a:lumMod val="75000"/>
                </a:schemeClr>
              </a:solidFill>
            </a:endParaRPr>
          </a:p>
        </p:txBody>
      </p:sp>
      <p:sp>
        <p:nvSpPr>
          <p:cNvPr id="11" name="TextBox 10">
            <a:extLst>
              <a:ext uri="{FF2B5EF4-FFF2-40B4-BE49-F238E27FC236}">
                <a16:creationId xmlns="" xmlns:a16="http://schemas.microsoft.com/office/drawing/2014/main" id="{84258CED-EEDA-4B0D-BDC7-336CB028B022}"/>
              </a:ext>
            </a:extLst>
          </p:cNvPr>
          <p:cNvSpPr txBox="1"/>
          <p:nvPr/>
        </p:nvSpPr>
        <p:spPr>
          <a:xfrm>
            <a:off x="1016513" y="5019724"/>
            <a:ext cx="2320693" cy="830997"/>
          </a:xfrm>
          <a:prstGeom prst="rect">
            <a:avLst/>
          </a:prstGeom>
          <a:ln w="3810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0070C0"/>
                </a:solidFill>
              </a:rPr>
              <a:t>Жаско</a:t>
            </a:r>
            <a:r>
              <a:rPr lang="ru-RU" sz="2400" b="1" dirty="0" smtClean="0">
                <a:solidFill>
                  <a:srgbClr val="FF0000"/>
                </a:solidFill>
              </a:rPr>
              <a:t> </a:t>
            </a:r>
            <a:r>
              <a:rPr lang="ru-RU" sz="2400" b="1" dirty="0" smtClean="0">
                <a:solidFill>
                  <a:schemeClr val="accent2">
                    <a:lumMod val="75000"/>
                  </a:schemeClr>
                </a:solidFill>
              </a:rPr>
              <a:t>— </a:t>
            </a:r>
            <a:r>
              <a:rPr lang="ru-RU" sz="2400" b="1" dirty="0">
                <a:solidFill>
                  <a:schemeClr val="accent2">
                    <a:lumMod val="75000"/>
                  </a:schemeClr>
                </a:solidFill>
              </a:rPr>
              <a:t>дуже страшно.</a:t>
            </a:r>
            <a:endParaRPr lang="uk-UA" sz="2400" b="1" dirty="0">
              <a:solidFill>
                <a:schemeClr val="accent2">
                  <a:lumMod val="75000"/>
                </a:schemeClr>
              </a:solidFill>
            </a:endParaRPr>
          </a:p>
        </p:txBody>
      </p:sp>
      <p:sp>
        <p:nvSpPr>
          <p:cNvPr id="12" name="Прямоугольник 4">
            <a:extLst>
              <a:ext uri="{FF2B5EF4-FFF2-40B4-BE49-F238E27FC236}">
                <a16:creationId xmlns="" xmlns:a16="http://schemas.microsoft.com/office/drawing/2014/main" id="{41300D0C-EC34-4515-9E3A-6F0DC297E5C1}"/>
              </a:ext>
            </a:extLst>
          </p:cNvPr>
          <p:cNvSpPr/>
          <p:nvPr/>
        </p:nvSpPr>
        <p:spPr>
          <a:xfrm>
            <a:off x="0" y="5850087"/>
            <a:ext cx="1054101"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98</a:t>
            </a:r>
            <a:endParaRPr lang="ru-RU" sz="2800" b="1" dirty="0">
              <a:solidFill>
                <a:schemeClr val="bg1"/>
              </a:solidFill>
            </a:endParaRPr>
          </a:p>
        </p:txBody>
      </p:sp>
      <p:pic>
        <p:nvPicPr>
          <p:cNvPr id="13" name="Picture 2" descr="D:\2 клас\2 Читання\1 Савченко\07 У колі літературних казок\№079 - 080 - Де тепло, там і добро\2025-02-23_1616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05" y="1363730"/>
            <a:ext cx="2416493" cy="2498062"/>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4" name="Рисунок 13">
            <a:extLst>
              <a:ext uri="{FF2B5EF4-FFF2-40B4-BE49-F238E27FC236}">
                <a16:creationId xmlns="" xmlns:a16="http://schemas.microsoft.com/office/drawing/2014/main" id="{593E54B9-FEEE-4FE3-B2D4-96D65B2D0A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052"/>
          <a:stretch/>
        </p:blipFill>
        <p:spPr>
          <a:xfrm>
            <a:off x="8913214" y="1363730"/>
            <a:ext cx="2448593" cy="2405107"/>
          </a:xfrm>
          <a:prstGeom prst="rect">
            <a:avLst/>
          </a:prstGeom>
          <a:ln w="38100">
            <a:solidFill>
              <a:schemeClr val="accent2">
                <a:lumMod val="75000"/>
              </a:schemeClr>
            </a:solidFill>
          </a:ln>
        </p:spPr>
      </p:pic>
      <p:sp>
        <p:nvSpPr>
          <p:cNvPr id="10" name="Прямокутник: округлені кути 31">
            <a:extLst>
              <a:ext uri="{FF2B5EF4-FFF2-40B4-BE49-F238E27FC236}">
                <a16:creationId xmlns="" xmlns:a16="http://schemas.microsoft.com/office/drawing/2014/main" id="{483084F1-C824-41C9-9DFC-3FBFBB6B625A}"/>
              </a:ext>
            </a:extLst>
          </p:cNvPr>
          <p:cNvSpPr/>
          <p:nvPr/>
        </p:nvSpPr>
        <p:spPr>
          <a:xfrm>
            <a:off x="8913214" y="3868255"/>
            <a:ext cx="2448592" cy="1439445"/>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2400" b="1" dirty="0" smtClean="0">
                <a:solidFill>
                  <a:schemeClr val="bg1"/>
                </a:solidFill>
              </a:rPr>
              <a:t>Як Костик захищався від Вітру?</a:t>
            </a:r>
            <a:endParaRPr lang="ru-RU" sz="2400" b="1" dirty="0">
              <a:solidFill>
                <a:schemeClr val="bg1"/>
              </a:solidFill>
            </a:endParaRPr>
          </a:p>
        </p:txBody>
      </p:sp>
    </p:spTree>
    <p:extLst>
      <p:ext uri="{BB962C8B-B14F-4D97-AF65-F5344CB8AC3E}">
        <p14:creationId xmlns:p14="http://schemas.microsoft.com/office/powerpoint/2010/main" val="270617099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 xmlns:a16="http://schemas.microsoft.com/office/drawing/2014/main" id="{F0C886EF-169E-4C11-B669-86F120612F40}"/>
              </a:ext>
            </a:extLst>
          </p:cNvPr>
          <p:cNvSpPr/>
          <p:nvPr/>
        </p:nvSpPr>
        <p:spPr>
          <a:xfrm>
            <a:off x="3312691" y="1303413"/>
            <a:ext cx="5536137" cy="5177398"/>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ru-RU" sz="2800" b="1" dirty="0">
                <a:solidFill>
                  <a:schemeClr val="accent2">
                    <a:lumMod val="50000"/>
                  </a:schemeClr>
                </a:solidFill>
              </a:rPr>
              <a:t>Вітрило за кашне узявся, — </a:t>
            </a:r>
          </a:p>
          <a:p>
            <a:r>
              <a:rPr lang="ru-RU" sz="2800" b="1" dirty="0">
                <a:solidFill>
                  <a:schemeClr val="accent2">
                    <a:lumMod val="50000"/>
                  </a:schemeClr>
                </a:solidFill>
              </a:rPr>
              <a:t>бо ще двобою не кінець! </a:t>
            </a:r>
          </a:p>
          <a:p>
            <a:r>
              <a:rPr lang="ru-RU" sz="2800" b="1" dirty="0">
                <a:solidFill>
                  <a:schemeClr val="accent2">
                    <a:lumMod val="50000"/>
                  </a:schemeClr>
                </a:solidFill>
              </a:rPr>
              <a:t>А Кость лиш дужче замотався </a:t>
            </a:r>
          </a:p>
          <a:p>
            <a:r>
              <a:rPr lang="ru-RU" sz="2800" b="1" dirty="0">
                <a:solidFill>
                  <a:schemeClr val="accent2">
                    <a:lumMod val="50000"/>
                  </a:schemeClr>
                </a:solidFill>
              </a:rPr>
              <a:t>й заткнув кінці за ремінець</a:t>
            </a:r>
            <a:r>
              <a:rPr lang="ru-RU" sz="2800" b="1" dirty="0" smtClean="0">
                <a:solidFill>
                  <a:schemeClr val="accent2">
                    <a:lumMod val="50000"/>
                  </a:schemeClr>
                </a:solidFill>
              </a:rPr>
              <a:t>.</a:t>
            </a:r>
          </a:p>
          <a:p>
            <a:r>
              <a:rPr lang="ru-RU" sz="2800" b="1" dirty="0" smtClean="0">
                <a:solidFill>
                  <a:schemeClr val="accent2">
                    <a:lumMod val="50000"/>
                  </a:schemeClr>
                </a:solidFill>
              </a:rPr>
              <a:t>Та </a:t>
            </a:r>
            <a:r>
              <a:rPr lang="ru-RU" sz="2800" b="1" dirty="0">
                <a:solidFill>
                  <a:schemeClr val="accent2">
                    <a:lumMod val="50000"/>
                  </a:schemeClr>
                </a:solidFill>
              </a:rPr>
              <a:t>як почне робить фігури, виписувати кренделі!... </a:t>
            </a:r>
          </a:p>
          <a:p>
            <a:r>
              <a:rPr lang="ru-RU" sz="2800" b="1" dirty="0">
                <a:solidFill>
                  <a:schemeClr val="accent2">
                    <a:lumMod val="50000"/>
                  </a:schemeClr>
                </a:solidFill>
              </a:rPr>
              <a:t>І Вітер зупинивсь похмуро </a:t>
            </a:r>
          </a:p>
          <a:p>
            <a:r>
              <a:rPr lang="ru-RU" sz="2800" b="1" dirty="0">
                <a:solidFill>
                  <a:schemeClr val="accent2">
                    <a:lumMod val="50000"/>
                  </a:schemeClr>
                </a:solidFill>
              </a:rPr>
              <a:t>та й ліг безсило на землі. </a:t>
            </a:r>
            <a:endParaRPr lang="ru-RU" sz="2800" b="1" dirty="0" smtClean="0">
              <a:solidFill>
                <a:schemeClr val="accent2">
                  <a:lumMod val="50000"/>
                </a:schemeClr>
              </a:solidFill>
            </a:endParaRPr>
          </a:p>
          <a:p>
            <a:r>
              <a:rPr lang="ru-RU" sz="2800" b="1" dirty="0">
                <a:solidFill>
                  <a:schemeClr val="accent2">
                    <a:lumMod val="50000"/>
                  </a:schemeClr>
                </a:solidFill>
              </a:rPr>
              <a:t>— Тепер вже я візьмусь за діло! — </a:t>
            </a:r>
            <a:endParaRPr lang="ru-RU" sz="2800" b="1" dirty="0" smtClean="0">
              <a:solidFill>
                <a:schemeClr val="accent2">
                  <a:lumMod val="50000"/>
                </a:schemeClr>
              </a:solidFill>
            </a:endParaRPr>
          </a:p>
          <a:p>
            <a:r>
              <a:rPr lang="ru-RU" sz="2800" b="1" dirty="0" smtClean="0">
                <a:solidFill>
                  <a:schemeClr val="accent2">
                    <a:lumMod val="50000"/>
                  </a:schemeClr>
                </a:solidFill>
              </a:rPr>
              <a:t>тут </a:t>
            </a:r>
            <a:r>
              <a:rPr lang="ru-RU" sz="2800" b="1" dirty="0">
                <a:solidFill>
                  <a:schemeClr val="accent2">
                    <a:lumMod val="50000"/>
                  </a:schemeClr>
                </a:solidFill>
              </a:rPr>
              <a:t>голос Сонце подало </a:t>
            </a:r>
          </a:p>
          <a:p>
            <a:r>
              <a:rPr lang="ru-RU" sz="2800" b="1" dirty="0">
                <a:solidFill>
                  <a:schemeClr val="accent2">
                    <a:lumMod val="50000"/>
                  </a:schemeClr>
                </a:solidFill>
              </a:rPr>
              <a:t>і заблищало, заясніло, </a:t>
            </a:r>
          </a:p>
          <a:p>
            <a:r>
              <a:rPr lang="ru-RU" sz="2800" b="1" dirty="0">
                <a:solidFill>
                  <a:schemeClr val="accent2">
                    <a:lumMod val="50000"/>
                  </a:schemeClr>
                </a:solidFill>
              </a:rPr>
              <a:t>розливши світло і тепло. </a:t>
            </a:r>
          </a:p>
        </p:txBody>
      </p:sp>
      <p:sp>
        <p:nvSpPr>
          <p:cNvPr id="9" name="Прямоугольник 8"/>
          <p:cNvSpPr/>
          <p:nvPr/>
        </p:nvSpPr>
        <p:spPr>
          <a:xfrm>
            <a:off x="1028700" y="503283"/>
            <a:ext cx="10104120" cy="75401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Наталя Забіла «Хто сильніший?»</a:t>
            </a:r>
            <a:endParaRPr lang="uk-UA" sz="4000" b="1" dirty="0">
              <a:solidFill>
                <a:schemeClr val="bg1"/>
              </a:solidFill>
            </a:endParaRPr>
          </a:p>
        </p:txBody>
      </p:sp>
      <p:sp>
        <p:nvSpPr>
          <p:cNvPr id="7" name="Прямоугольник 4">
            <a:extLst>
              <a:ext uri="{FF2B5EF4-FFF2-40B4-BE49-F238E27FC236}">
                <a16:creationId xmlns="" xmlns:a16="http://schemas.microsoft.com/office/drawing/2014/main" id="{41300D0C-EC34-4515-9E3A-6F0DC297E5C1}"/>
              </a:ext>
            </a:extLst>
          </p:cNvPr>
          <p:cNvSpPr/>
          <p:nvPr/>
        </p:nvSpPr>
        <p:spPr>
          <a:xfrm>
            <a:off x="0" y="5850087"/>
            <a:ext cx="1054101"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99</a:t>
            </a:r>
            <a:endParaRPr lang="ru-RU" sz="2800" b="1" dirty="0">
              <a:solidFill>
                <a:schemeClr val="bg1"/>
              </a:solidFill>
            </a:endParaRPr>
          </a:p>
        </p:txBody>
      </p:sp>
      <p:pic>
        <p:nvPicPr>
          <p:cNvPr id="11" name="Picture 2" descr="D:\2 клас\2 Читання\1 Савченко\07 У колі літературних казок\№079 - 080 - Де тепло, там і добро\2025-02-23_1616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695" y="1363730"/>
            <a:ext cx="2416493" cy="2498062"/>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 xmlns:a16="http://schemas.microsoft.com/office/drawing/2014/main" id="{593E54B9-FEEE-4FE3-B2D4-96D65B2D0A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052"/>
          <a:stretch/>
        </p:blipFill>
        <p:spPr>
          <a:xfrm>
            <a:off x="8913214" y="1363730"/>
            <a:ext cx="2448593" cy="2405107"/>
          </a:xfrm>
          <a:prstGeom prst="rect">
            <a:avLst/>
          </a:prstGeom>
          <a:ln w="38100">
            <a:solidFill>
              <a:schemeClr val="accent2">
                <a:lumMod val="75000"/>
              </a:schemeClr>
            </a:solidFill>
          </a:ln>
        </p:spPr>
      </p:pic>
      <p:sp>
        <p:nvSpPr>
          <p:cNvPr id="10" name="Прямокутник: округлені кути 31">
            <a:extLst>
              <a:ext uri="{FF2B5EF4-FFF2-40B4-BE49-F238E27FC236}">
                <a16:creationId xmlns="" xmlns:a16="http://schemas.microsoft.com/office/drawing/2014/main" id="{483084F1-C824-41C9-9DFC-3FBFBB6B625A}"/>
              </a:ext>
            </a:extLst>
          </p:cNvPr>
          <p:cNvSpPr/>
          <p:nvPr/>
        </p:nvSpPr>
        <p:spPr>
          <a:xfrm>
            <a:off x="8913214" y="3868255"/>
            <a:ext cx="2448592" cy="1309535"/>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2400" b="1" dirty="0" smtClean="0">
                <a:solidFill>
                  <a:schemeClr val="bg1"/>
                </a:solidFill>
              </a:rPr>
              <a:t>Чи вдалося Вітру роздягти Костика? Чому?</a:t>
            </a:r>
            <a:endParaRPr lang="ru-RU" sz="2400" b="1" dirty="0">
              <a:solidFill>
                <a:schemeClr val="bg1"/>
              </a:solidFill>
            </a:endParaRPr>
          </a:p>
        </p:txBody>
      </p:sp>
    </p:spTree>
    <p:extLst>
      <p:ext uri="{BB962C8B-B14F-4D97-AF65-F5344CB8AC3E}">
        <p14:creationId xmlns:p14="http://schemas.microsoft.com/office/powerpoint/2010/main" val="26941397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Прямоугольник 8"/>
          <p:cNvSpPr/>
          <p:nvPr/>
        </p:nvSpPr>
        <p:spPr>
          <a:xfrm>
            <a:off x="928687" y="503283"/>
            <a:ext cx="10204133" cy="75401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Наталя Забіла «Хто сильніший?»</a:t>
            </a:r>
            <a:endParaRPr lang="uk-UA" sz="4000" b="1" dirty="0">
              <a:solidFill>
                <a:schemeClr val="bg1"/>
              </a:solidFill>
            </a:endParaRPr>
          </a:p>
        </p:txBody>
      </p:sp>
      <p:pic>
        <p:nvPicPr>
          <p:cNvPr id="5122" name="Picture 2" descr="D:\2 клас\2 Читання\1 Савченко\07 У колі літературних казок\№079 - 080 - Де тепло, там і добро\2025-02-23_1958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989" y="1353224"/>
            <a:ext cx="5298569" cy="5059006"/>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7" name="Прямоугольник 4">
            <a:extLst>
              <a:ext uri="{FF2B5EF4-FFF2-40B4-BE49-F238E27FC236}">
                <a16:creationId xmlns="" xmlns:a16="http://schemas.microsoft.com/office/drawing/2014/main" id="{41300D0C-EC34-4515-9E3A-6F0DC297E5C1}"/>
              </a:ext>
            </a:extLst>
          </p:cNvPr>
          <p:cNvSpPr/>
          <p:nvPr/>
        </p:nvSpPr>
        <p:spPr>
          <a:xfrm>
            <a:off x="0" y="5850087"/>
            <a:ext cx="1054101"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99</a:t>
            </a:r>
            <a:endParaRPr lang="ru-RU" sz="2800" b="1" dirty="0">
              <a:solidFill>
                <a:schemeClr val="bg1"/>
              </a:solidFill>
            </a:endParaRPr>
          </a:p>
        </p:txBody>
      </p:sp>
      <p:pic>
        <p:nvPicPr>
          <p:cNvPr id="8" name="Picture 2" descr="D:\2 клас\2 Читання\1 Савченко\07 У колі літературних казок\№079 - 080 - Де тепло, там і добро\2025-02-23_1616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05" y="1363730"/>
            <a:ext cx="2416493" cy="2498062"/>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 xmlns:a16="http://schemas.microsoft.com/office/drawing/2014/main" id="{593E54B9-FEEE-4FE3-B2D4-96D65B2D0A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052"/>
          <a:stretch/>
        </p:blipFill>
        <p:spPr>
          <a:xfrm>
            <a:off x="8913214" y="1363730"/>
            <a:ext cx="2448593" cy="2405107"/>
          </a:xfrm>
          <a:prstGeom prst="rect">
            <a:avLst/>
          </a:prstGeom>
          <a:ln w="38100">
            <a:solidFill>
              <a:schemeClr val="accent2">
                <a:lumMod val="75000"/>
              </a:schemeClr>
            </a:solidFill>
          </a:ln>
        </p:spPr>
      </p:pic>
      <p:sp>
        <p:nvSpPr>
          <p:cNvPr id="10" name="Прямокутник: округлені кути 31">
            <a:extLst>
              <a:ext uri="{FF2B5EF4-FFF2-40B4-BE49-F238E27FC236}">
                <a16:creationId xmlns="" xmlns:a16="http://schemas.microsoft.com/office/drawing/2014/main" id="{483084F1-C824-41C9-9DFC-3FBFBB6B625A}"/>
              </a:ext>
            </a:extLst>
          </p:cNvPr>
          <p:cNvSpPr/>
          <p:nvPr/>
        </p:nvSpPr>
        <p:spPr>
          <a:xfrm>
            <a:off x="8670558" y="3868255"/>
            <a:ext cx="2691248" cy="1309535"/>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2400" b="1" dirty="0" smtClean="0">
                <a:solidFill>
                  <a:schemeClr val="bg1"/>
                </a:solidFill>
              </a:rPr>
              <a:t>Чи вдалося Сонцю роздягти Костика? Чому?</a:t>
            </a:r>
            <a:endParaRPr lang="ru-RU" sz="2400" b="1" dirty="0">
              <a:solidFill>
                <a:schemeClr val="bg1"/>
              </a:solidFill>
            </a:endParaRPr>
          </a:p>
        </p:txBody>
      </p:sp>
    </p:spTree>
    <p:extLst>
      <p:ext uri="{BB962C8B-B14F-4D97-AF65-F5344CB8AC3E}">
        <p14:creationId xmlns:p14="http://schemas.microsoft.com/office/powerpoint/2010/main" val="35361221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73094" y="494529"/>
            <a:ext cx="9922566" cy="69207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Дай </a:t>
            </a:r>
            <a:r>
              <a:rPr lang="uk-UA" sz="4000" b="1" dirty="0" smtClean="0">
                <a:solidFill>
                  <a:schemeClr val="bg1"/>
                </a:solidFill>
              </a:rPr>
              <a:t>відповіді </a:t>
            </a:r>
            <a:r>
              <a:rPr lang="uk-UA" sz="4000" b="1" dirty="0">
                <a:solidFill>
                  <a:schemeClr val="bg1"/>
                </a:solidFill>
              </a:rPr>
              <a:t>на </a:t>
            </a:r>
            <a:r>
              <a:rPr lang="uk-UA" sz="4000" b="1" dirty="0" smtClean="0">
                <a:solidFill>
                  <a:schemeClr val="bg1"/>
                </a:solidFill>
              </a:rPr>
              <a:t>питання</a:t>
            </a:r>
            <a:endParaRPr lang="uk-UA" sz="4000" b="1" dirty="0">
              <a:solidFill>
                <a:schemeClr val="bg1"/>
              </a:solidFill>
            </a:endParaRPr>
          </a:p>
        </p:txBody>
      </p:sp>
      <p:sp>
        <p:nvSpPr>
          <p:cNvPr id="32" name="Прямокутник: округлені кути 31">
            <a:extLst>
              <a:ext uri="{FF2B5EF4-FFF2-40B4-BE49-F238E27FC236}">
                <a16:creationId xmlns="" xmlns:a16="http://schemas.microsoft.com/office/drawing/2014/main" id="{483084F1-C824-41C9-9DFC-3FBFBB6B625A}"/>
              </a:ext>
            </a:extLst>
          </p:cNvPr>
          <p:cNvSpPr/>
          <p:nvPr/>
        </p:nvSpPr>
        <p:spPr>
          <a:xfrm>
            <a:off x="1073094" y="1285104"/>
            <a:ext cx="7247946" cy="3286896"/>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342900" indent="-342900">
              <a:buFont typeface="Wingdings" panose="05000000000000000000" pitchFamily="2" charset="2"/>
              <a:buChar char="v"/>
            </a:pPr>
            <a:r>
              <a:rPr lang="ru-RU" sz="2800" b="1" dirty="0">
                <a:solidFill>
                  <a:schemeClr val="bg1"/>
                </a:solidFill>
              </a:rPr>
              <a:t>Сподобався тобі вірш? </a:t>
            </a:r>
            <a:endParaRPr lang="ru-RU" sz="2800" b="1" dirty="0" smtClean="0">
              <a:solidFill>
                <a:schemeClr val="bg1"/>
              </a:solidFill>
            </a:endParaRPr>
          </a:p>
          <a:p>
            <a:pPr marL="342900" indent="-342900">
              <a:buFont typeface="Wingdings" panose="05000000000000000000" pitchFamily="2" charset="2"/>
              <a:buChar char="v"/>
            </a:pPr>
            <a:r>
              <a:rPr lang="ru-RU" sz="2800" b="1" dirty="0" smtClean="0">
                <a:solidFill>
                  <a:schemeClr val="bg1"/>
                </a:solidFill>
              </a:rPr>
              <a:t>Хто </a:t>
            </a:r>
            <a:r>
              <a:rPr lang="ru-RU" sz="2800" b="1" dirty="0">
                <a:solidFill>
                  <a:schemeClr val="bg1"/>
                </a:solidFill>
              </a:rPr>
              <a:t>дійові особи твору</a:t>
            </a:r>
            <a:r>
              <a:rPr lang="ru-RU" sz="2800" b="1" dirty="0" smtClean="0">
                <a:solidFill>
                  <a:schemeClr val="bg1"/>
                </a:solidFill>
              </a:rPr>
              <a:t>?</a:t>
            </a:r>
          </a:p>
          <a:p>
            <a:pPr marL="342900" indent="-342900">
              <a:buFont typeface="Wingdings" panose="05000000000000000000" pitchFamily="2" charset="2"/>
              <a:buChar char="v"/>
            </a:pPr>
            <a:r>
              <a:rPr lang="ru-RU" sz="2800" b="1" dirty="0" smtClean="0">
                <a:solidFill>
                  <a:schemeClr val="bg1"/>
                </a:solidFill>
              </a:rPr>
              <a:t>Прочитай, як Вітер переконував Сонце у своїй силі. Що воно йому відповідало? </a:t>
            </a:r>
          </a:p>
          <a:p>
            <a:pPr marL="342900" indent="-342900">
              <a:buFont typeface="Wingdings" panose="05000000000000000000" pitchFamily="2" charset="2"/>
              <a:buChar char="v"/>
            </a:pPr>
            <a:r>
              <a:rPr lang="ru-RU" sz="2800" b="1" dirty="0" smtClean="0">
                <a:solidFill>
                  <a:schemeClr val="bg1"/>
                </a:solidFill>
              </a:rPr>
              <a:t>Між </a:t>
            </a:r>
            <a:r>
              <a:rPr lang="ru-RU" sz="2800" b="1" dirty="0">
                <a:solidFill>
                  <a:schemeClr val="bg1"/>
                </a:solidFill>
              </a:rPr>
              <a:t>ким був бій?</a:t>
            </a:r>
          </a:p>
          <a:p>
            <a:pPr marL="342900" indent="-342900">
              <a:buFont typeface="Wingdings" panose="05000000000000000000" pitchFamily="2" charset="2"/>
              <a:buChar char="v"/>
            </a:pPr>
            <a:r>
              <a:rPr lang="ru-RU" sz="2800" b="1" dirty="0">
                <a:solidFill>
                  <a:schemeClr val="bg1"/>
                </a:solidFill>
              </a:rPr>
              <a:t>Як Костик захищався від Вітру? Чим закінчився бій? </a:t>
            </a:r>
          </a:p>
        </p:txBody>
      </p:sp>
      <p:sp>
        <p:nvSpPr>
          <p:cNvPr id="16" name="Прямоугольник: скругленные углы 6">
            <a:extLst>
              <a:ext uri="{FF2B5EF4-FFF2-40B4-BE49-F238E27FC236}">
                <a16:creationId xmlns="" xmlns:a16="http://schemas.microsoft.com/office/drawing/2014/main" id="{3BCE7651-AB37-4D25-9989-11D13BA1AAF3}"/>
              </a:ext>
            </a:extLst>
          </p:cNvPr>
          <p:cNvSpPr/>
          <p:nvPr/>
        </p:nvSpPr>
        <p:spPr>
          <a:xfrm>
            <a:off x="2039592" y="4792616"/>
            <a:ext cx="5303520" cy="1013824"/>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800" b="1" dirty="0" smtClean="0">
                <a:solidFill>
                  <a:schemeClr val="accent2">
                    <a:lumMod val="75000"/>
                  </a:schemeClr>
                </a:solidFill>
              </a:rPr>
              <a:t>Знайди у творі римовані слова, що означають дію? </a:t>
            </a:r>
            <a:endParaRPr lang="uk-UA" sz="2800" b="1" dirty="0">
              <a:solidFill>
                <a:schemeClr val="accent2">
                  <a:lumMod val="75000"/>
                </a:schemeClr>
              </a:solidFill>
            </a:endParaRPr>
          </a:p>
        </p:txBody>
      </p:sp>
      <p:pic>
        <p:nvPicPr>
          <p:cNvPr id="7" name="Рисунок 6">
            <a:extLst>
              <a:ext uri="{FF2B5EF4-FFF2-40B4-BE49-F238E27FC236}">
                <a16:creationId xmlns="" xmlns:a16="http://schemas.microsoft.com/office/drawing/2014/main" id="{F74D3C73-6DF5-4373-A34D-C3A4507224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860"/>
          <a:stretch/>
        </p:blipFill>
        <p:spPr>
          <a:xfrm>
            <a:off x="7458521" y="3302679"/>
            <a:ext cx="3969282" cy="2749851"/>
          </a:xfrm>
          <a:prstGeom prst="rect">
            <a:avLst/>
          </a:prstGeom>
          <a:ln w="38100">
            <a:solidFill>
              <a:schemeClr val="accent2">
                <a:lumMod val="75000"/>
              </a:schemeClr>
            </a:solidFill>
          </a:ln>
        </p:spPr>
      </p:pic>
    </p:spTree>
    <p:extLst>
      <p:ext uri="{BB962C8B-B14F-4D97-AF65-F5344CB8AC3E}">
        <p14:creationId xmlns:p14="http://schemas.microsoft.com/office/powerpoint/2010/main" val="2382281788"/>
      </p:ext>
    </p:extLst>
  </p:cSld>
  <p:clrMapOvr>
    <a:masterClrMapping/>
  </p:clrMapOvr>
  <p:transition spd="slow">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73094" y="494529"/>
            <a:ext cx="9922566" cy="69207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Аналіз твору</a:t>
            </a:r>
            <a:endParaRPr lang="uk-UA" sz="4000" b="1" dirty="0">
              <a:solidFill>
                <a:schemeClr val="bg1"/>
              </a:solidFill>
            </a:endParaRPr>
          </a:p>
        </p:txBody>
      </p:sp>
      <p:pic>
        <p:nvPicPr>
          <p:cNvPr id="7" name="Рисунок 6">
            <a:extLst>
              <a:ext uri="{FF2B5EF4-FFF2-40B4-BE49-F238E27FC236}">
                <a16:creationId xmlns="" xmlns:a16="http://schemas.microsoft.com/office/drawing/2014/main" id="{F74D3C73-6DF5-4373-A34D-C3A4507224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860"/>
          <a:stretch/>
        </p:blipFill>
        <p:spPr>
          <a:xfrm>
            <a:off x="8379011" y="4182954"/>
            <a:ext cx="3243102" cy="2246766"/>
          </a:xfrm>
          <a:prstGeom prst="roundRect">
            <a:avLst/>
          </a:prstGeom>
        </p:spPr>
      </p:pic>
      <p:sp>
        <p:nvSpPr>
          <p:cNvPr id="32" name="Прямокутник: округлені кути 31">
            <a:extLst>
              <a:ext uri="{FF2B5EF4-FFF2-40B4-BE49-F238E27FC236}">
                <a16:creationId xmlns="" xmlns:a16="http://schemas.microsoft.com/office/drawing/2014/main" id="{483084F1-C824-41C9-9DFC-3FBFBB6B625A}"/>
              </a:ext>
            </a:extLst>
          </p:cNvPr>
          <p:cNvSpPr/>
          <p:nvPr/>
        </p:nvSpPr>
        <p:spPr>
          <a:xfrm>
            <a:off x="764344" y="1285104"/>
            <a:ext cx="7999646" cy="2394765"/>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marL="457200" indent="-457200">
              <a:buFont typeface="Wingdings" panose="05000000000000000000" pitchFamily="2" charset="2"/>
              <a:buChar char="v"/>
            </a:pPr>
            <a:r>
              <a:rPr lang="ru-RU" sz="2800" b="1" dirty="0">
                <a:solidFill>
                  <a:schemeClr val="bg1"/>
                </a:solidFill>
              </a:rPr>
              <a:t>Які ознаки казковості є у творі? </a:t>
            </a:r>
            <a:endParaRPr lang="ru-RU" sz="2800" b="1" dirty="0" smtClean="0">
              <a:solidFill>
                <a:schemeClr val="bg1"/>
              </a:solidFill>
            </a:endParaRPr>
          </a:p>
          <a:p>
            <a:pPr marL="457200" indent="-457200">
              <a:buFont typeface="Wingdings" panose="05000000000000000000" pitchFamily="2" charset="2"/>
              <a:buChar char="v"/>
            </a:pPr>
            <a:r>
              <a:rPr lang="ru-RU" sz="2800" b="1" dirty="0" smtClean="0">
                <a:solidFill>
                  <a:schemeClr val="bg1"/>
                </a:solidFill>
              </a:rPr>
              <a:t>Як </a:t>
            </a:r>
            <a:r>
              <a:rPr lang="ru-RU" sz="2800" b="1" dirty="0" err="1" smtClean="0">
                <a:solidFill>
                  <a:schemeClr val="bg1"/>
                </a:solidFill>
              </a:rPr>
              <a:t>ти</a:t>
            </a:r>
            <a:r>
              <a:rPr lang="ru-RU" sz="2800" b="1" dirty="0" smtClean="0">
                <a:solidFill>
                  <a:schemeClr val="bg1"/>
                </a:solidFill>
              </a:rPr>
              <a:t> </a:t>
            </a:r>
            <a:r>
              <a:rPr lang="ru-RU" sz="2800" b="1" dirty="0" err="1" smtClean="0">
                <a:solidFill>
                  <a:schemeClr val="bg1"/>
                </a:solidFill>
              </a:rPr>
              <a:t>відповіси</a:t>
            </a:r>
            <a:r>
              <a:rPr lang="ru-RU" sz="2800" b="1" dirty="0" smtClean="0">
                <a:solidFill>
                  <a:schemeClr val="bg1"/>
                </a:solidFill>
              </a:rPr>
              <a:t> </a:t>
            </a:r>
            <a:r>
              <a:rPr lang="ru-RU" sz="2800" b="1" dirty="0">
                <a:solidFill>
                  <a:schemeClr val="bg1"/>
                </a:solidFill>
              </a:rPr>
              <a:t>на запитання в заголовку? </a:t>
            </a:r>
            <a:endParaRPr lang="ru-RU" sz="2800" b="1" dirty="0" smtClean="0">
              <a:solidFill>
                <a:schemeClr val="bg1"/>
              </a:solidFill>
            </a:endParaRPr>
          </a:p>
          <a:p>
            <a:pPr marL="457200" indent="-457200">
              <a:buFont typeface="Wingdings" panose="05000000000000000000" pitchFamily="2" charset="2"/>
              <a:buChar char="v"/>
            </a:pPr>
            <a:r>
              <a:rPr lang="ru-RU" sz="2800" b="1" dirty="0" smtClean="0">
                <a:solidFill>
                  <a:schemeClr val="bg1"/>
                </a:solidFill>
              </a:rPr>
              <a:t>Хто </a:t>
            </a:r>
            <a:r>
              <a:rPr lang="ru-RU" sz="2800" b="1" dirty="0">
                <a:solidFill>
                  <a:schemeClr val="bg1"/>
                </a:solidFill>
              </a:rPr>
              <a:t>насправді переміг</a:t>
            </a:r>
            <a:r>
              <a:rPr lang="ru-RU" sz="2800" b="1" dirty="0" smtClean="0">
                <a:solidFill>
                  <a:schemeClr val="bg1"/>
                </a:solidFill>
              </a:rPr>
              <a:t>?</a:t>
            </a:r>
          </a:p>
          <a:p>
            <a:pPr marL="457200" indent="-457200">
              <a:buFont typeface="Wingdings" panose="05000000000000000000" pitchFamily="2" charset="2"/>
              <a:buChar char="v"/>
            </a:pPr>
            <a:r>
              <a:rPr lang="uk-UA" sz="2800" b="1" dirty="0" smtClean="0">
                <a:solidFill>
                  <a:schemeClr val="bg1"/>
                </a:solidFill>
              </a:rPr>
              <a:t>Як ти розумієш вислів</a:t>
            </a:r>
            <a:r>
              <a:rPr lang="ru-RU" sz="2800" b="1" dirty="0" smtClean="0">
                <a:solidFill>
                  <a:schemeClr val="bg1"/>
                </a:solidFill>
              </a:rPr>
              <a:t>: </a:t>
            </a:r>
            <a:r>
              <a:rPr lang="uk-UA" sz="2800" b="1" dirty="0" smtClean="0">
                <a:solidFill>
                  <a:srgbClr val="FFFF00"/>
                </a:solidFill>
              </a:rPr>
              <a:t>Де </a:t>
            </a:r>
            <a:r>
              <a:rPr lang="uk-UA" sz="2800" b="1" dirty="0">
                <a:solidFill>
                  <a:srgbClr val="FFFF00"/>
                </a:solidFill>
              </a:rPr>
              <a:t>тепло, там і добро. </a:t>
            </a:r>
            <a:endParaRPr lang="ru-RU" sz="2800" b="1" dirty="0" smtClean="0">
              <a:solidFill>
                <a:srgbClr val="FFFF00"/>
              </a:solidFill>
            </a:endParaRPr>
          </a:p>
          <a:p>
            <a:pPr marL="457200" indent="-457200">
              <a:buFont typeface="Wingdings" panose="05000000000000000000" pitchFamily="2" charset="2"/>
              <a:buChar char="v"/>
            </a:pPr>
            <a:r>
              <a:rPr lang="ru-RU" sz="2800" b="1" dirty="0">
                <a:solidFill>
                  <a:schemeClr val="bg1"/>
                </a:solidFill>
              </a:rPr>
              <a:t>Я</a:t>
            </a:r>
            <a:r>
              <a:rPr lang="ru-RU" sz="2800" b="1" dirty="0" smtClean="0">
                <a:solidFill>
                  <a:schemeClr val="bg1"/>
                </a:solidFill>
              </a:rPr>
              <a:t>ка головна думка твору?</a:t>
            </a:r>
          </a:p>
        </p:txBody>
      </p:sp>
      <p:sp>
        <p:nvSpPr>
          <p:cNvPr id="18" name="TextBox 17"/>
          <p:cNvSpPr txBox="1"/>
          <p:nvPr/>
        </p:nvSpPr>
        <p:spPr>
          <a:xfrm>
            <a:off x="8763990" y="1285104"/>
            <a:ext cx="2858123" cy="2485787"/>
          </a:xfrm>
          <a:prstGeom prst="roundRect">
            <a:avLst/>
          </a:prstGeom>
          <a:solidFill>
            <a:schemeClr val="bg1"/>
          </a:solidFill>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800" b="1" dirty="0" smtClean="0">
                <a:solidFill>
                  <a:schemeClr val="accent2">
                    <a:lumMod val="75000"/>
                  </a:schemeClr>
                </a:solidFill>
              </a:rPr>
              <a:t>Теплом</a:t>
            </a:r>
            <a:r>
              <a:rPr lang="uk-UA" sz="2800" b="1" dirty="0">
                <a:solidFill>
                  <a:schemeClr val="accent2">
                    <a:lumMod val="75000"/>
                  </a:schemeClr>
                </a:solidFill>
              </a:rPr>
              <a:t>, добротою можна досягти більшого, ніж грубою силою</a:t>
            </a:r>
            <a:r>
              <a:rPr lang="uk-UA" sz="2800" dirty="0">
                <a:solidFill>
                  <a:schemeClr val="accent2">
                    <a:lumMod val="75000"/>
                  </a:schemeClr>
                </a:solidFill>
              </a:rPr>
              <a:t>.</a:t>
            </a:r>
            <a:endParaRPr lang="ru-RU" sz="2800" dirty="0">
              <a:solidFill>
                <a:schemeClr val="accent2">
                  <a:lumMod val="75000"/>
                </a:schemeClr>
              </a:solidFill>
            </a:endParaRPr>
          </a:p>
        </p:txBody>
      </p:sp>
      <p:sp>
        <p:nvSpPr>
          <p:cNvPr id="8" name="Скругленный прямоугольник 7"/>
          <p:cNvSpPr/>
          <p:nvPr/>
        </p:nvSpPr>
        <p:spPr>
          <a:xfrm>
            <a:off x="1073094" y="3770891"/>
            <a:ext cx="6699306" cy="824126"/>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2400" b="1" dirty="0" smtClean="0">
                <a:solidFill>
                  <a:schemeClr val="bg1"/>
                </a:solidFill>
              </a:rPr>
              <a:t>Прочитай речення з різною інтонацією: злості, розгубленості, питання, стверджування</a:t>
            </a:r>
            <a:endParaRPr lang="uk-UA" sz="2400" b="1" dirty="0">
              <a:solidFill>
                <a:schemeClr val="bg1"/>
              </a:solidFill>
            </a:endParaRPr>
          </a:p>
        </p:txBody>
      </p:sp>
      <p:sp>
        <p:nvSpPr>
          <p:cNvPr id="9" name="Скругленный прямоугольник 8"/>
          <p:cNvSpPr/>
          <p:nvPr/>
        </p:nvSpPr>
        <p:spPr>
          <a:xfrm>
            <a:off x="1250184" y="4659374"/>
            <a:ext cx="5602026" cy="105752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2800" b="1" dirty="0" smtClean="0">
                <a:solidFill>
                  <a:schemeClr val="bg1"/>
                </a:solidFill>
              </a:rPr>
              <a:t>І Вітер подививсь на Сонце</a:t>
            </a:r>
          </a:p>
          <a:p>
            <a:pPr algn="ctr"/>
            <a:r>
              <a:rPr lang="uk-UA" sz="2800" b="1" dirty="0" smtClean="0">
                <a:solidFill>
                  <a:schemeClr val="bg1"/>
                </a:solidFill>
              </a:rPr>
              <a:t>та й каже: - Ти перемогло…</a:t>
            </a:r>
            <a:endParaRPr lang="uk-UA" sz="2800" b="1" dirty="0">
              <a:solidFill>
                <a:schemeClr val="bg1"/>
              </a:solidFill>
            </a:endParaRPr>
          </a:p>
        </p:txBody>
      </p:sp>
    </p:spTree>
    <p:extLst>
      <p:ext uri="{BB962C8B-B14F-4D97-AF65-F5344CB8AC3E}">
        <p14:creationId xmlns:p14="http://schemas.microsoft.com/office/powerpoint/2010/main" val="170812348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4420" y="520439"/>
            <a:ext cx="10074887" cy="72053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Підсумок уроку</a:t>
            </a:r>
            <a:endParaRPr lang="uk-UA" sz="4000" b="1" dirty="0">
              <a:solidFill>
                <a:schemeClr val="bg1"/>
              </a:solidFill>
            </a:endParaRPr>
          </a:p>
        </p:txBody>
      </p:sp>
      <p:sp>
        <p:nvSpPr>
          <p:cNvPr id="24" name="TextBox 23"/>
          <p:cNvSpPr txBox="1"/>
          <p:nvPr/>
        </p:nvSpPr>
        <p:spPr>
          <a:xfrm>
            <a:off x="1840584" y="3033171"/>
            <a:ext cx="4388768" cy="2677656"/>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800" b="1" dirty="0" smtClean="0">
                <a:solidFill>
                  <a:schemeClr val="accent2">
                    <a:lumMod val="75000"/>
                  </a:schemeClr>
                </a:solidFill>
              </a:rPr>
              <a:t>Вдома прочитай казку в особах, передаючи характер персонажів</a:t>
            </a:r>
            <a:r>
              <a:rPr lang="uk-UA" sz="2800" b="1" dirty="0" smtClean="0">
                <a:solidFill>
                  <a:schemeClr val="accent2">
                    <a:lumMod val="75000"/>
                  </a:schemeClr>
                </a:solidFill>
              </a:rPr>
              <a:t>.</a:t>
            </a:r>
          </a:p>
          <a:p>
            <a:pPr algn="ctr"/>
            <a:endParaRPr lang="uk-UA" sz="2800" b="1" dirty="0" smtClean="0">
              <a:solidFill>
                <a:schemeClr val="accent2">
                  <a:lumMod val="75000"/>
                </a:schemeClr>
              </a:solidFill>
            </a:endParaRPr>
          </a:p>
          <a:p>
            <a:pPr algn="ctr"/>
            <a:r>
              <a:rPr lang="ru-RU" sz="2800" b="1" dirty="0">
                <a:solidFill>
                  <a:schemeClr val="accent2">
                    <a:lumMod val="75000"/>
                  </a:schemeClr>
                </a:solidFill>
              </a:rPr>
              <a:t>Знайди у творі римовані слова, що означають дію? </a:t>
            </a:r>
            <a:endParaRPr lang="uk-UA" sz="2800" b="1" dirty="0">
              <a:solidFill>
                <a:schemeClr val="accent2">
                  <a:lumMod val="75000"/>
                </a:schemeClr>
              </a:solidFill>
            </a:endParaRPr>
          </a:p>
        </p:txBody>
      </p:sp>
      <p:pic>
        <p:nvPicPr>
          <p:cNvPr id="8" name="Picture 6" descr="ÐÐ¾ÑÐ¾Ð¶ÐµÐµ Ð¸Ð·Ð¾Ð±ÑÐ°Ð¶ÐµÐ½Ð¸Ðµ"/>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11076" b="10756"/>
          <a:stretch/>
        </p:blipFill>
        <p:spPr bwMode="auto">
          <a:xfrm>
            <a:off x="7338059" y="2731642"/>
            <a:ext cx="3811247" cy="2979185"/>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87485" y="1339703"/>
            <a:ext cx="6353446" cy="1569660"/>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Wingdings" panose="05000000000000000000" pitchFamily="2" charset="2"/>
              <a:buChar char="v"/>
            </a:pPr>
            <a:r>
              <a:rPr lang="uk-UA" sz="2400" b="1" dirty="0" smtClean="0">
                <a:solidFill>
                  <a:schemeClr val="accent2">
                    <a:lumMod val="75000"/>
                  </a:schemeClr>
                </a:solidFill>
              </a:rPr>
              <a:t>Чого дізнав/</a:t>
            </a:r>
            <a:r>
              <a:rPr lang="uk-UA" sz="2400" b="1" dirty="0" err="1" smtClean="0">
                <a:solidFill>
                  <a:schemeClr val="accent2">
                    <a:lumMod val="75000"/>
                  </a:schemeClr>
                </a:solidFill>
              </a:rPr>
              <a:t>лася</a:t>
            </a:r>
            <a:r>
              <a:rPr lang="uk-UA" sz="2400" b="1" dirty="0" smtClean="0">
                <a:solidFill>
                  <a:schemeClr val="accent2">
                    <a:lumMod val="75000"/>
                  </a:schemeClr>
                </a:solidFill>
              </a:rPr>
              <a:t> на уроці?</a:t>
            </a:r>
          </a:p>
          <a:p>
            <a:pPr marL="457200" indent="-457200">
              <a:buFont typeface="Wingdings" panose="05000000000000000000" pitchFamily="2" charset="2"/>
              <a:buChar char="v"/>
            </a:pPr>
            <a:r>
              <a:rPr lang="uk-UA" sz="2400" b="1" dirty="0" smtClean="0">
                <a:solidFill>
                  <a:schemeClr val="accent2">
                    <a:lumMod val="75000"/>
                  </a:schemeClr>
                </a:solidFill>
              </a:rPr>
              <a:t>З </a:t>
            </a:r>
            <a:r>
              <a:rPr lang="uk-UA" sz="2400" b="1" dirty="0" smtClean="0">
                <a:solidFill>
                  <a:schemeClr val="accent2">
                    <a:lumMod val="75000"/>
                  </a:schemeClr>
                </a:solidFill>
              </a:rPr>
              <a:t>яким автором познайомились на </a:t>
            </a:r>
            <a:r>
              <a:rPr lang="uk-UA" sz="2400" b="1" dirty="0" err="1" smtClean="0">
                <a:solidFill>
                  <a:schemeClr val="accent2">
                    <a:lumMod val="75000"/>
                  </a:schemeClr>
                </a:solidFill>
              </a:rPr>
              <a:t>уроці</a:t>
            </a:r>
            <a:r>
              <a:rPr lang="uk-UA" sz="2400" b="1" dirty="0" smtClean="0">
                <a:solidFill>
                  <a:schemeClr val="accent2">
                    <a:lumMod val="75000"/>
                  </a:schemeClr>
                </a:solidFill>
              </a:rPr>
              <a:t>?</a:t>
            </a:r>
          </a:p>
          <a:p>
            <a:pPr marL="457200" indent="-457200">
              <a:buFont typeface="Wingdings" panose="05000000000000000000" pitchFamily="2" charset="2"/>
              <a:buChar char="v"/>
            </a:pPr>
            <a:r>
              <a:rPr lang="uk-UA" sz="2400" b="1" dirty="0">
                <a:solidFill>
                  <a:schemeClr val="accent2">
                    <a:lumMod val="75000"/>
                  </a:schemeClr>
                </a:solidFill>
              </a:rPr>
              <a:t>Чому твір «Хто сильніший?» Н. Забіли розмістили в розділі «Літературні казки</a:t>
            </a:r>
            <a:r>
              <a:rPr lang="uk-UA" sz="2400" b="1" dirty="0" smtClean="0">
                <a:solidFill>
                  <a:schemeClr val="accent2">
                    <a:lumMod val="75000"/>
                  </a:schemeClr>
                </a:solidFill>
              </a:rPr>
              <a:t>»?</a:t>
            </a:r>
            <a:endParaRPr lang="uk-UA" sz="2400" b="1" dirty="0">
              <a:solidFill>
                <a:schemeClr val="accent2">
                  <a:lumMod val="75000"/>
                </a:schemeClr>
              </a:solidFill>
            </a:endParaRPr>
          </a:p>
        </p:txBody>
      </p:sp>
    </p:spTree>
    <p:extLst>
      <p:ext uri="{BB962C8B-B14F-4D97-AF65-F5344CB8AC3E}">
        <p14:creationId xmlns:p14="http://schemas.microsoft.com/office/powerpoint/2010/main" val="219301523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873077" y="1655338"/>
            <a:ext cx="6145168" cy="255389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sz="3600" b="1" dirty="0">
                <a:solidFill>
                  <a:schemeClr val="accent2">
                    <a:lumMod val="75000"/>
                  </a:schemeClr>
                </a:solidFill>
              </a:rPr>
              <a:t>Ось дзвінок сигнал подав —</a:t>
            </a:r>
            <a:endParaRPr lang="ru-RU" sz="3600" b="1" dirty="0">
              <a:solidFill>
                <a:schemeClr val="accent2">
                  <a:lumMod val="75000"/>
                </a:schemeClr>
              </a:solidFill>
            </a:endParaRPr>
          </a:p>
          <a:p>
            <a:r>
              <a:rPr lang="uk-UA" sz="3600" b="1" dirty="0">
                <a:solidFill>
                  <a:schemeClr val="accent2">
                    <a:lumMod val="75000"/>
                  </a:schemeClr>
                </a:solidFill>
              </a:rPr>
              <a:t>До роботи час настав.</a:t>
            </a:r>
            <a:endParaRPr lang="ru-RU" sz="3600" b="1" dirty="0">
              <a:solidFill>
                <a:schemeClr val="accent2">
                  <a:lumMod val="75000"/>
                </a:schemeClr>
              </a:solidFill>
            </a:endParaRPr>
          </a:p>
          <a:p>
            <a:r>
              <a:rPr lang="uk-UA" sz="3600" b="1" dirty="0" smtClean="0">
                <a:solidFill>
                  <a:schemeClr val="accent2">
                    <a:lumMod val="75000"/>
                  </a:schemeClr>
                </a:solidFill>
              </a:rPr>
              <a:t>Тож </a:t>
            </a:r>
            <a:r>
              <a:rPr lang="uk-UA" sz="3600" b="1" dirty="0">
                <a:solidFill>
                  <a:schemeClr val="accent2">
                    <a:lumMod val="75000"/>
                  </a:schemeClr>
                </a:solidFill>
              </a:rPr>
              <a:t>і ми часу не гаймо,</a:t>
            </a:r>
            <a:endParaRPr lang="ru-RU" sz="3600" b="1" dirty="0">
              <a:solidFill>
                <a:schemeClr val="accent2">
                  <a:lumMod val="75000"/>
                </a:schemeClr>
              </a:solidFill>
            </a:endParaRPr>
          </a:p>
          <a:p>
            <a:r>
              <a:rPr lang="uk-UA" sz="3600" b="1" dirty="0">
                <a:solidFill>
                  <a:schemeClr val="accent2">
                    <a:lumMod val="75000"/>
                  </a:schemeClr>
                </a:solidFill>
              </a:rPr>
              <a:t>А урок свій починаймо.</a:t>
            </a:r>
            <a:endParaRPr lang="ru-RU" sz="3600" b="1" dirty="0">
              <a:solidFill>
                <a:schemeClr val="accent2">
                  <a:lumMod val="75000"/>
                </a:schemeClr>
              </a:solidFill>
            </a:endParaRPr>
          </a:p>
        </p:txBody>
      </p:sp>
      <p:sp>
        <p:nvSpPr>
          <p:cNvPr id="4" name="Заголовок 3"/>
          <p:cNvSpPr>
            <a:spLocks noGrp="1"/>
          </p:cNvSpPr>
          <p:nvPr>
            <p:ph type="title"/>
          </p:nvPr>
        </p:nvSpPr>
        <p:spPr>
          <a:xfrm>
            <a:off x="1017269" y="443153"/>
            <a:ext cx="10195017" cy="786492"/>
          </a:xfrm>
          <a:prstGeom prst="roundRect">
            <a:avLst/>
          </a:prstGeom>
        </p:spPr>
        <p:style>
          <a:lnRef idx="3">
            <a:schemeClr val="lt1"/>
          </a:lnRef>
          <a:fillRef idx="1">
            <a:schemeClr val="accent2"/>
          </a:fillRef>
          <a:effectRef idx="1">
            <a:schemeClr val="accent2"/>
          </a:effectRef>
          <a:fontRef idx="minor">
            <a:schemeClr val="lt1"/>
          </a:fontRef>
        </p:style>
        <p:txBody>
          <a:bodyPr>
            <a:normAutofit/>
          </a:bodyPr>
          <a:lstStyle/>
          <a:p>
            <a:pPr algn="ctr"/>
            <a:r>
              <a:rPr lang="uk-UA" sz="4000" b="1" dirty="0">
                <a:solidFill>
                  <a:schemeClr val="bg1"/>
                </a:solidFill>
              </a:rPr>
              <a:t>Налаштування на урок</a:t>
            </a:r>
            <a:endParaRPr lang="ru-RU" sz="4000" b="1" dirty="0">
              <a:solidFill>
                <a:schemeClr val="bg1"/>
              </a:solidFill>
            </a:endParaRPr>
          </a:p>
        </p:txBody>
      </p:sp>
      <p:sp>
        <p:nvSpPr>
          <p:cNvPr id="5" name="Заголовок 3"/>
          <p:cNvSpPr txBox="1">
            <a:spLocks/>
          </p:cNvSpPr>
          <p:nvPr/>
        </p:nvSpPr>
        <p:spPr>
          <a:xfrm>
            <a:off x="1487487" y="1146914"/>
            <a:ext cx="8916351" cy="807616"/>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ru-RU" sz="2400" b="1" dirty="0" err="1" smtClean="0">
                <a:solidFill>
                  <a:schemeClr val="accent2">
                    <a:lumMod val="75000"/>
                  </a:schemeClr>
                </a:solidFill>
              </a:rPr>
              <a:t>Обер</a:t>
            </a:r>
            <a:r>
              <a:rPr lang="uk-UA" sz="2400" b="1" dirty="0">
                <a:solidFill>
                  <a:schemeClr val="accent2">
                    <a:lumMod val="75000"/>
                  </a:schemeClr>
                </a:solidFill>
              </a:rPr>
              <a:t>и</a:t>
            </a:r>
            <a:r>
              <a:rPr lang="ru-RU" sz="2400" b="1" dirty="0" smtClean="0">
                <a:solidFill>
                  <a:schemeClr val="accent2">
                    <a:lumMod val="75000"/>
                  </a:schemeClr>
                </a:solidFill>
              </a:rPr>
              <a:t> </a:t>
            </a:r>
            <a:r>
              <a:rPr lang="ru-RU" sz="2400" b="1" dirty="0" err="1">
                <a:solidFill>
                  <a:schemeClr val="accent2">
                    <a:lumMod val="75000"/>
                  </a:schemeClr>
                </a:solidFill>
              </a:rPr>
              <a:t>собі</a:t>
            </a:r>
            <a:r>
              <a:rPr lang="ru-RU" sz="2400" b="1" dirty="0">
                <a:solidFill>
                  <a:schemeClr val="accent2">
                    <a:lumMod val="75000"/>
                  </a:schemeClr>
                </a:solidFill>
              </a:rPr>
              <a:t> </a:t>
            </a:r>
            <a:r>
              <a:rPr lang="ru-RU" sz="2400" b="1" dirty="0" err="1">
                <a:solidFill>
                  <a:schemeClr val="accent2">
                    <a:lumMod val="75000"/>
                  </a:schemeClr>
                </a:solidFill>
              </a:rPr>
              <a:t>позначку</a:t>
            </a:r>
            <a:r>
              <a:rPr lang="ru-RU" sz="2400" b="1" dirty="0">
                <a:solidFill>
                  <a:schemeClr val="accent2">
                    <a:lumMod val="75000"/>
                  </a:schemeClr>
                </a:solidFill>
              </a:rPr>
              <a:t> погоди, що </a:t>
            </a:r>
            <a:r>
              <a:rPr lang="ru-RU" sz="2400" b="1" dirty="0" err="1">
                <a:solidFill>
                  <a:schemeClr val="accent2">
                    <a:lumMod val="75000"/>
                  </a:schemeClr>
                </a:solidFill>
              </a:rPr>
              <a:t>відповідає</a:t>
            </a:r>
            <a:r>
              <a:rPr lang="ru-RU" sz="2400" b="1" dirty="0">
                <a:solidFill>
                  <a:schemeClr val="accent2">
                    <a:lumMod val="75000"/>
                  </a:schemeClr>
                </a:solidFill>
              </a:rPr>
              <a:t> зараз </a:t>
            </a:r>
            <a:r>
              <a:rPr lang="ru-RU" sz="2400" b="1" dirty="0" err="1" smtClean="0">
                <a:solidFill>
                  <a:schemeClr val="accent2">
                    <a:lumMod val="75000"/>
                  </a:schemeClr>
                </a:solidFill>
              </a:rPr>
              <a:t>твоєму</a:t>
            </a:r>
            <a:r>
              <a:rPr lang="ru-RU" sz="2400" b="1" dirty="0" smtClean="0">
                <a:solidFill>
                  <a:schemeClr val="accent2">
                    <a:lumMod val="75000"/>
                  </a:schemeClr>
                </a:solidFill>
              </a:rPr>
              <a:t> </a:t>
            </a:r>
            <a:r>
              <a:rPr lang="ru-RU" sz="2400" b="1" dirty="0" err="1">
                <a:solidFill>
                  <a:schemeClr val="accent2">
                    <a:lumMod val="75000"/>
                  </a:schemeClr>
                </a:solidFill>
              </a:rPr>
              <a:t>внутрішньому</a:t>
            </a:r>
            <a:r>
              <a:rPr lang="ru-RU" sz="2400" b="1" dirty="0">
                <a:solidFill>
                  <a:schemeClr val="accent2">
                    <a:lumMod val="75000"/>
                  </a:schemeClr>
                </a:solidFill>
              </a:rPr>
              <a:t> стану (настрою), та </a:t>
            </a:r>
            <a:r>
              <a:rPr lang="ru-RU" sz="2400" b="1" dirty="0" smtClean="0">
                <a:solidFill>
                  <a:schemeClr val="accent2">
                    <a:lumMod val="75000"/>
                  </a:schemeClr>
                </a:solidFill>
              </a:rPr>
              <a:t>прочитай </a:t>
            </a:r>
            <a:r>
              <a:rPr lang="ru-RU" sz="2400" b="1" dirty="0" err="1" smtClean="0">
                <a:solidFill>
                  <a:schemeClr val="accent2">
                    <a:lumMod val="75000"/>
                  </a:schemeClr>
                </a:solidFill>
              </a:rPr>
              <a:t>коментар</a:t>
            </a:r>
            <a:r>
              <a:rPr lang="ru-RU" sz="2400" b="1" dirty="0" smtClean="0">
                <a:solidFill>
                  <a:schemeClr val="accent2">
                    <a:lumMod val="75000"/>
                  </a:schemeClr>
                </a:solidFill>
              </a:rPr>
              <a:t> до </a:t>
            </a:r>
            <a:r>
              <a:rPr lang="ru-RU" sz="2400" b="1" dirty="0" err="1">
                <a:solidFill>
                  <a:schemeClr val="accent2">
                    <a:lumMod val="75000"/>
                  </a:schemeClr>
                </a:solidFill>
              </a:rPr>
              <a:t>картки</a:t>
            </a:r>
            <a:r>
              <a:rPr lang="ru-RU" sz="2400" b="1" dirty="0">
                <a:solidFill>
                  <a:schemeClr val="accent2">
                    <a:lumMod val="75000"/>
                  </a:schemeClr>
                </a:solidFill>
              </a:rPr>
              <a:t>.</a:t>
            </a:r>
          </a:p>
        </p:txBody>
      </p:sp>
      <p:sp>
        <p:nvSpPr>
          <p:cNvPr id="18" name="Заголовок 3"/>
          <p:cNvSpPr txBox="1">
            <a:spLocks/>
          </p:cNvSpPr>
          <p:nvPr/>
        </p:nvSpPr>
        <p:spPr>
          <a:xfrm>
            <a:off x="991434" y="403267"/>
            <a:ext cx="10220853" cy="648293"/>
          </a:xfrm>
          <a:prstGeom prst="round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4000" b="1" dirty="0" smtClean="0">
                <a:solidFill>
                  <a:schemeClr val="bg1"/>
                </a:solidFill>
              </a:rPr>
              <a:t>Вправа «Прогноз погоди»</a:t>
            </a:r>
            <a:endParaRPr lang="ru-RU" sz="4000" b="1" dirty="0">
              <a:solidFill>
                <a:schemeClr val="bg1"/>
              </a:solidFill>
            </a:endParaRPr>
          </a:p>
        </p:txBody>
      </p:sp>
      <p:pic>
        <p:nvPicPr>
          <p:cNvPr id="7" name="Рисунок 6" descr="C:\Users\Света\AppData\Local\Microsoft\Windows\Temporary Internet Files\Content.Word\Новый рисунок (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1600" y="1953315"/>
            <a:ext cx="2052390" cy="1973183"/>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pic>
      <p:pic>
        <p:nvPicPr>
          <p:cNvPr id="9" name="Рисунок 8" descr="ÐÐ°ÑÑÐ¸Ð½ÐºÐ¸ Ð¿Ð¾ Ð·Ð°Ð¿ÑÐ¾ÑÑ &quot;ÑÐ½ÑÐ¶Ð¸Ð½ÐºÐ¸&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806" y="1942050"/>
            <a:ext cx="2196132" cy="1973183"/>
          </a:xfrm>
          <a:prstGeom prst="roundRect">
            <a:avLst/>
          </a:prstGeom>
          <a:noFill/>
          <a:ln w="38100">
            <a:solidFill>
              <a:srgbClr val="0070C0"/>
            </a:solidFill>
          </a:ln>
        </p:spPr>
      </p:pic>
      <p:pic>
        <p:nvPicPr>
          <p:cNvPr id="10" name="Рисунок 9" descr="ÐÐ°ÑÑÐ¸Ð½ÐºÐ¸ Ð¿Ð¾ Ð·Ð°Ð¿ÑÐ¾ÑÑ &quot;ÑÐ¾Ð½ÐµÑÐºÐ¾&quot;"/>
          <p:cNvPicPr/>
          <p:nvPr/>
        </p:nvPicPr>
        <p:blipFill>
          <a:blip r:embed="rId4">
            <a:extLst>
              <a:ext uri="{28A0092B-C50C-407E-A947-70E740481C1C}">
                <a14:useLocalDpi xmlns:a14="http://schemas.microsoft.com/office/drawing/2010/main" val="0"/>
              </a:ext>
            </a:extLst>
          </a:blip>
          <a:srcRect/>
          <a:stretch>
            <a:fillRect/>
          </a:stretch>
        </p:blipFill>
        <p:spPr bwMode="auto">
          <a:xfrm>
            <a:off x="9018245" y="1954530"/>
            <a:ext cx="2194042" cy="1960703"/>
          </a:xfrm>
          <a:prstGeom prst="roundRect">
            <a:avLst/>
          </a:prstGeom>
          <a:noFill/>
          <a:ln w="38100">
            <a:solidFill>
              <a:srgbClr val="0070C0"/>
            </a:solidFill>
          </a:ln>
        </p:spPr>
      </p:pic>
      <p:pic>
        <p:nvPicPr>
          <p:cNvPr id="15" name="Рисунок 14"/>
          <p:cNvPicPr>
            <a:picLocks noChangeAspect="1"/>
          </p:cNvPicPr>
          <p:nvPr/>
        </p:nvPicPr>
        <p:blipFill rotWithShape="1">
          <a:blip r:embed="rId5"/>
          <a:srcRect r="6743"/>
          <a:stretch/>
        </p:blipFill>
        <p:spPr>
          <a:xfrm>
            <a:off x="1256024" y="1975113"/>
            <a:ext cx="2376023" cy="1983728"/>
          </a:xfrm>
          <a:prstGeom prst="roundRect">
            <a:avLst/>
          </a:prstGeom>
          <a:ln w="38100">
            <a:solidFill>
              <a:srgbClr val="0070C0"/>
            </a:solidFill>
          </a:ln>
        </p:spPr>
      </p:pic>
      <p:sp>
        <p:nvSpPr>
          <p:cNvPr id="12" name="Скругленный прямоугольник 11"/>
          <p:cNvSpPr/>
          <p:nvPr/>
        </p:nvSpPr>
        <p:spPr>
          <a:xfrm>
            <a:off x="430789" y="3901691"/>
            <a:ext cx="3791785" cy="2553891"/>
          </a:xfrm>
          <a:prstGeom prst="roundRect">
            <a:avLst/>
          </a:prstGeom>
          <a:solidFill>
            <a:srgbClr val="FF4343"/>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ru-RU" sz="2400" b="1" dirty="0" smtClean="0"/>
              <a:t>На </a:t>
            </a:r>
            <a:r>
              <a:rPr lang="ru-RU" sz="2400" b="1" dirty="0" err="1" smtClean="0"/>
              <a:t>душі</a:t>
            </a:r>
            <a:r>
              <a:rPr lang="ru-RU" sz="2400" b="1" dirty="0" smtClean="0"/>
              <a:t>  </a:t>
            </a:r>
            <a:r>
              <a:rPr lang="ru-RU" sz="2400" b="1" dirty="0" err="1" smtClean="0"/>
              <a:t>роздратування</a:t>
            </a:r>
            <a:r>
              <a:rPr lang="ru-RU" sz="2400" b="1" dirty="0" smtClean="0"/>
              <a:t>, </a:t>
            </a:r>
            <a:r>
              <a:rPr lang="ru-RU" sz="2400" b="1" dirty="0" err="1" smtClean="0"/>
              <a:t>бажання</a:t>
            </a:r>
            <a:r>
              <a:rPr lang="ru-RU" sz="2400" b="1" dirty="0" smtClean="0"/>
              <a:t> </a:t>
            </a:r>
            <a:r>
              <a:rPr lang="ru-RU" sz="2400" b="1" dirty="0" err="1" smtClean="0"/>
              <a:t>метати</a:t>
            </a:r>
            <a:r>
              <a:rPr lang="ru-RU" sz="2400" b="1" dirty="0" smtClean="0"/>
              <a:t> </a:t>
            </a:r>
            <a:r>
              <a:rPr lang="ru-RU" sz="2400" b="1" dirty="0" err="1" smtClean="0"/>
              <a:t>блискавки</a:t>
            </a:r>
            <a:r>
              <a:rPr lang="ru-RU" sz="2400" b="1" dirty="0" smtClean="0"/>
              <a:t>. </a:t>
            </a:r>
            <a:r>
              <a:rPr lang="ru-RU" sz="2400" b="1" dirty="0" err="1" smtClean="0"/>
              <a:t>Заспокойся</a:t>
            </a:r>
            <a:r>
              <a:rPr lang="ru-RU" sz="2400" b="1" dirty="0"/>
              <a:t>, </a:t>
            </a:r>
            <a:r>
              <a:rPr lang="ru-RU" sz="2400" b="1" dirty="0" err="1"/>
              <a:t>адже</a:t>
            </a:r>
            <a:r>
              <a:rPr lang="ru-RU" sz="2400" b="1" dirty="0"/>
              <a:t> від </a:t>
            </a:r>
            <a:r>
              <a:rPr lang="ru-RU" sz="2400" b="1" dirty="0" err="1" smtClean="0"/>
              <a:t>твоїх</a:t>
            </a:r>
            <a:r>
              <a:rPr lang="ru-RU" sz="2400" b="1" dirty="0" smtClean="0"/>
              <a:t> </a:t>
            </a:r>
            <a:r>
              <a:rPr lang="ru-RU" sz="2400" b="1" dirty="0" err="1"/>
              <a:t>блискавок</a:t>
            </a:r>
            <a:r>
              <a:rPr lang="ru-RU" sz="2400" b="1" dirty="0"/>
              <a:t> </a:t>
            </a:r>
            <a:r>
              <a:rPr lang="ru-RU" sz="2400" b="1" dirty="0" err="1"/>
              <a:t>можуть</a:t>
            </a:r>
            <a:r>
              <a:rPr lang="ru-RU" sz="2400" b="1" dirty="0"/>
              <a:t> </a:t>
            </a:r>
            <a:r>
              <a:rPr lang="ru-RU" sz="2400" b="1" dirty="0" err="1"/>
              <a:t>постраждати</a:t>
            </a:r>
            <a:r>
              <a:rPr lang="ru-RU" sz="2400" b="1" dirty="0"/>
              <a:t> </a:t>
            </a:r>
            <a:r>
              <a:rPr lang="ru-RU" sz="2400" b="1" dirty="0" err="1"/>
              <a:t>інші</a:t>
            </a:r>
            <a:r>
              <a:rPr lang="ru-RU" sz="2400" b="1" dirty="0"/>
              <a:t>. Все буде добре!</a:t>
            </a:r>
            <a:endParaRPr lang="ru-RU" sz="2400" b="1" dirty="0">
              <a:solidFill>
                <a:schemeClr val="bg1"/>
              </a:solidFill>
            </a:endParaRPr>
          </a:p>
        </p:txBody>
      </p:sp>
      <p:sp>
        <p:nvSpPr>
          <p:cNvPr id="3" name="Скругленный прямоугольник 2"/>
          <p:cNvSpPr/>
          <p:nvPr/>
        </p:nvSpPr>
        <p:spPr>
          <a:xfrm>
            <a:off x="4141600" y="3958841"/>
            <a:ext cx="2370206" cy="2145268"/>
          </a:xfrm>
          <a:prstGeom prst="roundRect">
            <a:avLst/>
          </a:prstGeom>
          <a:solidFill>
            <a:srgbClr val="7030A0"/>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ru-RU" sz="2400" b="1" dirty="0" err="1">
                <a:solidFill>
                  <a:schemeClr val="bg1"/>
                </a:solidFill>
              </a:rPr>
              <a:t>Якщо</a:t>
            </a:r>
            <a:r>
              <a:rPr lang="ru-RU" sz="2400" b="1" dirty="0">
                <a:solidFill>
                  <a:schemeClr val="bg1"/>
                </a:solidFill>
              </a:rPr>
              <a:t> </a:t>
            </a:r>
            <a:r>
              <a:rPr lang="ru-RU" sz="2400" b="1" dirty="0" smtClean="0">
                <a:solidFill>
                  <a:schemeClr val="bg1"/>
                </a:solidFill>
              </a:rPr>
              <a:t>на </a:t>
            </a:r>
            <a:r>
              <a:rPr lang="ru-RU" sz="2400" b="1" dirty="0" err="1">
                <a:solidFill>
                  <a:schemeClr val="bg1"/>
                </a:solidFill>
              </a:rPr>
              <a:t>душі</a:t>
            </a:r>
            <a:r>
              <a:rPr lang="ru-RU" sz="2400" b="1" dirty="0">
                <a:solidFill>
                  <a:schemeClr val="bg1"/>
                </a:solidFill>
              </a:rPr>
              <a:t> опади, </a:t>
            </a:r>
            <a:r>
              <a:rPr lang="ru-RU" sz="2400" b="1" dirty="0" err="1" smtClean="0">
                <a:solidFill>
                  <a:schemeClr val="bg1"/>
                </a:solidFill>
              </a:rPr>
              <a:t>згадай</a:t>
            </a:r>
            <a:r>
              <a:rPr lang="ru-RU" sz="2400" b="1" dirty="0" smtClean="0">
                <a:solidFill>
                  <a:schemeClr val="bg1"/>
                </a:solidFill>
              </a:rPr>
              <a:t>, </a:t>
            </a:r>
            <a:r>
              <a:rPr lang="ru-RU" sz="2400" b="1" dirty="0">
                <a:solidFill>
                  <a:schemeClr val="bg1"/>
                </a:solidFill>
              </a:rPr>
              <a:t>що </a:t>
            </a:r>
            <a:r>
              <a:rPr lang="ru-RU" sz="2400" b="1" dirty="0" err="1">
                <a:solidFill>
                  <a:schemeClr val="bg1"/>
                </a:solidFill>
              </a:rPr>
              <a:t>після</a:t>
            </a:r>
            <a:r>
              <a:rPr lang="ru-RU" sz="2400" b="1" dirty="0">
                <a:solidFill>
                  <a:schemeClr val="bg1"/>
                </a:solidFill>
              </a:rPr>
              <a:t> </a:t>
            </a:r>
            <a:r>
              <a:rPr lang="ru-RU" sz="2400" b="1" dirty="0" err="1">
                <a:solidFill>
                  <a:schemeClr val="bg1"/>
                </a:solidFill>
              </a:rPr>
              <a:t>зливи</a:t>
            </a:r>
            <a:r>
              <a:rPr lang="ru-RU" sz="2400" b="1" dirty="0">
                <a:solidFill>
                  <a:schemeClr val="bg1"/>
                </a:solidFill>
              </a:rPr>
              <a:t> часто </a:t>
            </a:r>
            <a:r>
              <a:rPr lang="ru-RU" sz="2400" b="1" dirty="0" err="1">
                <a:solidFill>
                  <a:schemeClr val="bg1"/>
                </a:solidFill>
              </a:rPr>
              <a:t>буває</a:t>
            </a:r>
            <a:r>
              <a:rPr lang="ru-RU" sz="2400" b="1" dirty="0">
                <a:solidFill>
                  <a:schemeClr val="bg1"/>
                </a:solidFill>
              </a:rPr>
              <a:t> </a:t>
            </a:r>
            <a:r>
              <a:rPr lang="ru-RU" sz="2400" b="1" dirty="0" err="1" smtClean="0">
                <a:solidFill>
                  <a:schemeClr val="bg1"/>
                </a:solidFill>
              </a:rPr>
              <a:t>райдуга</a:t>
            </a:r>
            <a:r>
              <a:rPr lang="ru-RU" sz="2400" b="1" dirty="0" smtClean="0">
                <a:solidFill>
                  <a:schemeClr val="bg1"/>
                </a:solidFill>
              </a:rPr>
              <a:t>!</a:t>
            </a:r>
            <a:endParaRPr lang="ru-RU" sz="2400" b="1" dirty="0">
              <a:solidFill>
                <a:schemeClr val="bg1"/>
              </a:solidFill>
            </a:endParaRPr>
          </a:p>
        </p:txBody>
      </p:sp>
      <p:sp>
        <p:nvSpPr>
          <p:cNvPr id="13" name="Скругленный прямоугольник 12"/>
          <p:cNvSpPr/>
          <p:nvPr/>
        </p:nvSpPr>
        <p:spPr>
          <a:xfrm>
            <a:off x="6389370" y="3958841"/>
            <a:ext cx="2880273" cy="2553891"/>
          </a:xfrm>
          <a:prstGeom prst="round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ru-RU" sz="2400" b="1" dirty="0"/>
              <a:t>На </a:t>
            </a:r>
            <a:r>
              <a:rPr lang="ru-RU" sz="2400" b="1" dirty="0" err="1"/>
              <a:t>душі</a:t>
            </a:r>
            <a:r>
              <a:rPr lang="ru-RU" sz="2400" b="1" dirty="0"/>
              <a:t> </a:t>
            </a:r>
            <a:r>
              <a:rPr lang="ru-RU" sz="2400" b="1" dirty="0" smtClean="0"/>
              <a:t> </a:t>
            </a:r>
            <a:r>
              <a:rPr lang="ru-RU" sz="2400" b="1" dirty="0" err="1" smtClean="0"/>
              <a:t>зимно</a:t>
            </a:r>
            <a:r>
              <a:rPr lang="ru-RU" sz="2400" b="1" dirty="0" smtClean="0"/>
              <a:t> </a:t>
            </a:r>
            <a:r>
              <a:rPr lang="ru-RU" sz="2400" b="1" dirty="0"/>
              <a:t>та </a:t>
            </a:r>
            <a:r>
              <a:rPr lang="ru-RU" sz="2400" b="1" dirty="0" err="1" smtClean="0"/>
              <a:t>сумно</a:t>
            </a:r>
            <a:r>
              <a:rPr lang="ru-RU" sz="2400" b="1" dirty="0" smtClean="0"/>
              <a:t>? </a:t>
            </a:r>
            <a:r>
              <a:rPr lang="ru-RU" sz="2400" b="1" dirty="0" err="1" smtClean="0"/>
              <a:t>Пам’ятай</a:t>
            </a:r>
            <a:r>
              <a:rPr lang="ru-RU" sz="2400" b="1" dirty="0" smtClean="0"/>
              <a:t>, </a:t>
            </a:r>
            <a:r>
              <a:rPr lang="ru-RU" sz="2400" b="1" dirty="0"/>
              <a:t>що </a:t>
            </a:r>
            <a:r>
              <a:rPr lang="ru-RU" sz="2400" b="1" dirty="0" err="1"/>
              <a:t>сніжинки</a:t>
            </a:r>
            <a:r>
              <a:rPr lang="ru-RU" sz="2400" b="1" dirty="0"/>
              <a:t> та </a:t>
            </a:r>
            <a:r>
              <a:rPr lang="ru-RU" sz="2400" b="1" dirty="0" err="1"/>
              <a:t>крижинки</a:t>
            </a:r>
            <a:r>
              <a:rPr lang="ru-RU" sz="2400" b="1" dirty="0"/>
              <a:t> </a:t>
            </a:r>
            <a:r>
              <a:rPr lang="ru-RU" sz="2400" b="1" dirty="0" err="1"/>
              <a:t>однаково</a:t>
            </a:r>
            <a:r>
              <a:rPr lang="ru-RU" sz="2400" b="1" dirty="0"/>
              <a:t> </a:t>
            </a:r>
            <a:r>
              <a:rPr lang="ru-RU" sz="2400" b="1" dirty="0" err="1" smtClean="0"/>
              <a:t>розтануть</a:t>
            </a:r>
            <a:r>
              <a:rPr lang="ru-RU" sz="2400" b="1" dirty="0" smtClean="0"/>
              <a:t>!</a:t>
            </a:r>
            <a:endParaRPr lang="ru-RU" sz="2400" b="1" dirty="0">
              <a:solidFill>
                <a:schemeClr val="bg1"/>
              </a:solidFill>
            </a:endParaRPr>
          </a:p>
        </p:txBody>
      </p:sp>
      <p:sp>
        <p:nvSpPr>
          <p:cNvPr id="14" name="Скругленный прямоугольник 13"/>
          <p:cNvSpPr/>
          <p:nvPr/>
        </p:nvSpPr>
        <p:spPr>
          <a:xfrm>
            <a:off x="9132571" y="3958841"/>
            <a:ext cx="2706242" cy="2553891"/>
          </a:xfrm>
          <a:prstGeom prst="round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ru-RU" sz="2400" b="1" dirty="0" err="1"/>
              <a:t>Сьогодні</a:t>
            </a:r>
            <a:r>
              <a:rPr lang="ru-RU" sz="2400" b="1" dirty="0"/>
              <a:t> у </a:t>
            </a:r>
            <a:r>
              <a:rPr lang="ru-RU" sz="2400" b="1" dirty="0" smtClean="0"/>
              <a:t>тебе  </a:t>
            </a:r>
            <a:r>
              <a:rPr lang="ru-RU" sz="2400" b="1" dirty="0"/>
              <a:t>на </a:t>
            </a:r>
            <a:r>
              <a:rPr lang="ru-RU" sz="2400" b="1" dirty="0" err="1"/>
              <a:t>душі</a:t>
            </a:r>
            <a:r>
              <a:rPr lang="ru-RU" sz="2400" b="1" dirty="0"/>
              <a:t> </a:t>
            </a:r>
            <a:r>
              <a:rPr lang="ru-RU" sz="2400" b="1" dirty="0" err="1" smtClean="0"/>
              <a:t>сонячно</a:t>
            </a:r>
            <a:r>
              <a:rPr lang="ru-RU" sz="2400" b="1" dirty="0" smtClean="0"/>
              <a:t>? </a:t>
            </a:r>
            <a:r>
              <a:rPr lang="ru-RU" sz="2400" b="1" dirty="0" err="1" smtClean="0"/>
              <a:t>Отже</a:t>
            </a:r>
            <a:r>
              <a:rPr lang="ru-RU" sz="2400" b="1" dirty="0"/>
              <a:t>, </a:t>
            </a:r>
            <a:r>
              <a:rPr lang="ru-RU" sz="2400" b="1" dirty="0" err="1" smtClean="0"/>
              <a:t>зумієш</a:t>
            </a:r>
            <a:r>
              <a:rPr lang="ru-RU" sz="2400" b="1" dirty="0" smtClean="0"/>
              <a:t> </a:t>
            </a:r>
            <a:r>
              <a:rPr lang="ru-RU" sz="2400" b="1" dirty="0" err="1"/>
              <a:t>своїм</a:t>
            </a:r>
            <a:r>
              <a:rPr lang="ru-RU" sz="2400" b="1" dirty="0"/>
              <a:t> теплом </a:t>
            </a:r>
            <a:r>
              <a:rPr lang="ru-RU" sz="2400" b="1" dirty="0" err="1"/>
              <a:t>зігріти</a:t>
            </a:r>
            <a:r>
              <a:rPr lang="ru-RU" sz="2400" b="1" dirty="0"/>
              <a:t> </a:t>
            </a:r>
            <a:r>
              <a:rPr lang="ru-RU" sz="2400" b="1" dirty="0" err="1"/>
              <a:t>своїх</a:t>
            </a:r>
            <a:r>
              <a:rPr lang="ru-RU" sz="2400" b="1" dirty="0"/>
              <a:t> </a:t>
            </a:r>
            <a:r>
              <a:rPr lang="ru-RU" sz="2400" b="1" dirty="0" err="1" smtClean="0"/>
              <a:t>друзів</a:t>
            </a:r>
            <a:r>
              <a:rPr lang="ru-RU" sz="2400" b="1" dirty="0"/>
              <a:t>!</a:t>
            </a:r>
            <a:endParaRPr lang="ru-RU" sz="2400" b="1" dirty="0">
              <a:solidFill>
                <a:schemeClr val="bg1"/>
              </a:solidFill>
            </a:endParaRPr>
          </a:p>
        </p:txBody>
      </p:sp>
    </p:spTree>
    <p:extLst>
      <p:ext uri="{BB962C8B-B14F-4D97-AF65-F5344CB8AC3E}">
        <p14:creationId xmlns:p14="http://schemas.microsoft.com/office/powerpoint/2010/main" val="3729595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xit" presetSubtype="10" fill="hold" grpId="0" nodeType="withEffect">
                                  <p:stCondLst>
                                    <p:cond delay="0"/>
                                  </p:stCondLst>
                                  <p:childTnLst>
                                    <p:animEffect transition="out" filter="randombar(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4"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32"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amond(out)">
                                      <p:cBhvr>
                                        <p:cTn id="33" dur="750"/>
                                        <p:tgtEl>
                                          <p:spTgt spid="12"/>
                                        </p:tgtEl>
                                      </p:cBhvr>
                                    </p:animEffect>
                                  </p:childTnLst>
                                </p:cTn>
                              </p:par>
                              <p:par>
                                <p:cTn id="34" presetID="8" presetClass="entr" presetSubtype="32"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amond(out)">
                                      <p:cBhvr>
                                        <p:cTn id="36" dur="750"/>
                                        <p:tgtEl>
                                          <p:spTgt spid="3"/>
                                        </p:tgtEl>
                                      </p:cBhvr>
                                    </p:animEffect>
                                  </p:childTnLst>
                                </p:cTn>
                              </p:par>
                              <p:par>
                                <p:cTn id="37" presetID="8" presetClass="entr" presetSubtype="32"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amond(out)">
                                      <p:cBhvr>
                                        <p:cTn id="39" dur="750"/>
                                        <p:tgtEl>
                                          <p:spTgt spid="13"/>
                                        </p:tgtEl>
                                      </p:cBhvr>
                                    </p:animEffect>
                                  </p:childTnLst>
                                </p:cTn>
                              </p:par>
                              <p:par>
                                <p:cTn id="40" presetID="8" presetClass="entr" presetSubtype="32"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amond(out)">
                                      <p:cBhvr>
                                        <p:cTn id="4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8" grpId="0" animBg="1"/>
      <p:bldP spid="12" grpId="0" animBg="1"/>
      <p:bldP spid="3"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08710" y="494529"/>
            <a:ext cx="9921240" cy="64847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t>Рефлексія «Мій настрій</a:t>
            </a:r>
            <a:r>
              <a:rPr lang="uk-UA" sz="4000" b="1" dirty="0" smtClean="0"/>
              <a:t>»</a:t>
            </a:r>
            <a:endParaRPr lang="uk-UA" sz="4000" b="1" dirty="0"/>
          </a:p>
        </p:txBody>
      </p:sp>
      <p:pic>
        <p:nvPicPr>
          <p:cNvPr id="18" name="Рисунок 17"/>
          <p:cNvPicPr>
            <a:picLocks noChangeAspect="1"/>
          </p:cNvPicPr>
          <p:nvPr/>
        </p:nvPicPr>
        <p:blipFill>
          <a:blip r:embed="rId2"/>
          <a:stretch>
            <a:fillRect/>
          </a:stretch>
        </p:blipFill>
        <p:spPr>
          <a:xfrm>
            <a:off x="1935656" y="1558157"/>
            <a:ext cx="9651263" cy="4721204"/>
          </a:xfrm>
          <a:prstGeom prst="rect">
            <a:avLst/>
          </a:prstGeom>
        </p:spPr>
      </p:pic>
      <p:sp>
        <p:nvSpPr>
          <p:cNvPr id="2" name="Прямоугольник 1"/>
          <p:cNvSpPr/>
          <p:nvPr/>
        </p:nvSpPr>
        <p:spPr>
          <a:xfrm>
            <a:off x="4217426" y="4312139"/>
            <a:ext cx="914400" cy="113100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935656" y="3817620"/>
            <a:ext cx="1009326" cy="42519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xmlns="" id="{8D114D2C-C1D8-4522-BC61-ED45351584C4}"/>
              </a:ext>
            </a:extLst>
          </p:cNvPr>
          <p:cNvSpPr txBox="1"/>
          <p:nvPr/>
        </p:nvSpPr>
        <p:spPr>
          <a:xfrm>
            <a:off x="5818519" y="3260152"/>
            <a:ext cx="2621969"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uk-UA" sz="2400" b="1" dirty="0">
                <a:solidFill>
                  <a:schemeClr val="bg1"/>
                </a:solidFill>
              </a:rPr>
              <a:t>Я з усім </a:t>
            </a:r>
            <a:r>
              <a:rPr lang="uk-UA" sz="2400" b="1" dirty="0" smtClean="0">
                <a:solidFill>
                  <a:schemeClr val="bg1"/>
                </a:solidFill>
              </a:rPr>
              <a:t>впорався/ впоралась</a:t>
            </a:r>
            <a:endParaRPr lang="uk-UA" sz="2400" b="1" dirty="0">
              <a:solidFill>
                <a:schemeClr val="bg1"/>
              </a:solidFill>
            </a:endParaRPr>
          </a:p>
        </p:txBody>
      </p:sp>
      <p:sp>
        <p:nvSpPr>
          <p:cNvPr id="10" name="TextBox 9">
            <a:extLst>
              <a:ext uri="{FF2B5EF4-FFF2-40B4-BE49-F238E27FC236}">
                <a16:creationId xmlns:a16="http://schemas.microsoft.com/office/drawing/2014/main" xmlns="" id="{1FFBFCE0-0251-4BB9-A612-87DA6DB82A63}"/>
              </a:ext>
            </a:extLst>
          </p:cNvPr>
          <p:cNvSpPr txBox="1"/>
          <p:nvPr/>
        </p:nvSpPr>
        <p:spPr>
          <a:xfrm>
            <a:off x="4217425" y="4242815"/>
            <a:ext cx="2160513"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2400" b="1" dirty="0" smtClean="0">
                <a:solidFill>
                  <a:schemeClr val="bg1"/>
                </a:solidFill>
              </a:rPr>
              <a:t>Було </a:t>
            </a:r>
            <a:r>
              <a:rPr lang="uk-UA" sz="2400" b="1" dirty="0">
                <a:solidFill>
                  <a:schemeClr val="bg1"/>
                </a:solidFill>
              </a:rPr>
              <a:t>складно та </a:t>
            </a:r>
            <a:r>
              <a:rPr lang="uk-UA" sz="2400" b="1" dirty="0" smtClean="0">
                <a:solidFill>
                  <a:schemeClr val="bg1"/>
                </a:solidFill>
              </a:rPr>
              <a:t>не </a:t>
            </a:r>
            <a:r>
              <a:rPr lang="uk-UA" sz="2400" b="1" dirty="0">
                <a:solidFill>
                  <a:schemeClr val="bg1"/>
                </a:solidFill>
              </a:rPr>
              <a:t>зрозуміло</a:t>
            </a:r>
          </a:p>
        </p:txBody>
      </p:sp>
      <p:sp>
        <p:nvSpPr>
          <p:cNvPr id="11" name="TextBox 10">
            <a:extLst>
              <a:ext uri="{FF2B5EF4-FFF2-40B4-BE49-F238E27FC236}">
                <a16:creationId xmlns:a16="http://schemas.microsoft.com/office/drawing/2014/main" xmlns="" id="{7B1D2875-BFF4-4440-AAA9-AFE83C9180AA}"/>
              </a:ext>
            </a:extLst>
          </p:cNvPr>
          <p:cNvSpPr txBox="1"/>
          <p:nvPr/>
        </p:nvSpPr>
        <p:spPr>
          <a:xfrm>
            <a:off x="5593375" y="5578364"/>
            <a:ext cx="2335823" cy="830997"/>
          </a:xfrm>
          <a:prstGeom prst="rect">
            <a:avLst/>
          </a:prstGeom>
          <a:solidFill>
            <a:srgbClr val="FF4343"/>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uk-UA" sz="2400" b="1" dirty="0">
                <a:solidFill>
                  <a:schemeClr val="bg1"/>
                </a:solidFill>
              </a:rPr>
              <a:t>Я </a:t>
            </a:r>
            <a:r>
              <a:rPr lang="uk-UA" sz="2400" b="1" dirty="0" smtClean="0">
                <a:solidFill>
                  <a:schemeClr val="bg1"/>
                </a:solidFill>
              </a:rPr>
              <a:t>втомилась/</a:t>
            </a:r>
          </a:p>
          <a:p>
            <a:pPr algn="ctr"/>
            <a:r>
              <a:rPr lang="uk-UA" sz="2400" b="1" dirty="0" smtClean="0">
                <a:solidFill>
                  <a:schemeClr val="bg1"/>
                </a:solidFill>
              </a:rPr>
              <a:t>втомився</a:t>
            </a:r>
            <a:endParaRPr lang="uk-UA" sz="2400" b="1" dirty="0">
              <a:solidFill>
                <a:schemeClr val="bg1"/>
              </a:solidFill>
            </a:endParaRPr>
          </a:p>
        </p:txBody>
      </p:sp>
      <p:sp>
        <p:nvSpPr>
          <p:cNvPr id="12" name="TextBox 11">
            <a:extLst>
              <a:ext uri="{FF2B5EF4-FFF2-40B4-BE49-F238E27FC236}">
                <a16:creationId xmlns:a16="http://schemas.microsoft.com/office/drawing/2014/main" xmlns="" id="{90C00276-E035-40B9-97AD-EA609E587B4C}"/>
              </a:ext>
            </a:extLst>
          </p:cNvPr>
          <p:cNvSpPr txBox="1"/>
          <p:nvPr/>
        </p:nvSpPr>
        <p:spPr>
          <a:xfrm>
            <a:off x="8046077" y="1843735"/>
            <a:ext cx="1291743"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uk-UA" sz="2400" b="1" dirty="0" smtClean="0">
                <a:solidFill>
                  <a:schemeClr val="bg1"/>
                </a:solidFill>
              </a:rPr>
              <a:t>Було цікаво</a:t>
            </a:r>
            <a:endParaRPr lang="uk-UA" sz="2400" b="1" dirty="0">
              <a:solidFill>
                <a:schemeClr val="bg1"/>
              </a:solidFill>
            </a:endParaRPr>
          </a:p>
        </p:txBody>
      </p:sp>
      <p:sp>
        <p:nvSpPr>
          <p:cNvPr id="13" name="Прямоугольник 12"/>
          <p:cNvSpPr/>
          <p:nvPr/>
        </p:nvSpPr>
        <p:spPr>
          <a:xfrm>
            <a:off x="1108711" y="1257856"/>
            <a:ext cx="2457450" cy="1919684"/>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Обери емоцію, яка </a:t>
            </a:r>
            <a:r>
              <a:rPr lang="uk-UA" sz="2400" b="1" dirty="0">
                <a:solidFill>
                  <a:schemeClr val="accent2">
                    <a:lumMod val="75000"/>
                  </a:schemeClr>
                </a:solidFill>
              </a:rPr>
              <a:t>відповідає твоєму настрою в кінці уроку</a:t>
            </a:r>
          </a:p>
        </p:txBody>
      </p:sp>
    </p:spTree>
    <p:extLst>
      <p:ext uri="{BB962C8B-B14F-4D97-AF65-F5344CB8AC3E}">
        <p14:creationId xmlns:p14="http://schemas.microsoft.com/office/powerpoint/2010/main" val="195625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Скругленный прямоугольник 4"/>
          <p:cNvSpPr/>
          <p:nvPr/>
        </p:nvSpPr>
        <p:spPr>
          <a:xfrm>
            <a:off x="1275336" y="494528"/>
            <a:ext cx="9663174" cy="708106"/>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600" b="1" dirty="0">
                <a:solidFill>
                  <a:schemeClr val="bg1"/>
                </a:solidFill>
              </a:rPr>
              <a:t>Артикуляційна вправа «Звуконаслідування»</a:t>
            </a:r>
          </a:p>
        </p:txBody>
      </p:sp>
      <p:sp>
        <p:nvSpPr>
          <p:cNvPr id="10" name="Прямоугольник: скругленные углы 9">
            <a:extLst>
              <a:ext uri="{FF2B5EF4-FFF2-40B4-BE49-F238E27FC236}">
                <a16:creationId xmlns="" xmlns:a16="http://schemas.microsoft.com/office/drawing/2014/main" id="{C1FCF387-AF77-4562-9744-AAF1E0B99153}"/>
              </a:ext>
            </a:extLst>
          </p:cNvPr>
          <p:cNvSpPr/>
          <p:nvPr/>
        </p:nvSpPr>
        <p:spPr>
          <a:xfrm>
            <a:off x="982980" y="1443927"/>
            <a:ext cx="3589020" cy="845998"/>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uk-UA" sz="3200" b="1" dirty="0">
                <a:solidFill>
                  <a:schemeClr val="bg1"/>
                </a:solidFill>
              </a:rPr>
              <a:t>Бджола дзижчить</a:t>
            </a:r>
          </a:p>
        </p:txBody>
      </p:sp>
      <p:pic>
        <p:nvPicPr>
          <p:cNvPr id="13" name="Рисунок 12">
            <a:extLst>
              <a:ext uri="{FF2B5EF4-FFF2-40B4-BE49-F238E27FC236}">
                <a16:creationId xmlns="" xmlns:a16="http://schemas.microsoft.com/office/drawing/2014/main" id="{FAF33580-9566-4AD8-84FD-DF1B6BDB98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826"/>
          <a:stretch/>
        </p:blipFill>
        <p:spPr>
          <a:xfrm>
            <a:off x="4938982" y="1273118"/>
            <a:ext cx="2056178" cy="2033614"/>
          </a:xfrm>
          <a:prstGeom prst="roundRect">
            <a:avLst/>
          </a:prstGeom>
          <a:ln w="38100">
            <a:solidFill>
              <a:schemeClr val="accent2">
                <a:lumMod val="75000"/>
              </a:schemeClr>
            </a:solidFill>
          </a:ln>
        </p:spPr>
      </p:pic>
      <p:sp>
        <p:nvSpPr>
          <p:cNvPr id="7" name="Прямоугольник: скругленные углы 9">
            <a:extLst>
              <a:ext uri="{FF2B5EF4-FFF2-40B4-BE49-F238E27FC236}">
                <a16:creationId xmlns="" xmlns:a16="http://schemas.microsoft.com/office/drawing/2014/main" id="{C1FCF387-AF77-4562-9744-AAF1E0B99153}"/>
              </a:ext>
            </a:extLst>
          </p:cNvPr>
          <p:cNvSpPr/>
          <p:nvPr/>
        </p:nvSpPr>
        <p:spPr>
          <a:xfrm>
            <a:off x="960120" y="2564131"/>
            <a:ext cx="3589020" cy="74260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3200" b="1" dirty="0">
                <a:solidFill>
                  <a:schemeClr val="bg1"/>
                </a:solidFill>
              </a:rPr>
              <a:t>Кішка муркоче</a:t>
            </a:r>
          </a:p>
        </p:txBody>
      </p:sp>
      <p:pic>
        <p:nvPicPr>
          <p:cNvPr id="11" name="Рисунок 10">
            <a:extLst>
              <a:ext uri="{FF2B5EF4-FFF2-40B4-BE49-F238E27FC236}">
                <a16:creationId xmlns="" xmlns:a16="http://schemas.microsoft.com/office/drawing/2014/main" id="{2B542C85-857A-443D-8C3A-01DD3FA532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052"/>
          <a:stretch/>
        </p:blipFill>
        <p:spPr>
          <a:xfrm>
            <a:off x="7192190" y="1299788"/>
            <a:ext cx="2325317" cy="2042930"/>
          </a:xfrm>
          <a:prstGeom prst="roundRect">
            <a:avLst/>
          </a:prstGeom>
          <a:ln w="38100">
            <a:solidFill>
              <a:schemeClr val="accent2">
                <a:lumMod val="75000"/>
              </a:schemeClr>
            </a:solidFill>
          </a:ln>
        </p:spPr>
      </p:pic>
      <p:pic>
        <p:nvPicPr>
          <p:cNvPr id="14" name="Рисунок 13">
            <a:extLst>
              <a:ext uri="{FF2B5EF4-FFF2-40B4-BE49-F238E27FC236}">
                <a16:creationId xmlns="" xmlns:a16="http://schemas.microsoft.com/office/drawing/2014/main" id="{977C145B-2637-477A-9B29-E1A8637DA8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406"/>
          <a:stretch/>
        </p:blipFill>
        <p:spPr>
          <a:xfrm>
            <a:off x="5910647" y="3441216"/>
            <a:ext cx="2169025" cy="2753200"/>
          </a:xfrm>
          <a:prstGeom prst="roundRect">
            <a:avLst/>
          </a:prstGeom>
          <a:ln w="38100">
            <a:solidFill>
              <a:schemeClr val="accent2">
                <a:lumMod val="75000"/>
              </a:schemeClr>
            </a:solidFill>
          </a:ln>
        </p:spPr>
      </p:pic>
      <p:sp>
        <p:nvSpPr>
          <p:cNvPr id="15" name="Прямоугольник: скругленные углы 9">
            <a:extLst>
              <a:ext uri="{FF2B5EF4-FFF2-40B4-BE49-F238E27FC236}">
                <a16:creationId xmlns="" xmlns:a16="http://schemas.microsoft.com/office/drawing/2014/main" id="{C1FCF387-AF77-4562-9744-AAF1E0B99153}"/>
              </a:ext>
            </a:extLst>
          </p:cNvPr>
          <p:cNvSpPr/>
          <p:nvPr/>
        </p:nvSpPr>
        <p:spPr>
          <a:xfrm>
            <a:off x="960120" y="3551706"/>
            <a:ext cx="3589020" cy="838202"/>
          </a:xfrm>
          <a:prstGeom prst="roundRect">
            <a:avLst/>
          </a:prstGeom>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a:solidFill>
                  <a:schemeClr val="bg1"/>
                </a:solidFill>
              </a:rPr>
              <a:t>Собака гарчить</a:t>
            </a:r>
          </a:p>
        </p:txBody>
      </p:sp>
      <p:pic>
        <p:nvPicPr>
          <p:cNvPr id="17" name="Рисунок 16">
            <a:extLst>
              <a:ext uri="{FF2B5EF4-FFF2-40B4-BE49-F238E27FC236}">
                <a16:creationId xmlns="" xmlns:a16="http://schemas.microsoft.com/office/drawing/2014/main" id="{0D68E541-460C-468E-98B8-A7B4C29D62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9052"/>
          <a:stretch/>
        </p:blipFill>
        <p:spPr>
          <a:xfrm>
            <a:off x="8561070" y="3406139"/>
            <a:ext cx="2659853" cy="2788277"/>
          </a:xfrm>
          <a:prstGeom prst="roundRect">
            <a:avLst/>
          </a:prstGeom>
          <a:ln w="38100">
            <a:solidFill>
              <a:schemeClr val="accent2">
                <a:lumMod val="75000"/>
              </a:schemeClr>
            </a:solidFill>
          </a:ln>
        </p:spPr>
      </p:pic>
      <p:sp>
        <p:nvSpPr>
          <p:cNvPr id="18" name="Прямоугольник: скругленные углы 9">
            <a:extLst>
              <a:ext uri="{FF2B5EF4-FFF2-40B4-BE49-F238E27FC236}">
                <a16:creationId xmlns="" xmlns:a16="http://schemas.microsoft.com/office/drawing/2014/main" id="{C1FCF387-AF77-4562-9744-AAF1E0B99153}"/>
              </a:ext>
            </a:extLst>
          </p:cNvPr>
          <p:cNvSpPr/>
          <p:nvPr/>
        </p:nvSpPr>
        <p:spPr>
          <a:xfrm>
            <a:off x="880110" y="4602477"/>
            <a:ext cx="3589020" cy="849633"/>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3200" b="1" dirty="0">
                <a:solidFill>
                  <a:schemeClr val="bg1"/>
                </a:solidFill>
              </a:rPr>
              <a:t>Сова </a:t>
            </a:r>
            <a:r>
              <a:rPr lang="uk-UA" sz="3200" b="1" dirty="0" err="1">
                <a:solidFill>
                  <a:schemeClr val="bg1"/>
                </a:solidFill>
              </a:rPr>
              <a:t>угукає</a:t>
            </a:r>
            <a:endParaRPr lang="uk-UA" sz="3200" b="1" dirty="0">
              <a:solidFill>
                <a:schemeClr val="bg1"/>
              </a:solidFill>
            </a:endParaRPr>
          </a:p>
        </p:txBody>
      </p:sp>
    </p:spTree>
    <p:extLst>
      <p:ext uri="{BB962C8B-B14F-4D97-AF65-F5344CB8AC3E}">
        <p14:creationId xmlns:p14="http://schemas.microsoft.com/office/powerpoint/2010/main" val="157933133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37"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par>
                                <p:cTn id="16" presetID="16" presetClass="entr" presetSubtype="37"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outVertical)">
                                      <p:cBhvr>
                                        <p:cTn id="23" dur="500"/>
                                        <p:tgtEl>
                                          <p:spTgt spid="18"/>
                                        </p:tgtEl>
                                      </p:cBhvr>
                                    </p:animEffect>
                                  </p:childTnLst>
                                </p:cTn>
                              </p:par>
                              <p:par>
                                <p:cTn id="24" presetID="16" presetClass="entr" presetSubtype="37"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out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55296" y="503283"/>
            <a:ext cx="10371834" cy="65114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lvl="1" algn="ctr"/>
            <a:r>
              <a:rPr lang="uk-UA" sz="4000" b="1" dirty="0" smtClean="0">
                <a:solidFill>
                  <a:schemeClr val="bg1"/>
                </a:solidFill>
              </a:rPr>
              <a:t>Прочитай чистомовку</a:t>
            </a:r>
            <a:endParaRPr lang="uk-UA" sz="4000" b="1" dirty="0">
              <a:solidFill>
                <a:schemeClr val="bg1"/>
              </a:solidFill>
            </a:endParaRPr>
          </a:p>
        </p:txBody>
      </p:sp>
      <p:pic>
        <p:nvPicPr>
          <p:cNvPr id="6" name="Рисунок 5">
            <a:extLst>
              <a:ext uri="{FF2B5EF4-FFF2-40B4-BE49-F238E27FC236}">
                <a16:creationId xmlns="" xmlns:a16="http://schemas.microsoft.com/office/drawing/2014/main" id="{9D9F4608-7AD8-4B8E-AC44-2CFDDE2B7A7A}"/>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12912" r="13329" b="11505"/>
          <a:stretch/>
        </p:blipFill>
        <p:spPr>
          <a:xfrm flipH="1">
            <a:off x="1132290" y="1258930"/>
            <a:ext cx="2102399" cy="4428296"/>
          </a:xfrm>
          <a:prstGeom prst="rect">
            <a:avLst/>
          </a:prstGeom>
        </p:spPr>
      </p:pic>
      <p:sp>
        <p:nvSpPr>
          <p:cNvPr id="7" name="Прямокутник: округлені кути 6">
            <a:extLst>
              <a:ext uri="{FF2B5EF4-FFF2-40B4-BE49-F238E27FC236}">
                <a16:creationId xmlns="" xmlns:a16="http://schemas.microsoft.com/office/drawing/2014/main" id="{82EE71A2-5B11-4F4E-AE96-039F9C5E3212}"/>
              </a:ext>
            </a:extLst>
          </p:cNvPr>
          <p:cNvSpPr/>
          <p:nvPr/>
        </p:nvSpPr>
        <p:spPr>
          <a:xfrm>
            <a:off x="4149088" y="1275385"/>
            <a:ext cx="7178041" cy="71067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3200" b="1" dirty="0"/>
              <a:t>Ма-ма-ма – </a:t>
            </a:r>
            <a:r>
              <a:rPr lang="uk-UA" sz="3200" b="1" dirty="0" smtClean="0"/>
              <a:t>невесела </a:t>
            </a:r>
            <a:r>
              <a:rPr lang="uk-UA" sz="3200" b="1" dirty="0"/>
              <a:t>вже </a:t>
            </a:r>
            <a:r>
              <a:rPr lang="uk-UA" sz="3200" b="1" dirty="0" smtClean="0"/>
              <a:t>зима.</a:t>
            </a:r>
            <a:endParaRPr lang="uk-UA" sz="3200" b="1" dirty="0">
              <a:solidFill>
                <a:schemeClr val="bg1"/>
              </a:solidFill>
            </a:endParaRPr>
          </a:p>
        </p:txBody>
      </p:sp>
      <p:sp>
        <p:nvSpPr>
          <p:cNvPr id="8" name="Прямокутник: округлені кути 7">
            <a:extLst>
              <a:ext uri="{FF2B5EF4-FFF2-40B4-BE49-F238E27FC236}">
                <a16:creationId xmlns="" xmlns:a16="http://schemas.microsoft.com/office/drawing/2014/main" id="{C59A1651-FD8A-4372-BE56-FA757739FF7D}"/>
              </a:ext>
            </a:extLst>
          </p:cNvPr>
          <p:cNvSpPr/>
          <p:nvPr/>
        </p:nvSpPr>
        <p:spPr>
          <a:xfrm>
            <a:off x="4149087" y="1986062"/>
            <a:ext cx="7178041" cy="710677"/>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3200" b="1" dirty="0"/>
              <a:t>Ло-ло-ло – купу снігу </a:t>
            </a:r>
            <a:r>
              <a:rPr lang="uk-UA" sz="3200" b="1" dirty="0" smtClean="0"/>
              <a:t>намело.</a:t>
            </a:r>
            <a:endParaRPr lang="uk-UA" sz="3200" b="1" dirty="0">
              <a:solidFill>
                <a:schemeClr val="bg1"/>
              </a:solidFill>
            </a:endParaRPr>
          </a:p>
        </p:txBody>
      </p:sp>
      <p:sp>
        <p:nvSpPr>
          <p:cNvPr id="9" name="Прямокутник: округлені кути 8">
            <a:extLst>
              <a:ext uri="{FF2B5EF4-FFF2-40B4-BE49-F238E27FC236}">
                <a16:creationId xmlns="" xmlns:a16="http://schemas.microsoft.com/office/drawing/2014/main" id="{6421F980-FEF3-4B6D-B243-05B2637F54C7}"/>
              </a:ext>
            </a:extLst>
          </p:cNvPr>
          <p:cNvSpPr/>
          <p:nvPr/>
        </p:nvSpPr>
        <p:spPr>
          <a:xfrm>
            <a:off x="4129530" y="2677966"/>
            <a:ext cx="7178041" cy="73984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uk-UA" sz="3200" b="1" dirty="0"/>
              <a:t>Да-да-да – ось і сонце </a:t>
            </a:r>
            <a:r>
              <a:rPr lang="uk-UA" sz="3200" b="1" dirty="0" smtClean="0"/>
              <a:t>вигляда.</a:t>
            </a:r>
            <a:endParaRPr lang="uk-UA" sz="3200" b="1" dirty="0">
              <a:solidFill>
                <a:schemeClr val="bg1"/>
              </a:solidFill>
            </a:endParaRPr>
          </a:p>
        </p:txBody>
      </p:sp>
      <p:sp>
        <p:nvSpPr>
          <p:cNvPr id="10" name="Прямокутник: округлені кути 9">
            <a:extLst>
              <a:ext uri="{FF2B5EF4-FFF2-40B4-BE49-F238E27FC236}">
                <a16:creationId xmlns="" xmlns:a16="http://schemas.microsoft.com/office/drawing/2014/main" id="{D8609BDE-5712-4F49-91B5-22C0866E885D}"/>
              </a:ext>
            </a:extLst>
          </p:cNvPr>
          <p:cNvSpPr/>
          <p:nvPr/>
        </p:nvSpPr>
        <p:spPr>
          <a:xfrm>
            <a:off x="4129530" y="3340744"/>
            <a:ext cx="7178041" cy="739840"/>
          </a:xfrm>
          <a:prstGeom prst="roundRect">
            <a:avLst/>
          </a:prstGeom>
          <a:solidFill>
            <a:srgbClr val="FF434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3200" b="1" dirty="0"/>
              <a:t>Ма-ма-ма – снігу більше тут </a:t>
            </a:r>
            <a:r>
              <a:rPr lang="uk-UA" sz="3200" b="1" dirty="0" smtClean="0"/>
              <a:t>нема.</a:t>
            </a:r>
            <a:endParaRPr lang="uk-UA" sz="3200" b="1" dirty="0">
              <a:solidFill>
                <a:schemeClr val="bg1"/>
              </a:solidFill>
            </a:endParaRPr>
          </a:p>
        </p:txBody>
      </p:sp>
      <p:sp>
        <p:nvSpPr>
          <p:cNvPr id="11" name="Прямокутник: округлені кути 8">
            <a:extLst>
              <a:ext uri="{FF2B5EF4-FFF2-40B4-BE49-F238E27FC236}">
                <a16:creationId xmlns="" xmlns:a16="http://schemas.microsoft.com/office/drawing/2014/main" id="{8E16E8F4-9AE0-40D4-84EC-C2BC3270FDAE}"/>
              </a:ext>
            </a:extLst>
          </p:cNvPr>
          <p:cNvSpPr/>
          <p:nvPr/>
        </p:nvSpPr>
        <p:spPr>
          <a:xfrm>
            <a:off x="4149089" y="4080584"/>
            <a:ext cx="7178041" cy="739840"/>
          </a:xfrm>
          <a:prstGeom prst="roundRect">
            <a:avLst/>
          </a:prstGeom>
          <a:solidFill>
            <a:schemeClr val="accent4">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3200" b="1" dirty="0"/>
              <a:t>На-на-на – що за сталась дивина?</a:t>
            </a:r>
            <a:endParaRPr lang="uk-UA" sz="3200" b="1" dirty="0">
              <a:solidFill>
                <a:schemeClr val="bg1"/>
              </a:solidFill>
            </a:endParaRPr>
          </a:p>
        </p:txBody>
      </p:sp>
      <p:sp>
        <p:nvSpPr>
          <p:cNvPr id="12" name="Прямокутник: округлені кути 9">
            <a:extLst>
              <a:ext uri="{FF2B5EF4-FFF2-40B4-BE49-F238E27FC236}">
                <a16:creationId xmlns="" xmlns:a16="http://schemas.microsoft.com/office/drawing/2014/main" id="{CA533E73-1AC3-4C97-81C7-6BB2B5379AD6}"/>
              </a:ext>
            </a:extLst>
          </p:cNvPr>
          <p:cNvSpPr/>
          <p:nvPr/>
        </p:nvSpPr>
        <p:spPr>
          <a:xfrm>
            <a:off x="4129529" y="4820424"/>
            <a:ext cx="7178041" cy="739840"/>
          </a:xfrm>
          <a:prstGeom prst="roundRect">
            <a:avLst/>
          </a:prstGeom>
          <a:solidFill>
            <a:srgbClr val="7030A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uk-UA" sz="3200" b="1" dirty="0" smtClean="0"/>
              <a:t>Де-де-де </a:t>
            </a:r>
            <a:r>
              <a:rPr lang="uk-UA" sz="3200" b="1" dirty="0"/>
              <a:t>– оце веснонька </a:t>
            </a:r>
            <a:r>
              <a:rPr lang="uk-UA" sz="3200" b="1" dirty="0" smtClean="0"/>
              <a:t>іде!</a:t>
            </a:r>
            <a:endParaRPr lang="uk-UA" sz="3200" b="1" dirty="0">
              <a:solidFill>
                <a:schemeClr val="bg1"/>
              </a:solidFill>
            </a:endParaRPr>
          </a:p>
        </p:txBody>
      </p:sp>
    </p:spTree>
    <p:extLst>
      <p:ext uri="{BB962C8B-B14F-4D97-AF65-F5344CB8AC3E}">
        <p14:creationId xmlns:p14="http://schemas.microsoft.com/office/powerpoint/2010/main" val="3413071970"/>
      </p:ext>
    </p:extLst>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041722" y="582906"/>
            <a:ext cx="9953937" cy="81155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t>Повідомлення теми </a:t>
            </a:r>
            <a:r>
              <a:rPr lang="uk-UA" sz="4000" b="1" dirty="0" smtClean="0"/>
              <a:t>уроку</a:t>
            </a:r>
            <a:endParaRPr lang="uk-UA" sz="4000" b="1" dirty="0">
              <a:solidFill>
                <a:schemeClr val="bg1"/>
              </a:solidFill>
            </a:endParaRPr>
          </a:p>
        </p:txBody>
      </p:sp>
      <p:sp>
        <p:nvSpPr>
          <p:cNvPr id="32778" name="AutoShape 10" descr="любители книг | Школьные темы, Де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0" name="Picture 2" descr="D:\Картинки до тестів\!!!!Эсмира_512х512\_free_2024-01-13-17-28-32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723" y="1486510"/>
            <a:ext cx="4190035" cy="41900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60670" y="1494595"/>
            <a:ext cx="5634990" cy="3915966"/>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2800" b="1" dirty="0">
                <a:solidFill>
                  <a:schemeClr val="bg1"/>
                </a:solidFill>
              </a:rPr>
              <a:t>Сьогодні на уроці читання </a:t>
            </a:r>
            <a:r>
              <a:rPr lang="uk-UA" sz="2800" b="1" dirty="0" smtClean="0">
                <a:solidFill>
                  <a:schemeClr val="bg1"/>
                </a:solidFill>
              </a:rPr>
              <a:t>ми познайомимось з поетесою Наталею Забілою. </a:t>
            </a:r>
          </a:p>
          <a:p>
            <a:pPr algn="ctr"/>
            <a:r>
              <a:rPr lang="uk-UA" sz="2800" b="1" dirty="0" smtClean="0">
                <a:solidFill>
                  <a:schemeClr val="bg1"/>
                </a:solidFill>
              </a:rPr>
              <a:t>Прочитаємо її віршовану казку </a:t>
            </a:r>
            <a:r>
              <a:rPr lang="uk-UA" sz="2800" b="1" dirty="0" smtClean="0">
                <a:solidFill>
                  <a:srgbClr val="FFFF00"/>
                </a:solidFill>
              </a:rPr>
              <a:t>«Хто сильніший?» </a:t>
            </a:r>
          </a:p>
          <a:p>
            <a:pPr algn="ctr"/>
            <a:r>
              <a:rPr lang="uk-UA" sz="2800" b="1" dirty="0" smtClean="0"/>
              <a:t>Дізнаємось,</a:t>
            </a:r>
            <a:r>
              <a:rPr lang="uk-UA" sz="2800" dirty="0"/>
              <a:t> </a:t>
            </a:r>
            <a:r>
              <a:rPr lang="uk-UA" sz="2800" b="1" dirty="0"/>
              <a:t>що теплом, добротою можна досягти більшого, ніж грубою силою</a:t>
            </a:r>
            <a:r>
              <a:rPr lang="uk-UA" sz="2800" dirty="0" smtClean="0"/>
              <a:t>.</a:t>
            </a:r>
            <a:endParaRPr lang="ru-RU" sz="2800" dirty="0"/>
          </a:p>
        </p:txBody>
      </p:sp>
    </p:spTree>
    <p:extLst>
      <p:ext uri="{BB962C8B-B14F-4D97-AF65-F5344CB8AC3E}">
        <p14:creationId xmlns:p14="http://schemas.microsoft.com/office/powerpoint/2010/main" val="3509580173"/>
      </p:ext>
    </p:extLst>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834390" y="494529"/>
            <a:ext cx="10469880" cy="811928"/>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Наталія Забіла</a:t>
            </a:r>
          </a:p>
        </p:txBody>
      </p:sp>
      <p:sp>
        <p:nvSpPr>
          <p:cNvPr id="6" name="Прямоугольник: скругленные углы 5">
            <a:extLst>
              <a:ext uri="{FF2B5EF4-FFF2-40B4-BE49-F238E27FC236}">
                <a16:creationId xmlns="" xmlns:a16="http://schemas.microsoft.com/office/drawing/2014/main" id="{5D455451-86ED-4C1B-9B4E-AAA063859989}"/>
              </a:ext>
            </a:extLst>
          </p:cNvPr>
          <p:cNvSpPr/>
          <p:nvPr/>
        </p:nvSpPr>
        <p:spPr>
          <a:xfrm>
            <a:off x="3993378" y="1417858"/>
            <a:ext cx="7368042" cy="4509957"/>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a:solidFill>
                  <a:schemeClr val="accent2">
                    <a:lumMod val="75000"/>
                  </a:schemeClr>
                </a:solidFill>
              </a:rPr>
              <a:t>Народилася поетеса в Санкт-Петербурзі у високоосвіченій родині, де любили книжки, музику, театр. Наталя Львівна так згадує своє дитинство: «Нас у родині було семеро сестер і братів,  я по старшинству — друга. Мама не вміла співати, тому перед сном читала нам вірші, яких вона знала безліч. Не дивно, що майже всі ми змалку любили малювати, писати вірші та казки». Поетеса видала близько 200 книжок: «Ясоччина книжка», «Під ясним сонцем», «Лісова криничка», «Прогулянка до лісу» та інші.</a:t>
            </a:r>
          </a:p>
        </p:txBody>
      </p:sp>
      <p:pic>
        <p:nvPicPr>
          <p:cNvPr id="2" name="Picture 2" descr="Результат пошуку зображень за запитом Наталя Забіла">
            <a:extLst>
              <a:ext uri="{FF2B5EF4-FFF2-40B4-BE49-F238E27FC236}">
                <a16:creationId xmlns="" xmlns:a16="http://schemas.microsoft.com/office/drawing/2014/main" id="{4F17CCCB-B245-4796-8205-E884037DD6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4390" y="1569984"/>
            <a:ext cx="3041804" cy="4205703"/>
          </a:xfrm>
          <a:prstGeom prst="round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Прямоугольник 4">
            <a:extLst>
              <a:ext uri="{FF2B5EF4-FFF2-40B4-BE49-F238E27FC236}">
                <a16:creationId xmlns="" xmlns:a16="http://schemas.microsoft.com/office/drawing/2014/main" id="{41300D0C-EC34-4515-9E3A-6F0DC297E5C1}"/>
              </a:ext>
            </a:extLst>
          </p:cNvPr>
          <p:cNvSpPr/>
          <p:nvPr/>
        </p:nvSpPr>
        <p:spPr>
          <a:xfrm>
            <a:off x="0" y="5850087"/>
            <a:ext cx="1054101"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96</a:t>
            </a:r>
            <a:endParaRPr lang="ru-RU" sz="2800" b="1" dirty="0">
              <a:solidFill>
                <a:schemeClr val="bg1"/>
              </a:solidFill>
            </a:endParaRPr>
          </a:p>
        </p:txBody>
      </p:sp>
    </p:spTree>
    <p:extLst>
      <p:ext uri="{BB962C8B-B14F-4D97-AF65-F5344CB8AC3E}">
        <p14:creationId xmlns:p14="http://schemas.microsoft.com/office/powerpoint/2010/main" val="3580923368"/>
      </p:ext>
    </p:extLst>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83896" y="503283"/>
            <a:ext cx="9948924" cy="75401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Наталя Забіла «Хто сильніший?»</a:t>
            </a:r>
            <a:endParaRPr lang="uk-UA" sz="4000" b="1" dirty="0">
              <a:solidFill>
                <a:schemeClr val="bg1"/>
              </a:solidFill>
            </a:endParaRPr>
          </a:p>
        </p:txBody>
      </p:sp>
      <p:sp>
        <p:nvSpPr>
          <p:cNvPr id="11" name="Прямоугольник: скругленные углы 10">
            <a:extLst>
              <a:ext uri="{FF2B5EF4-FFF2-40B4-BE49-F238E27FC236}">
                <a16:creationId xmlns="" xmlns:a16="http://schemas.microsoft.com/office/drawing/2014/main" id="{E109CE0C-8049-4C22-BFFE-55E490692933}"/>
              </a:ext>
            </a:extLst>
          </p:cNvPr>
          <p:cNvSpPr/>
          <p:nvPr/>
        </p:nvSpPr>
        <p:spPr>
          <a:xfrm>
            <a:off x="3717221" y="1632744"/>
            <a:ext cx="4946720" cy="1933416"/>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800" b="1" dirty="0" smtClean="0">
                <a:solidFill>
                  <a:schemeClr val="accent2">
                    <a:lumMod val="75000"/>
                  </a:schemeClr>
                </a:solidFill>
              </a:rPr>
              <a:t>Розглянь </a:t>
            </a:r>
            <a:r>
              <a:rPr lang="ru-RU" sz="2800" b="1" dirty="0">
                <a:solidFill>
                  <a:schemeClr val="accent2">
                    <a:lumMod val="75000"/>
                  </a:schemeClr>
                </a:solidFill>
              </a:rPr>
              <a:t>малюнки до твору.  Хто на них зображений? </a:t>
            </a:r>
            <a:endParaRPr lang="ru-RU" sz="2800" b="1" dirty="0" smtClean="0">
              <a:solidFill>
                <a:schemeClr val="accent2">
                  <a:lumMod val="75000"/>
                </a:schemeClr>
              </a:solidFill>
            </a:endParaRPr>
          </a:p>
          <a:p>
            <a:pPr algn="ctr"/>
            <a:r>
              <a:rPr lang="ru-RU" sz="2800" b="1" dirty="0" smtClean="0">
                <a:solidFill>
                  <a:schemeClr val="accent2">
                    <a:lumMod val="75000"/>
                  </a:schemeClr>
                </a:solidFill>
              </a:rPr>
              <a:t>Як ти вважаєш, </a:t>
            </a:r>
            <a:r>
              <a:rPr lang="ru-RU" sz="2800" b="1" dirty="0" err="1">
                <a:solidFill>
                  <a:schemeClr val="accent2">
                    <a:lumMod val="75000"/>
                  </a:schemeClr>
                </a:solidFill>
              </a:rPr>
              <a:t>між</a:t>
            </a:r>
            <a:r>
              <a:rPr lang="ru-RU" sz="2800" b="1" dirty="0">
                <a:solidFill>
                  <a:schemeClr val="accent2">
                    <a:lumMod val="75000"/>
                  </a:schemeClr>
                </a:solidFill>
              </a:rPr>
              <a:t> ким буде змагання?</a:t>
            </a:r>
            <a:endParaRPr lang="uk-UA" sz="2800" b="1" dirty="0">
              <a:solidFill>
                <a:schemeClr val="accent2">
                  <a:lumMod val="75000"/>
                </a:schemeClr>
              </a:solidFill>
            </a:endParaRPr>
          </a:p>
        </p:txBody>
      </p:sp>
      <p:pic>
        <p:nvPicPr>
          <p:cNvPr id="1027" name="Picture 3" descr="D:\2 клас\2 Читання\1 Савченко\07 У колі літературних казок\№079 - 080 - Де тепло, там і добро\2025-02-23_16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21" y="1415230"/>
            <a:ext cx="2334498" cy="4647246"/>
          </a:xfrm>
          <a:prstGeom prst="round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D:\2 клас\2 Читання\1 Савченко\07 У колі літературних казок\№079 - 080 - Де тепло, там і добро\2025-02-23_1618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1111" y="1415230"/>
            <a:ext cx="2136456" cy="4647246"/>
          </a:xfrm>
          <a:prstGeom prst="round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742464"/>
      </p:ext>
    </p:extLst>
  </p:cSld>
  <p:clrMapOvr>
    <a:masterClrMapping/>
  </p:clrMapOvr>
  <p:transition spd="slow">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65860" y="548267"/>
            <a:ext cx="9932670" cy="731893"/>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Прочитай правильно</a:t>
            </a:r>
            <a:endParaRPr lang="uk-UA" sz="4000" b="1" dirty="0">
              <a:solidFill>
                <a:schemeClr val="bg1"/>
              </a:solidFill>
            </a:endParaRPr>
          </a:p>
        </p:txBody>
      </p:sp>
      <p:pic>
        <p:nvPicPr>
          <p:cNvPr id="6146" name="Picture 2" descr="D:\2 клас\2 Читання\1 Савченко\07 У колі літературних казок\№079 - 080 - Де тепло, там і добро\2025-02-23_202701.jpg"/>
          <p:cNvPicPr>
            <a:picLocks noChangeAspect="1" noChangeArrowheads="1"/>
          </p:cNvPicPr>
          <p:nvPr/>
        </p:nvPicPr>
        <p:blipFill rotWithShape="1">
          <a:blip r:embed="rId2">
            <a:extLst>
              <a:ext uri="{28A0092B-C50C-407E-A947-70E740481C1C}">
                <a14:useLocalDpi xmlns:a14="http://schemas.microsoft.com/office/drawing/2010/main" val="0"/>
              </a:ext>
            </a:extLst>
          </a:blip>
          <a:srcRect t="13367" b="40961"/>
          <a:stretch/>
        </p:blipFill>
        <p:spPr bwMode="auto">
          <a:xfrm>
            <a:off x="1165860" y="2092140"/>
            <a:ext cx="9932670" cy="2045520"/>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165860" y="1325881"/>
            <a:ext cx="6595110" cy="662941"/>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800" b="1" dirty="0" smtClean="0">
                <a:solidFill>
                  <a:schemeClr val="accent2">
                    <a:lumMod val="75000"/>
                  </a:schemeClr>
                </a:solidFill>
              </a:rPr>
              <a:t>Чітко вимовляй виділені частини слів</a:t>
            </a:r>
            <a:endParaRPr lang="uk-UA" sz="2800" b="1" dirty="0">
              <a:solidFill>
                <a:schemeClr val="accent2">
                  <a:lumMod val="75000"/>
                </a:schemeClr>
              </a:solidFill>
            </a:endParaRPr>
          </a:p>
        </p:txBody>
      </p:sp>
      <p:pic>
        <p:nvPicPr>
          <p:cNvPr id="1026" name="Picture 2" descr="D:\Картинки до тестів\!!!!!!Эсмира\_free_2023-10-14-19-34_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0204" y="3570346"/>
            <a:ext cx="2768326" cy="2768326"/>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940242"/>
      </p:ext>
    </p:extLst>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593E54B9-FEEE-4FE3-B2D4-96D65B2D0A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052"/>
          <a:stretch/>
        </p:blipFill>
        <p:spPr>
          <a:xfrm>
            <a:off x="8913214" y="1363730"/>
            <a:ext cx="2448593" cy="2405107"/>
          </a:xfrm>
          <a:prstGeom prst="rect">
            <a:avLst/>
          </a:prstGeom>
          <a:ln w="38100">
            <a:solidFill>
              <a:schemeClr val="accent2">
                <a:lumMod val="75000"/>
              </a:schemeClr>
            </a:solidFill>
          </a:ln>
        </p:spPr>
      </p:pic>
      <p:sp>
        <p:nvSpPr>
          <p:cNvPr id="8" name="Прямоугольник: скругленные углы 7">
            <a:extLst>
              <a:ext uri="{FF2B5EF4-FFF2-40B4-BE49-F238E27FC236}">
                <a16:creationId xmlns="" xmlns:a16="http://schemas.microsoft.com/office/drawing/2014/main" id="{F0C886EF-169E-4C11-B669-86F120612F40}"/>
              </a:ext>
            </a:extLst>
          </p:cNvPr>
          <p:cNvSpPr/>
          <p:nvPr/>
        </p:nvSpPr>
        <p:spPr>
          <a:xfrm>
            <a:off x="3288628" y="1306580"/>
            <a:ext cx="5523902" cy="5143500"/>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ru-RU" sz="2800" b="1" dirty="0">
                <a:solidFill>
                  <a:schemeClr val="accent2">
                    <a:lumMod val="50000"/>
                  </a:schemeClr>
                </a:solidFill>
              </a:rPr>
              <a:t>Одного разу Сонце й Вітер </a:t>
            </a:r>
            <a:endParaRPr lang="ru-RU" sz="2800" b="1" dirty="0" smtClean="0">
              <a:solidFill>
                <a:schemeClr val="accent2">
                  <a:lumMod val="50000"/>
                </a:schemeClr>
              </a:solidFill>
            </a:endParaRPr>
          </a:p>
          <a:p>
            <a:r>
              <a:rPr lang="ru-RU" sz="2800" b="1" dirty="0" smtClean="0">
                <a:solidFill>
                  <a:schemeClr val="accent2">
                    <a:lumMod val="50000"/>
                  </a:schemeClr>
                </a:solidFill>
              </a:rPr>
              <a:t>посперечались </a:t>
            </a:r>
            <a:r>
              <a:rPr lang="ru-RU" sz="2800" b="1" dirty="0">
                <a:solidFill>
                  <a:schemeClr val="accent2">
                    <a:lumMod val="50000"/>
                  </a:schemeClr>
                </a:solidFill>
              </a:rPr>
              <a:t>не на жарт: </a:t>
            </a:r>
          </a:p>
          <a:p>
            <a:r>
              <a:rPr lang="ru-RU" sz="2800" b="1" dirty="0">
                <a:solidFill>
                  <a:schemeClr val="accent2">
                    <a:lumMod val="50000"/>
                  </a:schemeClr>
                </a:solidFill>
              </a:rPr>
              <a:t>хто з них із двох сильніший в світі </a:t>
            </a:r>
          </a:p>
          <a:p>
            <a:r>
              <a:rPr lang="ru-RU" sz="2800" b="1" dirty="0">
                <a:solidFill>
                  <a:schemeClr val="accent2">
                    <a:lumMod val="50000"/>
                  </a:schemeClr>
                </a:solidFill>
              </a:rPr>
              <a:t>і більш за те пошани варт? </a:t>
            </a:r>
          </a:p>
          <a:p>
            <a:r>
              <a:rPr lang="ru-RU" sz="2800" b="1" dirty="0" smtClean="0">
                <a:solidFill>
                  <a:schemeClr val="accent2">
                    <a:lumMod val="50000"/>
                  </a:schemeClr>
                </a:solidFill>
              </a:rPr>
              <a:t>Говорить </a:t>
            </a:r>
            <a:r>
              <a:rPr lang="ru-RU" sz="2800" b="1" dirty="0">
                <a:solidFill>
                  <a:schemeClr val="accent2">
                    <a:lumMod val="50000"/>
                  </a:schemeClr>
                </a:solidFill>
              </a:rPr>
              <a:t>Вітер: — Я суворий, </a:t>
            </a:r>
            <a:endParaRPr lang="ru-RU" sz="2800" b="1" dirty="0" smtClean="0">
              <a:solidFill>
                <a:schemeClr val="accent2">
                  <a:lumMod val="50000"/>
                </a:schemeClr>
              </a:solidFill>
            </a:endParaRPr>
          </a:p>
          <a:p>
            <a:r>
              <a:rPr lang="ru-RU" sz="2800" b="1" dirty="0" smtClean="0">
                <a:solidFill>
                  <a:schemeClr val="accent2">
                    <a:lumMod val="50000"/>
                  </a:schemeClr>
                </a:solidFill>
              </a:rPr>
              <a:t>я </a:t>
            </a:r>
            <a:r>
              <a:rPr lang="ru-RU" sz="2800" b="1" dirty="0">
                <a:solidFill>
                  <a:schemeClr val="accent2">
                    <a:lumMod val="50000"/>
                  </a:schemeClr>
                </a:solidFill>
              </a:rPr>
              <a:t>нажену на всіх страхи, </a:t>
            </a:r>
            <a:endParaRPr lang="ru-RU" sz="2800" b="1" dirty="0" smtClean="0">
              <a:solidFill>
                <a:schemeClr val="accent2">
                  <a:lumMod val="50000"/>
                </a:schemeClr>
              </a:solidFill>
            </a:endParaRPr>
          </a:p>
          <a:p>
            <a:r>
              <a:rPr lang="ru-RU" sz="2800" b="1" dirty="0" smtClean="0">
                <a:solidFill>
                  <a:schemeClr val="accent2">
                    <a:lumMod val="50000"/>
                  </a:schemeClr>
                </a:solidFill>
              </a:rPr>
              <a:t>я </a:t>
            </a:r>
            <a:r>
              <a:rPr lang="ru-RU" sz="2800" b="1" dirty="0">
                <a:solidFill>
                  <a:schemeClr val="accent2">
                    <a:lumMod val="50000"/>
                  </a:schemeClr>
                </a:solidFill>
              </a:rPr>
              <a:t>й розхвилюю синє море, </a:t>
            </a:r>
            <a:endParaRPr lang="ru-RU" sz="2800" b="1" dirty="0" smtClean="0">
              <a:solidFill>
                <a:schemeClr val="accent2">
                  <a:lumMod val="50000"/>
                </a:schemeClr>
              </a:solidFill>
            </a:endParaRPr>
          </a:p>
          <a:p>
            <a:r>
              <a:rPr lang="ru-RU" sz="2800" b="1" dirty="0" smtClean="0">
                <a:solidFill>
                  <a:schemeClr val="accent2">
                    <a:lumMod val="50000"/>
                  </a:schemeClr>
                </a:solidFill>
              </a:rPr>
              <a:t>я </a:t>
            </a:r>
            <a:r>
              <a:rPr lang="ru-RU" sz="2800" b="1" dirty="0">
                <a:solidFill>
                  <a:schemeClr val="accent2">
                    <a:lumMod val="50000"/>
                  </a:schemeClr>
                </a:solidFill>
              </a:rPr>
              <a:t>й на хатах зірву дахи! </a:t>
            </a:r>
            <a:endParaRPr lang="uk-UA" sz="2800" b="1" dirty="0">
              <a:solidFill>
                <a:schemeClr val="accent2">
                  <a:lumMod val="50000"/>
                </a:schemeClr>
              </a:solidFill>
            </a:endParaRPr>
          </a:p>
          <a:p>
            <a:r>
              <a:rPr lang="ru-RU" sz="2800" b="1" dirty="0">
                <a:solidFill>
                  <a:schemeClr val="accent2">
                    <a:lumMod val="50000"/>
                  </a:schemeClr>
                </a:solidFill>
              </a:rPr>
              <a:t>Я взимку віхолою вію, </a:t>
            </a:r>
          </a:p>
          <a:p>
            <a:r>
              <a:rPr lang="ru-RU" sz="2800" b="1" dirty="0">
                <a:solidFill>
                  <a:schemeClr val="accent2">
                    <a:lumMod val="50000"/>
                  </a:schemeClr>
                </a:solidFill>
              </a:rPr>
              <a:t>усе заметами запну. </a:t>
            </a:r>
          </a:p>
          <a:p>
            <a:r>
              <a:rPr lang="ru-RU" sz="2800" b="1" dirty="0">
                <a:solidFill>
                  <a:schemeClr val="accent2">
                    <a:lumMod val="50000"/>
                  </a:schemeClr>
                </a:solidFill>
              </a:rPr>
              <a:t>Я і тебе здолать зумію — </a:t>
            </a:r>
          </a:p>
          <a:p>
            <a:r>
              <a:rPr lang="ru-RU" sz="2800" b="1" dirty="0">
                <a:solidFill>
                  <a:schemeClr val="accent2">
                    <a:lumMod val="50000"/>
                  </a:schemeClr>
                </a:solidFill>
              </a:rPr>
              <a:t>на тебе хмари нажену</a:t>
            </a:r>
            <a:r>
              <a:rPr lang="ru-RU" sz="2800" b="1" dirty="0" smtClean="0">
                <a:solidFill>
                  <a:schemeClr val="accent2">
                    <a:lumMod val="50000"/>
                  </a:schemeClr>
                </a:solidFill>
              </a:rPr>
              <a:t>!</a:t>
            </a:r>
            <a:endParaRPr lang="ru-RU" sz="2800" b="1" dirty="0">
              <a:solidFill>
                <a:schemeClr val="accent2">
                  <a:lumMod val="50000"/>
                </a:schemeClr>
              </a:solidFill>
            </a:endParaRPr>
          </a:p>
        </p:txBody>
      </p:sp>
      <p:sp>
        <p:nvSpPr>
          <p:cNvPr id="9" name="Прямоугольник 8"/>
          <p:cNvSpPr/>
          <p:nvPr/>
        </p:nvSpPr>
        <p:spPr>
          <a:xfrm>
            <a:off x="1183896" y="503283"/>
            <a:ext cx="9948924" cy="75401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Наталя Забіла «Хто сильніший?»</a:t>
            </a:r>
            <a:endParaRPr lang="uk-UA" sz="4000" b="1" dirty="0">
              <a:solidFill>
                <a:schemeClr val="bg1"/>
              </a:solidFill>
            </a:endParaRPr>
          </a:p>
        </p:txBody>
      </p:sp>
      <p:pic>
        <p:nvPicPr>
          <p:cNvPr id="10" name="Picture 2" descr="D:\2 клас\2 Читання\1 Савченко\07 У колі літературних казок\№079 - 080 - Де тепло, там і добро\2025-02-23_1616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05" y="1363730"/>
            <a:ext cx="2416493" cy="2498062"/>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7" name="Прямоугольник 4">
            <a:extLst>
              <a:ext uri="{FF2B5EF4-FFF2-40B4-BE49-F238E27FC236}">
                <a16:creationId xmlns="" xmlns:a16="http://schemas.microsoft.com/office/drawing/2014/main" id="{41300D0C-EC34-4515-9E3A-6F0DC297E5C1}"/>
              </a:ext>
            </a:extLst>
          </p:cNvPr>
          <p:cNvSpPr/>
          <p:nvPr/>
        </p:nvSpPr>
        <p:spPr>
          <a:xfrm>
            <a:off x="0" y="5850087"/>
            <a:ext cx="1054101"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96</a:t>
            </a:r>
            <a:endParaRPr lang="ru-RU" sz="2800" b="1" dirty="0">
              <a:solidFill>
                <a:schemeClr val="bg1"/>
              </a:solidFill>
            </a:endParaRPr>
          </a:p>
        </p:txBody>
      </p:sp>
      <p:sp>
        <p:nvSpPr>
          <p:cNvPr id="11" name="Прямокутник: округлені кути 31">
            <a:extLst>
              <a:ext uri="{FF2B5EF4-FFF2-40B4-BE49-F238E27FC236}">
                <a16:creationId xmlns="" xmlns:a16="http://schemas.microsoft.com/office/drawing/2014/main" id="{483084F1-C824-41C9-9DFC-3FBFBB6B625A}"/>
              </a:ext>
            </a:extLst>
          </p:cNvPr>
          <p:cNvSpPr/>
          <p:nvPr/>
        </p:nvSpPr>
        <p:spPr>
          <a:xfrm>
            <a:off x="7662209" y="4054238"/>
            <a:ext cx="3904951" cy="164933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342900" indent="-342900">
              <a:buFont typeface="Wingdings" panose="05000000000000000000" pitchFamily="2" charset="2"/>
              <a:buChar char="v"/>
            </a:pPr>
            <a:r>
              <a:rPr lang="ru-RU" sz="2400" b="1" dirty="0" smtClean="0">
                <a:solidFill>
                  <a:schemeClr val="bg1"/>
                </a:solidFill>
              </a:rPr>
              <a:t>Хто </a:t>
            </a:r>
            <a:r>
              <a:rPr lang="ru-RU" sz="2400" b="1" dirty="0">
                <a:solidFill>
                  <a:schemeClr val="bg1"/>
                </a:solidFill>
              </a:rPr>
              <a:t>дійові особи твору</a:t>
            </a:r>
            <a:r>
              <a:rPr lang="ru-RU" sz="2400" b="1" dirty="0" smtClean="0">
                <a:solidFill>
                  <a:schemeClr val="bg1"/>
                </a:solidFill>
              </a:rPr>
              <a:t>?</a:t>
            </a:r>
          </a:p>
          <a:p>
            <a:pPr marL="342900" indent="-342900">
              <a:buFont typeface="Wingdings" panose="05000000000000000000" pitchFamily="2" charset="2"/>
              <a:buChar char="v"/>
            </a:pPr>
            <a:r>
              <a:rPr lang="ru-RU" sz="2400" b="1" dirty="0" smtClean="0">
                <a:solidFill>
                  <a:schemeClr val="bg1"/>
                </a:solidFill>
              </a:rPr>
              <a:t>Прочитай, як </a:t>
            </a:r>
            <a:r>
              <a:rPr lang="ru-RU" sz="2400" b="1" dirty="0">
                <a:solidFill>
                  <a:schemeClr val="bg1"/>
                </a:solidFill>
              </a:rPr>
              <a:t>Вітер переконував Сонце у своїй силі? </a:t>
            </a:r>
          </a:p>
        </p:txBody>
      </p:sp>
    </p:spTree>
    <p:extLst>
      <p:ext uri="{BB962C8B-B14F-4D97-AF65-F5344CB8AC3E}">
        <p14:creationId xmlns:p14="http://schemas.microsoft.com/office/powerpoint/2010/main" val="146955791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2886</TotalTime>
  <Words>954</Words>
  <Application>Microsoft Office PowerPoint</Application>
  <PresentationFormat>Произвольный</PresentationFormat>
  <Paragraphs>141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Налаштування на урок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Vasyl Tsupa</dc:creator>
  <cp:lastModifiedBy>Esmiralda Ivanova</cp:lastModifiedBy>
  <cp:revision>1322</cp:revision>
  <dcterms:created xsi:type="dcterms:W3CDTF">2018-01-05T16:38:53Z</dcterms:created>
  <dcterms:modified xsi:type="dcterms:W3CDTF">2025-02-24T17:30:19Z</dcterms:modified>
</cp:coreProperties>
</file>