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614" r:id="rId3"/>
    <p:sldId id="601" r:id="rId4"/>
    <p:sldId id="611" r:id="rId5"/>
    <p:sldId id="612" r:id="rId6"/>
    <p:sldId id="546" r:id="rId7"/>
    <p:sldId id="550" r:id="rId8"/>
    <p:sldId id="597" r:id="rId9"/>
    <p:sldId id="606" r:id="rId10"/>
    <p:sldId id="609" r:id="rId11"/>
    <p:sldId id="607" r:id="rId12"/>
    <p:sldId id="592" r:id="rId13"/>
    <p:sldId id="613" r:id="rId14"/>
    <p:sldId id="615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3242"/>
    <a:srgbClr val="295FFF"/>
    <a:srgbClr val="1694E9"/>
    <a:srgbClr val="FF66FF"/>
    <a:srgbClr val="FFFF00"/>
    <a:srgbClr val="00B050"/>
    <a:srgbClr val="FF7C80"/>
    <a:srgbClr val="709E32"/>
    <a:srgbClr val="E3FE40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21" autoAdjust="0"/>
    <p:restoredTop sz="94660"/>
  </p:normalViewPr>
  <p:slideViewPr>
    <p:cSldViewPr snapToGrid="0">
      <p:cViewPr varScale="1">
        <p:scale>
          <a:sx n="88" d="100"/>
          <a:sy n="88" d="100"/>
        </p:scale>
        <p:origin x="-39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22.02.2025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p:transition spd="slow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p:transition spd="slow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p:transition spd="slow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p:transition spd="slow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p:transition spd="slow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22.02.2025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p:transition spd="slow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22.02.2025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p:transition spd="slow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22.02.2025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p:transition spd="slow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22.02.2025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p:transition spd="slow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22.02.2025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p:transition spd="slow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22.02.2025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p:transition spd="slow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blinds dir="vert"/>
  </p:transition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jpe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11" Type="http://schemas.microsoft.com/office/2007/relationships/hdphoto" Target="../media/hdphoto1.wdp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jpe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2229" y="4447813"/>
            <a:ext cx="9165771" cy="919401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rgbClr val="0070C0"/>
                </a:solidFill>
              </a:rPr>
              <a:t>Розпізнаю слова – назви чисел</a:t>
            </a:r>
          </a:p>
        </p:txBody>
      </p:sp>
      <p:pic>
        <p:nvPicPr>
          <p:cNvPr id="2052" name="Picture 4" descr="Картинки по запросу &quot;клипарт дети числа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229" y="1214338"/>
            <a:ext cx="2959740" cy="2611148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89102" y="1214338"/>
            <a:ext cx="3137388" cy="2145268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Українська мова</a:t>
            </a:r>
          </a:p>
          <a:p>
            <a:pPr algn="ctr"/>
            <a:r>
              <a:rPr lang="uk-UA" sz="2400" b="1" i="1" dirty="0">
                <a:solidFill>
                  <a:srgbClr val="0070C0"/>
                </a:solidFill>
              </a:rPr>
              <a:t>2 </a:t>
            </a:r>
            <a:r>
              <a:rPr lang="uk-UA" sz="2400" b="1" i="1" dirty="0" smtClean="0">
                <a:solidFill>
                  <a:srgbClr val="0070C0"/>
                </a:solidFill>
              </a:rPr>
              <a:t>клас </a:t>
            </a:r>
          </a:p>
          <a:p>
            <a:pPr algn="ctr"/>
            <a:r>
              <a:rPr lang="uk-UA" sz="2400" b="1" i="1" dirty="0" smtClean="0">
                <a:solidFill>
                  <a:srgbClr val="0070C0"/>
                </a:solidFill>
              </a:rPr>
              <a:t>Розділ 4</a:t>
            </a:r>
            <a:r>
              <a:rPr lang="uk-UA" sz="2400" b="1" dirty="0" smtClean="0">
                <a:solidFill>
                  <a:srgbClr val="0070C0"/>
                </a:solidFill>
              </a:rPr>
              <a:t>. 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Досліджую дієслова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Урок 80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&quot;клипарт радуга настроение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13" y="1358178"/>
            <a:ext cx="2221379" cy="3332069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" t="1076" r="54285" b="66221"/>
          <a:stretch/>
        </p:blipFill>
        <p:spPr>
          <a:xfrm>
            <a:off x="3253069" y="1347856"/>
            <a:ext cx="7785044" cy="3827658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" t="31124" r="47296" b="51902"/>
          <a:stretch/>
        </p:blipFill>
        <p:spPr>
          <a:xfrm>
            <a:off x="3607726" y="1347685"/>
            <a:ext cx="2231053" cy="116407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95" t="29986" r="26959" b="53040"/>
          <a:stretch/>
        </p:blipFill>
        <p:spPr>
          <a:xfrm>
            <a:off x="6404841" y="1358178"/>
            <a:ext cx="574511" cy="116407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9" t="47872" r="45916" b="39420"/>
          <a:stretch/>
        </p:blipFill>
        <p:spPr>
          <a:xfrm>
            <a:off x="7362230" y="1404635"/>
            <a:ext cx="2231053" cy="87152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6" t="31364" r="47224" b="52701"/>
          <a:stretch/>
        </p:blipFill>
        <p:spPr>
          <a:xfrm>
            <a:off x="3619513" y="2278028"/>
            <a:ext cx="2212403" cy="109282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95" t="29986" r="26959" b="53040"/>
          <a:stretch/>
        </p:blipFill>
        <p:spPr>
          <a:xfrm>
            <a:off x="6191998" y="2282226"/>
            <a:ext cx="574511" cy="116407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6" t="47949" r="29478" b="39781"/>
          <a:stretch/>
        </p:blipFill>
        <p:spPr>
          <a:xfrm>
            <a:off x="7172372" y="2336921"/>
            <a:ext cx="3073010" cy="84146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5" t="64860" r="29474" b="19711"/>
          <a:stretch/>
        </p:blipFill>
        <p:spPr>
          <a:xfrm>
            <a:off x="3641398" y="3275495"/>
            <a:ext cx="3073215" cy="105807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95" t="29986" r="26959" b="53040"/>
          <a:stretch/>
        </p:blipFill>
        <p:spPr>
          <a:xfrm>
            <a:off x="6847785" y="3204960"/>
            <a:ext cx="574511" cy="116407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" t="84210" r="43322" b="3505"/>
          <a:stretch/>
        </p:blipFill>
        <p:spPr>
          <a:xfrm>
            <a:off x="7530318" y="3507405"/>
            <a:ext cx="2357117" cy="842469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1088570" y="511376"/>
            <a:ext cx="9949543" cy="74048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Запиши близькі </a:t>
            </a:r>
            <a:r>
              <a:rPr lang="uk-UA" sz="3600" b="1" dirty="0">
                <a:solidFill>
                  <a:schemeClr val="bg1"/>
                </a:solidFill>
              </a:rPr>
              <a:t>за значенням пари </a:t>
            </a:r>
            <a:r>
              <a:rPr lang="uk-UA" sz="3600" b="1" dirty="0" smtClean="0">
                <a:solidFill>
                  <a:schemeClr val="bg1"/>
                </a:solidFill>
              </a:rPr>
              <a:t>слів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253067" y="4690247"/>
            <a:ext cx="7687075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/>
              <a:t>Визнач і підкресли пари іменників однією рискою, дієслова – двома рисками, прикметники – хвилястою лінією</a:t>
            </a:r>
            <a:endParaRPr lang="uk-UA" sz="2400" b="1" dirty="0"/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flipV="1">
            <a:off x="7362230" y="2170740"/>
            <a:ext cx="2008428" cy="100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3729186" y="2170740"/>
            <a:ext cx="19967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7530318" y="4011479"/>
            <a:ext cx="22450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7507248" y="4109450"/>
            <a:ext cx="22450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3664468" y="3995243"/>
            <a:ext cx="281478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3641398" y="4093214"/>
            <a:ext cx="2837855" cy="162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2" descr="D:\4 клас\1 УКР. МОВА\ПОНОМАРЬОВА\Х Речення\Хвиляста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399" y="3024212"/>
            <a:ext cx="2203082" cy="23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D:\4 клас\1 УКР. МОВА\ПОНОМАРЬОВА\Х Речення\Хвиляста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76" y="3024212"/>
            <a:ext cx="2869054" cy="309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45606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/>
          <a:srcRect l="7656" t="13726" r="71900" b="34618"/>
          <a:stretch/>
        </p:blipFill>
        <p:spPr>
          <a:xfrm>
            <a:off x="905581" y="2288880"/>
            <a:ext cx="1808580" cy="2601484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888892" y="544285"/>
            <a:ext cx="10312507" cy="83820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Родзинка </a:t>
            </a:r>
            <a:r>
              <a:rPr lang="uk-UA" sz="4000" b="1" dirty="0">
                <a:solidFill>
                  <a:schemeClr val="bg1"/>
                </a:solidFill>
              </a:rPr>
              <a:t>заховала назви чисел у </a:t>
            </a:r>
            <a:r>
              <a:rPr lang="uk-UA" sz="4000" b="1" dirty="0" smtClean="0">
                <a:solidFill>
                  <a:schemeClr val="bg1"/>
                </a:solidFill>
              </a:rPr>
              <a:t>малюнках</a:t>
            </a:r>
            <a:endParaRPr lang="uk-UA" sz="4000" b="1" i="1" dirty="0">
              <a:solidFill>
                <a:schemeClr val="bg1"/>
              </a:solidFill>
            </a:endParaRPr>
          </a:p>
        </p:txBody>
      </p:sp>
      <p:pic>
        <p:nvPicPr>
          <p:cNvPr id="8196" name="Picture 4" descr="Картинки по запросу &quot;клипарт сорока анимация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" r="9704"/>
          <a:stretch/>
        </p:blipFill>
        <p:spPr bwMode="auto">
          <a:xfrm>
            <a:off x="2979552" y="4762739"/>
            <a:ext cx="1817921" cy="1466018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99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93661" y="1468024"/>
            <a:ext cx="10198882" cy="74764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Знайди </a:t>
            </a:r>
            <a:r>
              <a:rPr lang="uk-UA" sz="2400" b="1" dirty="0">
                <a:solidFill>
                  <a:srgbClr val="0070C0"/>
                </a:solidFill>
              </a:rPr>
              <a:t>їх. Для цього запиши назви малюнків. Знайди і підкресли в цих словах назви чисел за зразком. </a:t>
            </a:r>
            <a:r>
              <a:rPr lang="uk-UA" sz="2400" b="1" i="1" dirty="0">
                <a:solidFill>
                  <a:srgbClr val="0070C0"/>
                </a:solidFill>
              </a:rPr>
              <a:t>Зразок: мі</a:t>
            </a:r>
            <a:r>
              <a:rPr lang="uk-UA" sz="2400" b="1" i="1" u="sng" dirty="0">
                <a:solidFill>
                  <a:srgbClr val="0070C0"/>
                </a:solidFill>
              </a:rPr>
              <a:t>сто</a:t>
            </a:r>
            <a:r>
              <a:rPr lang="uk-UA" sz="2400" b="1" i="1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" t="1076" r="58281" b="74894"/>
          <a:stretch/>
        </p:blipFill>
        <p:spPr>
          <a:xfrm>
            <a:off x="3040176" y="2288880"/>
            <a:ext cx="5400000" cy="2337034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9" t="14031" r="49483" b="67899"/>
          <a:stretch/>
        </p:blipFill>
        <p:spPr>
          <a:xfrm>
            <a:off x="3629704" y="2248326"/>
            <a:ext cx="1739572" cy="102974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60" t="13505" r="31627" b="68425"/>
          <a:stretch/>
        </p:blipFill>
        <p:spPr>
          <a:xfrm>
            <a:off x="5505723" y="2280983"/>
            <a:ext cx="419592" cy="102974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7" t="34908" r="55785" b="51226"/>
          <a:stretch/>
        </p:blipFill>
        <p:spPr>
          <a:xfrm>
            <a:off x="6042198" y="2487924"/>
            <a:ext cx="1525587" cy="79014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2" t="50873" r="31544" b="35261"/>
          <a:stretch/>
        </p:blipFill>
        <p:spPr>
          <a:xfrm>
            <a:off x="3233040" y="3254316"/>
            <a:ext cx="2482479" cy="790149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60" t="13505" r="31627" b="68425"/>
          <a:stretch/>
        </p:blipFill>
        <p:spPr>
          <a:xfrm>
            <a:off x="5798070" y="3052976"/>
            <a:ext cx="419592" cy="102974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6" t="67365" r="60778" b="18769"/>
          <a:stretch/>
        </p:blipFill>
        <p:spPr>
          <a:xfrm>
            <a:off x="6093726" y="3278073"/>
            <a:ext cx="1324437" cy="790148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9" t="80698" r="43160" b="3336"/>
          <a:stretch/>
        </p:blipFill>
        <p:spPr>
          <a:xfrm>
            <a:off x="3350833" y="3852964"/>
            <a:ext cx="1994398" cy="90977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60" t="13505" r="31627" b="68425"/>
          <a:stretch/>
        </p:blipFill>
        <p:spPr>
          <a:xfrm>
            <a:off x="5345231" y="3778179"/>
            <a:ext cx="419592" cy="1029747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" t="19569" r="63812" b="66572"/>
          <a:stretch/>
        </p:blipFill>
        <p:spPr>
          <a:xfrm>
            <a:off x="5715519" y="4082885"/>
            <a:ext cx="1249693" cy="789808"/>
          </a:xfrm>
          <a:prstGeom prst="rect">
            <a:avLst/>
          </a:prstGeom>
        </p:spPr>
      </p:pic>
      <p:pic>
        <p:nvPicPr>
          <p:cNvPr id="8198" name="Picture 6" descr="Картинки по запросу &quot;клипарт смородина&quot;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198" y="4750316"/>
            <a:ext cx="1635023" cy="1635023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Пурпурові вітрила (короткий зміст) О. Грін - Dovidka.biz.ua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7" r="23293"/>
          <a:stretch/>
        </p:blipFill>
        <p:spPr bwMode="auto">
          <a:xfrm>
            <a:off x="8762683" y="4516659"/>
            <a:ext cx="1676202" cy="173919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Прямая соединительная линия 36"/>
          <p:cNvCxnSpPr/>
          <p:nvPr/>
        </p:nvCxnSpPr>
        <p:spPr>
          <a:xfrm>
            <a:off x="4348032" y="3749383"/>
            <a:ext cx="898882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3685852" y="2948677"/>
            <a:ext cx="120237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751168" y="4469449"/>
            <a:ext cx="90895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747164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812987" y="1480458"/>
            <a:ext cx="7026176" cy="788362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Напиши </a:t>
            </a:r>
            <a:r>
              <a:rPr lang="uk-UA" sz="2400" b="1" dirty="0">
                <a:solidFill>
                  <a:srgbClr val="0070C0"/>
                </a:solidFill>
              </a:rPr>
              <a:t>про райдугу текст (2-3 речення). Використай хоча б одне слово, яке називає число.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2" t="1193" r="52658" b="72304"/>
          <a:stretch/>
        </p:blipFill>
        <p:spPr>
          <a:xfrm>
            <a:off x="3812986" y="2462102"/>
            <a:ext cx="7000147" cy="254516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170" name="Picture 2" descr="Картинки по запросу &quot;клипарт радуга анимация&quot;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72" y="2423640"/>
            <a:ext cx="2503774" cy="254516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36" t="78424" r="8723" b="7892"/>
          <a:stretch/>
        </p:blipFill>
        <p:spPr>
          <a:xfrm>
            <a:off x="4302417" y="2378190"/>
            <a:ext cx="1076034" cy="7700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5" t="18772" r="28830" b="68246"/>
          <a:stretch/>
        </p:blipFill>
        <p:spPr>
          <a:xfrm>
            <a:off x="6030884" y="2654552"/>
            <a:ext cx="2606172" cy="73051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32105" r="27838" b="54913"/>
          <a:stretch/>
        </p:blipFill>
        <p:spPr>
          <a:xfrm>
            <a:off x="3866958" y="3255276"/>
            <a:ext cx="2606172" cy="73051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5" t="47718" r="46360" b="36390"/>
          <a:stretch/>
        </p:blipFill>
        <p:spPr>
          <a:xfrm>
            <a:off x="6728454" y="3225614"/>
            <a:ext cx="1908602" cy="89426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2" t="63667" r="58692" b="21654"/>
          <a:stretch/>
        </p:blipFill>
        <p:spPr>
          <a:xfrm>
            <a:off x="9166725" y="3196589"/>
            <a:ext cx="1299429" cy="82599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0" t="78945" r="9644" b="5163"/>
          <a:stretch/>
        </p:blipFill>
        <p:spPr>
          <a:xfrm>
            <a:off x="5276475" y="3914859"/>
            <a:ext cx="3349894" cy="89426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5" t="64033" r="23657" b="20075"/>
          <a:stretch/>
        </p:blipFill>
        <p:spPr>
          <a:xfrm>
            <a:off x="3866958" y="3982983"/>
            <a:ext cx="1104135" cy="894268"/>
          </a:xfrm>
          <a:prstGeom prst="rect">
            <a:avLst/>
          </a:prstGeom>
        </p:spPr>
      </p:pic>
      <p:sp>
        <p:nvSpPr>
          <p:cNvPr id="1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99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88892" y="544285"/>
            <a:ext cx="10312507" cy="83820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Додаткове завдання</a:t>
            </a:r>
            <a:endParaRPr lang="uk-UA" sz="4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90172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D:\2 клас\1 Українська мова\1 Пономарьова\6 Числівник Службові слова\№080 - Досліджую числівники. Розпізнаю слова - назви чисел\2025-02-20_22130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00" b="27"/>
          <a:stretch/>
        </p:blipFill>
        <p:spPr bwMode="auto">
          <a:xfrm>
            <a:off x="5299320" y="4503679"/>
            <a:ext cx="5538672" cy="1777378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2 клас\1 Українська мова\1 Пономарьова\6 Числівник Службові слова\№080 - Досліджую числівники. Розпізнаю слова - назви чисел\2025-02-20_22101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31591" r="23124" b="-309"/>
          <a:stretch/>
        </p:blipFill>
        <p:spPr bwMode="auto">
          <a:xfrm>
            <a:off x="5299320" y="3168000"/>
            <a:ext cx="4998566" cy="1324526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2 клас\1 Українська мова\1 Пономарьова\6 Числівник Службові слова\№080 - Досліджую числівники. Розпізнаю слова - назви чисел\2025-02-20_22081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" t="20564" r="35586" b="9343"/>
          <a:stretch/>
        </p:blipFill>
        <p:spPr bwMode="auto">
          <a:xfrm>
            <a:off x="720000" y="2664000"/>
            <a:ext cx="4428000" cy="183600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2 клас\1 Українська мова\1 Пономарьова\6 Числівник Службові слова\№080 - Досліджую числівники. Розпізнаю слова - назви чисел\2025-02-20_22033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38" b="1439"/>
          <a:stretch/>
        </p:blipFill>
        <p:spPr bwMode="auto">
          <a:xfrm>
            <a:off x="5168707" y="1046557"/>
            <a:ext cx="6389963" cy="1391842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814" y="6036906"/>
            <a:ext cx="858342" cy="82109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400" b="1" dirty="0" err="1" smtClean="0">
                <a:solidFill>
                  <a:schemeClr val="bg1"/>
                </a:solidFill>
              </a:rPr>
              <a:t>Ст</a:t>
            </a:r>
            <a:r>
              <a:rPr lang="uk-UA" sz="2400" b="1" dirty="0" smtClean="0">
                <a:solidFill>
                  <a:schemeClr val="bg1"/>
                </a:solidFill>
              </a:rPr>
              <a:t> 53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5800" y="370038"/>
            <a:ext cx="10759922" cy="61664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86571" y="1025111"/>
            <a:ext cx="4473258" cy="86672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1. Прочитай лічилку. Підкресли у виділених рядках слова – назви чисел.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86571" y="1891835"/>
            <a:ext cx="4482136" cy="70948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2. Запиши відповіді на запитання. Підкресли слова – назви чисел.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720000" y="4514166"/>
            <a:ext cx="4585681" cy="102695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4. Запиши в кросворд кількість предметів на кожному малюнку. Слово – відгадку запиши в подане речення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299320" y="2438399"/>
            <a:ext cx="6291354" cy="690201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3. Склади речення за малюнком і поданими початками. Використовуй слова – назви чисел. </a:t>
            </a:r>
            <a:endParaRPr lang="uk-UA" sz="2400" b="1" dirty="0">
              <a:solidFill>
                <a:schemeClr val="bg1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5421468" y="1458473"/>
            <a:ext cx="26471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Прямокутник 13">
            <a:extLst>
              <a:ext uri="{FF2B5EF4-FFF2-40B4-BE49-F238E27FC236}"/>
            </a:extLst>
          </p:cNvPr>
          <p:cNvSpPr/>
          <p:nvPr/>
        </p:nvSpPr>
        <p:spPr>
          <a:xfrm>
            <a:off x="1013086" y="3949297"/>
            <a:ext cx="3213322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uk-UA" sz="2800" b="1" dirty="0" smtClean="0">
                <a:solidFill>
                  <a:srgbClr val="0070C0"/>
                </a:solidFill>
              </a:rPr>
              <a:t>У моїй сім’ї … осіб.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07651" y="3292889"/>
            <a:ext cx="3118757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Мені вісім років. 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6618986" y="2342102"/>
            <a:ext cx="6600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V="1">
            <a:off x="8628900" y="1742478"/>
            <a:ext cx="1952013" cy="16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10736035" y="1744151"/>
            <a:ext cx="3755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Прямокутник 13">
            <a:extLst>
              <a:ext uri="{FF2B5EF4-FFF2-40B4-BE49-F238E27FC236}"/>
            </a:extLst>
          </p:cNvPr>
          <p:cNvSpPr/>
          <p:nvPr/>
        </p:nvSpPr>
        <p:spPr>
          <a:xfrm>
            <a:off x="7993191" y="3659400"/>
            <a:ext cx="1928542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uk-UA" sz="2800" b="1" dirty="0" smtClean="0">
                <a:solidFill>
                  <a:srgbClr val="0070C0"/>
                </a:solidFill>
              </a:rPr>
              <a:t>шість книг.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30971" y="3213561"/>
            <a:ext cx="2176092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п’ять квітів. </a:t>
            </a:r>
          </a:p>
        </p:txBody>
      </p:sp>
      <p:sp>
        <p:nvSpPr>
          <p:cNvPr id="43" name="Прямокутник 13">
            <a:extLst>
              <a:ext uri="{FF2B5EF4-FFF2-40B4-BE49-F238E27FC236}"/>
            </a:extLst>
          </p:cNvPr>
          <p:cNvSpPr/>
          <p:nvPr/>
        </p:nvSpPr>
        <p:spPr>
          <a:xfrm>
            <a:off x="5959000" y="4997639"/>
            <a:ext cx="1671886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uk-UA" sz="2800" b="1" dirty="0" smtClean="0">
                <a:solidFill>
                  <a:srgbClr val="0070C0"/>
                </a:solidFill>
              </a:rPr>
              <a:t>д е с я т ь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44" name="Прямокутник 13">
            <a:extLst>
              <a:ext uri="{FF2B5EF4-FFF2-40B4-BE49-F238E27FC236}"/>
            </a:extLst>
          </p:cNvPr>
          <p:cNvSpPr/>
          <p:nvPr/>
        </p:nvSpPr>
        <p:spPr>
          <a:xfrm>
            <a:off x="6125490" y="5217511"/>
            <a:ext cx="1505396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uk-UA" sz="2800" b="1" dirty="0" smtClean="0">
                <a:solidFill>
                  <a:srgbClr val="0070C0"/>
                </a:solidFill>
              </a:rPr>
              <a:t>ш і с т ь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45" name="Прямокутник 13">
            <a:extLst>
              <a:ext uri="{FF2B5EF4-FFF2-40B4-BE49-F238E27FC236}"/>
            </a:extLst>
          </p:cNvPr>
          <p:cNvSpPr/>
          <p:nvPr/>
        </p:nvSpPr>
        <p:spPr>
          <a:xfrm>
            <a:off x="5585147" y="5479121"/>
            <a:ext cx="1505396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uk-UA" sz="2800" b="1" dirty="0" smtClean="0">
                <a:solidFill>
                  <a:srgbClr val="0070C0"/>
                </a:solidFill>
              </a:rPr>
              <a:t>в і с і м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46" name="Прямокутник 13">
            <a:extLst>
              <a:ext uri="{FF2B5EF4-FFF2-40B4-BE49-F238E27FC236}"/>
            </a:extLst>
          </p:cNvPr>
          <p:cNvSpPr/>
          <p:nvPr/>
        </p:nvSpPr>
        <p:spPr>
          <a:xfrm>
            <a:off x="7171386" y="5711374"/>
            <a:ext cx="929043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uk-UA" sz="2800" b="1" dirty="0" smtClean="0">
                <a:solidFill>
                  <a:srgbClr val="0070C0"/>
                </a:solidFill>
              </a:rPr>
              <a:t>с і м  </a:t>
            </a:r>
            <a:endParaRPr lang="uk-UA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92582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 animBg="1"/>
      <p:bldP spid="18" grpId="0" animBg="1"/>
      <p:bldP spid="54" grpId="0"/>
      <p:bldP spid="22" grpId="0"/>
      <p:bldP spid="40" grpId="0"/>
      <p:bldP spid="42" grpId="0"/>
      <p:bldP spid="43" grpId="0"/>
      <p:bldP spid="44" grpId="0"/>
      <p:bldP spid="45" grpId="0"/>
      <p:bldP spid="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90601" y="494531"/>
            <a:ext cx="10014856" cy="7215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Рефлексія </a:t>
            </a:r>
            <a:r>
              <a:rPr lang="uk-UA" sz="4000" b="1" dirty="0"/>
              <a:t>«Імбирний настрій</a:t>
            </a:r>
            <a:r>
              <a:rPr lang="uk-UA" sz="4000" b="1" dirty="0" smtClean="0"/>
              <a:t>»</a:t>
            </a:r>
            <a:endParaRPr lang="uk-UA" sz="4000" b="1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D114D2C-C1D8-4522-BC61-ED45351584C4}"/>
              </a:ext>
            </a:extLst>
          </p:cNvPr>
          <p:cNvSpPr txBox="1"/>
          <p:nvPr/>
        </p:nvSpPr>
        <p:spPr>
          <a:xfrm>
            <a:off x="1578609" y="2154202"/>
            <a:ext cx="2159089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Я з усім </a:t>
            </a:r>
            <a:r>
              <a:rPr lang="uk-UA" sz="2800" b="1" dirty="0" smtClean="0">
                <a:solidFill>
                  <a:schemeClr val="bg1"/>
                </a:solidFill>
              </a:rPr>
              <a:t>впорався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A66FC8B-76EF-4077-8A8A-18F32CEBD126}"/>
              </a:ext>
            </a:extLst>
          </p:cNvPr>
          <p:cNvSpPr txBox="1"/>
          <p:nvPr/>
        </p:nvSpPr>
        <p:spPr>
          <a:xfrm>
            <a:off x="9211662" y="2156776"/>
            <a:ext cx="1793795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Все було легко та просто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FFBFCE0-0251-4BB9-A612-87DA6DB82A63}"/>
              </a:ext>
            </a:extLst>
          </p:cNvPr>
          <p:cNvSpPr txBox="1"/>
          <p:nvPr/>
        </p:nvSpPr>
        <p:spPr>
          <a:xfrm>
            <a:off x="4163839" y="4797428"/>
            <a:ext cx="2993465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Було складно та </a:t>
            </a:r>
            <a:r>
              <a:rPr lang="uk-UA" sz="2800" b="1" dirty="0" smtClean="0">
                <a:solidFill>
                  <a:schemeClr val="bg1"/>
                </a:solidFill>
              </a:rPr>
              <a:t>не </a:t>
            </a:r>
            <a:r>
              <a:rPr lang="uk-UA" sz="2800" b="1" dirty="0">
                <a:solidFill>
                  <a:schemeClr val="bg1"/>
                </a:solidFill>
              </a:rPr>
              <a:t>зрозуміло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572" y="2337856"/>
            <a:ext cx="2663803" cy="218431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153" y="3710415"/>
            <a:ext cx="2748299" cy="274829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45" y="2818195"/>
            <a:ext cx="2430528" cy="243052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B1D2875-BFF4-4440-AAA9-AFE83C9180AA}"/>
              </a:ext>
            </a:extLst>
          </p:cNvPr>
          <p:cNvSpPr txBox="1"/>
          <p:nvPr/>
        </p:nvSpPr>
        <p:spPr>
          <a:xfrm>
            <a:off x="4688953" y="1987198"/>
            <a:ext cx="1686863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Я дуже втомився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1832" y="3447185"/>
            <a:ext cx="2700487" cy="2700487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578609" y="1264289"/>
            <a:ext cx="8732067" cy="539786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Обери </a:t>
            </a:r>
            <a:r>
              <a:rPr lang="uk-UA" sz="2400" b="1" dirty="0">
                <a:solidFill>
                  <a:srgbClr val="0070C0"/>
                </a:solidFill>
              </a:rPr>
              <a:t>емотикон, який відповідає твоєму настрою </a:t>
            </a:r>
            <a:r>
              <a:rPr lang="uk-UA" sz="2400" b="1" dirty="0" smtClean="0">
                <a:solidFill>
                  <a:srgbClr val="0070C0"/>
                </a:solidFill>
              </a:rPr>
              <a:t>в кінці уроку</a:t>
            </a:r>
            <a:endParaRPr lang="uk-UA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16264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34143" y="494531"/>
            <a:ext cx="9565834" cy="7215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Налаштування на урок</a:t>
            </a:r>
            <a:endParaRPr lang="uk-UA" sz="4000" b="1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D114D2C-C1D8-4522-BC61-ED45351584C4}"/>
              </a:ext>
            </a:extLst>
          </p:cNvPr>
          <p:cNvSpPr txBox="1"/>
          <p:nvPr/>
        </p:nvSpPr>
        <p:spPr>
          <a:xfrm>
            <a:off x="1034143" y="1925945"/>
            <a:ext cx="1898916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Я з усім </a:t>
            </a:r>
            <a:r>
              <a:rPr lang="uk-UA" sz="2400" b="1" dirty="0" smtClean="0">
                <a:solidFill>
                  <a:schemeClr val="bg1"/>
                </a:solidFill>
              </a:rPr>
              <a:t>впораюсь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FFBFCE0-0251-4BB9-A612-87DA6DB82A63}"/>
              </a:ext>
            </a:extLst>
          </p:cNvPr>
          <p:cNvSpPr txBox="1"/>
          <p:nvPr/>
        </p:nvSpPr>
        <p:spPr>
          <a:xfrm>
            <a:off x="5241762" y="4698391"/>
            <a:ext cx="2391841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Буде </a:t>
            </a:r>
            <a:r>
              <a:rPr lang="uk-UA" sz="2400" b="1" dirty="0">
                <a:solidFill>
                  <a:schemeClr val="bg1"/>
                </a:solidFill>
              </a:rPr>
              <a:t>складно та </a:t>
            </a:r>
            <a:r>
              <a:rPr lang="uk-UA" sz="2400" b="1" dirty="0" smtClean="0">
                <a:solidFill>
                  <a:schemeClr val="bg1"/>
                </a:solidFill>
              </a:rPr>
              <a:t>не </a:t>
            </a:r>
            <a:r>
              <a:rPr lang="uk-UA" sz="2400" b="1" dirty="0">
                <a:solidFill>
                  <a:schemeClr val="bg1"/>
                </a:solidFill>
              </a:rPr>
              <a:t>зрозуміло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B1D2875-BFF4-4440-AAA9-AFE83C9180AA}"/>
              </a:ext>
            </a:extLst>
          </p:cNvPr>
          <p:cNvSpPr txBox="1"/>
          <p:nvPr/>
        </p:nvSpPr>
        <p:spPr>
          <a:xfrm>
            <a:off x="8585705" y="2182977"/>
            <a:ext cx="2108313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Чекаю </a:t>
            </a:r>
            <a:r>
              <a:rPr lang="uk-UA" sz="2400" b="1" dirty="0" smtClean="0">
                <a:solidFill>
                  <a:schemeClr val="bg1"/>
                </a:solidFill>
              </a:rPr>
              <a:t>цікавий </a:t>
            </a:r>
            <a:r>
              <a:rPr lang="uk-UA" sz="2400" b="1" dirty="0">
                <a:solidFill>
                  <a:schemeClr val="bg1"/>
                </a:solidFill>
              </a:rPr>
              <a:t>урок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8185" y="2042819"/>
            <a:ext cx="2663803" cy="218431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467" y="4059225"/>
            <a:ext cx="2748299" cy="274829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250" y="2818195"/>
            <a:ext cx="2430528" cy="243052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B1D2875-BFF4-4440-AAA9-AFE83C9180AA}"/>
              </a:ext>
            </a:extLst>
          </p:cNvPr>
          <p:cNvSpPr txBox="1"/>
          <p:nvPr/>
        </p:nvSpPr>
        <p:spPr>
          <a:xfrm>
            <a:off x="6274397" y="2133586"/>
            <a:ext cx="1797425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Я </a:t>
            </a:r>
            <a:r>
              <a:rPr lang="uk-UA" sz="2400" b="1" dirty="0" smtClean="0">
                <a:solidFill>
                  <a:schemeClr val="bg1"/>
                </a:solidFill>
              </a:rPr>
              <a:t>втомлюсь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7135" y="3098043"/>
            <a:ext cx="2700487" cy="2700487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034143" y="1264289"/>
            <a:ext cx="9565834" cy="53978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Обери </a:t>
            </a:r>
            <a:r>
              <a:rPr lang="uk-UA" sz="2400" b="1" dirty="0">
                <a:solidFill>
                  <a:srgbClr val="0070C0"/>
                </a:solidFill>
              </a:rPr>
              <a:t>емотикон, який відповідає твоєму </a:t>
            </a:r>
            <a:r>
              <a:rPr lang="uk-UA" sz="2400" b="1" dirty="0" smtClean="0">
                <a:solidFill>
                  <a:srgbClr val="0070C0"/>
                </a:solidFill>
              </a:rPr>
              <a:t>очікуванню від уроку</a:t>
            </a:r>
            <a:endParaRPr lang="uk-UA" sz="2400" b="1" dirty="0">
              <a:solidFill>
                <a:srgbClr val="0070C0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9C13B928-0A6B-46C4-9B80-6F65CD3C73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0" b="11593"/>
          <a:stretch/>
        </p:blipFill>
        <p:spPr>
          <a:xfrm>
            <a:off x="6188628" y="2935671"/>
            <a:ext cx="4505390" cy="302522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Прямокутник: округлені кути 11">
            <a:extLst>
              <a:ext uri="{FF2B5EF4-FFF2-40B4-BE49-F238E27FC236}">
                <a16:creationId xmlns="" xmlns:a16="http://schemas.microsoft.com/office/drawing/2014/main" id="{69B8F106-52D3-4E2F-A595-3B4F8D378452}"/>
              </a:ext>
            </a:extLst>
          </p:cNvPr>
          <p:cNvSpPr/>
          <p:nvPr/>
        </p:nvSpPr>
        <p:spPr>
          <a:xfrm>
            <a:off x="912160" y="1867961"/>
            <a:ext cx="5159828" cy="2235274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0070C0"/>
                </a:solidFill>
              </a:rPr>
              <a:t>Щоб урок пройшов не марно,</a:t>
            </a:r>
          </a:p>
          <a:p>
            <a:pPr algn="ctr"/>
            <a:r>
              <a:rPr lang="uk-UA" sz="2800" b="1" dirty="0">
                <a:solidFill>
                  <a:srgbClr val="0070C0"/>
                </a:solidFill>
              </a:rPr>
              <a:t>Треба сісти рівно й гарно.</a:t>
            </a:r>
          </a:p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А </a:t>
            </a:r>
            <a:r>
              <a:rPr lang="uk-UA" sz="2800" b="1" dirty="0">
                <a:solidFill>
                  <a:srgbClr val="0070C0"/>
                </a:solidFill>
              </a:rPr>
              <a:t>щоб знання здобути,</a:t>
            </a:r>
          </a:p>
          <a:p>
            <a:pPr algn="ctr"/>
            <a:r>
              <a:rPr lang="uk-UA" sz="2800" b="1" dirty="0">
                <a:solidFill>
                  <a:srgbClr val="0070C0"/>
                </a:solidFill>
              </a:rPr>
              <a:t>Треба уважним бути.</a:t>
            </a:r>
          </a:p>
        </p:txBody>
      </p:sp>
    </p:spTree>
    <p:extLst>
      <p:ext uri="{BB962C8B-B14F-4D97-AF65-F5344CB8AC3E}">
        <p14:creationId xmlns:p14="http://schemas.microsoft.com/office/powerpoint/2010/main" val="381362533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3" grpId="0" animBg="1"/>
      <p:bldP spid="27" grpId="0" animBg="1"/>
      <p:bldP spid="19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20923" y="611447"/>
            <a:ext cx="9830106" cy="7357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      </a:t>
            </a:r>
            <a:r>
              <a:rPr lang="uk-UA" sz="4000" b="1" dirty="0" smtClean="0">
                <a:solidFill>
                  <a:schemeClr val="bg1"/>
                </a:solidFill>
              </a:rPr>
              <a:t>Відгадай загадку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18500" y="1557766"/>
            <a:ext cx="4967264" cy="353943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0070C0"/>
                </a:solidFill>
              </a:rPr>
              <a:t>Дерев'яний та довгенький,</a:t>
            </a:r>
          </a:p>
          <a:p>
            <a:r>
              <a:rPr lang="uk-UA" sz="2800" b="1" dirty="0">
                <a:solidFill>
                  <a:srgbClr val="0070C0"/>
                </a:solidFill>
              </a:rPr>
              <a:t>Маю носик я гостренький.</a:t>
            </a:r>
          </a:p>
          <a:p>
            <a:r>
              <a:rPr lang="uk-UA" sz="2800" b="1" dirty="0">
                <a:solidFill>
                  <a:srgbClr val="0070C0"/>
                </a:solidFill>
              </a:rPr>
              <a:t>На білому слід лишаю</a:t>
            </a:r>
          </a:p>
          <a:p>
            <a:r>
              <a:rPr lang="uk-UA" sz="2800" b="1" dirty="0">
                <a:solidFill>
                  <a:srgbClr val="0070C0"/>
                </a:solidFill>
              </a:rPr>
              <a:t>І всіх діток потішаю.</a:t>
            </a:r>
          </a:p>
          <a:p>
            <a:r>
              <a:rPr lang="uk-UA" sz="2800" b="1" dirty="0">
                <a:solidFill>
                  <a:srgbClr val="0070C0"/>
                </a:solidFill>
              </a:rPr>
              <a:t>Всяк школяр його шанує, </a:t>
            </a:r>
          </a:p>
          <a:p>
            <a:r>
              <a:rPr lang="uk-UA" sz="2800" b="1" dirty="0">
                <a:solidFill>
                  <a:srgbClr val="0070C0"/>
                </a:solidFill>
              </a:rPr>
              <a:t>Бо він пише ще й малює.</a:t>
            </a:r>
          </a:p>
          <a:p>
            <a:r>
              <a:rPr lang="uk-UA" sz="2800" b="1" dirty="0">
                <a:solidFill>
                  <a:srgbClr val="0070C0"/>
                </a:solidFill>
              </a:rPr>
              <a:t>Хто ж цей славний молодець?</a:t>
            </a:r>
          </a:p>
          <a:p>
            <a:r>
              <a:rPr lang="uk-UA" sz="2800" b="1" dirty="0">
                <a:solidFill>
                  <a:srgbClr val="0070C0"/>
                </a:solidFill>
              </a:rPr>
              <a:t>Це, звичайно 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48110" y="4541318"/>
            <a:ext cx="1902322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олівець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6" name="Picture 8" descr="Картинки по запросу &quot;клипарт карандаши анимация&quot;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161" y="1557766"/>
            <a:ext cx="4310955" cy="374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66391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20830" y="599721"/>
            <a:ext cx="10039056" cy="73992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Повідомлення теми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758543" y="1557873"/>
            <a:ext cx="5301343" cy="3391567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800" b="1" dirty="0">
                <a:solidFill>
                  <a:srgbClr val="0070C0"/>
                </a:solidFill>
              </a:rPr>
              <a:t>Сьогодні на уроці </a:t>
            </a:r>
            <a:r>
              <a:rPr lang="ru-RU" sz="2800" b="1" dirty="0" smtClean="0">
                <a:solidFill>
                  <a:srgbClr val="0070C0"/>
                </a:solidFill>
              </a:rPr>
              <a:t>української мови ми </a:t>
            </a:r>
            <a:r>
              <a:rPr lang="uk-UA" sz="28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познайомимось </a:t>
            </a:r>
            <a:r>
              <a:rPr lang="uk-UA" sz="2800" b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зі </a:t>
            </a:r>
            <a:r>
              <a:rPr lang="uk-UA" sz="28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словами – </a:t>
            </a:r>
            <a:r>
              <a:rPr lang="uk-UA" sz="28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назвами чисел</a:t>
            </a:r>
            <a:r>
              <a:rPr lang="uk-UA" sz="28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; будемо вчитися </a:t>
            </a:r>
            <a:r>
              <a:rPr lang="uk-UA" sz="2800" b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ставити питання до </a:t>
            </a:r>
            <a:r>
              <a:rPr lang="uk-UA" sz="28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них; знаходити </a:t>
            </a:r>
            <a:r>
              <a:rPr lang="uk-UA" sz="2800" b="1" dirty="0">
                <a:solidFill>
                  <a:srgbClr val="0070C0"/>
                </a:solidFill>
              </a:rPr>
              <a:t>слова – назви чисел в </a:t>
            </a:r>
            <a:r>
              <a:rPr lang="uk-UA" sz="2800" b="1" dirty="0" smtClean="0">
                <a:solidFill>
                  <a:srgbClr val="0070C0"/>
                </a:solidFill>
              </a:rPr>
              <a:t>тексті.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8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3" b="2098"/>
          <a:stretch/>
        </p:blipFill>
        <p:spPr bwMode="auto">
          <a:xfrm>
            <a:off x="1020830" y="1557873"/>
            <a:ext cx="4102531" cy="390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054357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311542" y="512633"/>
            <a:ext cx="9108329" cy="73992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Хвилинка каліграфії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7" t="2234" r="58746" b="73864"/>
          <a:stretch/>
        </p:blipFill>
        <p:spPr>
          <a:xfrm>
            <a:off x="1129686" y="2626427"/>
            <a:ext cx="7053943" cy="2412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2ADAB77-86D1-4016-8864-B22D4B9582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036" y="2594041"/>
            <a:ext cx="1982671" cy="839719"/>
          </a:xfrm>
          <a:prstGeom prst="rect">
            <a:avLst/>
          </a:prstGeom>
        </p:spPr>
      </p:pic>
      <p:sp>
        <p:nvSpPr>
          <p:cNvPr id="11" name="Заголовок 2"/>
          <p:cNvSpPr txBox="1">
            <a:spLocks/>
          </p:cNvSpPr>
          <p:nvPr/>
        </p:nvSpPr>
        <p:spPr>
          <a:xfrm>
            <a:off x="1311542" y="1301742"/>
            <a:ext cx="9108329" cy="77743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dk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uk-UA" sz="2400" dirty="0" smtClean="0">
                <a:solidFill>
                  <a:srgbClr val="0070C0"/>
                </a:solidFill>
                <a:effectLst/>
              </a:rPr>
              <a:t>Запиши слово. Надпиши його звукову модель. Поділи на склади. Порахуй й запиши, скільки в ньому букв, звуків, складів</a:t>
            </a:r>
            <a:endParaRPr lang="ru-RU" sz="2400" dirty="0">
              <a:solidFill>
                <a:srgbClr val="0070C0"/>
              </a:solidFill>
              <a:effectLst/>
            </a:endParaRPr>
          </a:p>
        </p:txBody>
      </p:sp>
      <p:sp>
        <p:nvSpPr>
          <p:cNvPr id="24" name="Rectangle 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53251" y="3024874"/>
            <a:ext cx="19461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+mn-lt"/>
              </a:rPr>
              <a:t>о</a:t>
            </a:r>
            <a:r>
              <a:rPr lang="ru-RU" sz="2800" b="1" dirty="0" smtClean="0">
                <a:solidFill>
                  <a:srgbClr val="0070C0"/>
                </a:solidFill>
                <a:latin typeface="+mn-lt"/>
              </a:rPr>
              <a:t> = </a:t>
            </a:r>
            <a:r>
              <a:rPr lang="ru-RU" sz="2800" b="1" dirty="0" smtClean="0">
                <a:solidFill>
                  <a:srgbClr val="FF0000"/>
                </a:solidFill>
                <a:latin typeface="+mn-lt"/>
              </a:rPr>
              <a:t>о </a:t>
            </a:r>
            <a:r>
              <a:rPr lang="ru-RU" sz="2800" b="1" dirty="0" smtClean="0">
                <a:solidFill>
                  <a:srgbClr val="0070C0"/>
                </a:solidFill>
                <a:latin typeface="+mn-lt"/>
              </a:rPr>
              <a:t>–</a:t>
            </a:r>
            <a:r>
              <a:rPr lang="ru-RU" sz="2800" b="1" dirty="0" smtClean="0">
                <a:solidFill>
                  <a:srgbClr val="FF0000"/>
                </a:solidFill>
                <a:latin typeface="+mn-lt"/>
              </a:rPr>
              <a:t> о </a:t>
            </a:r>
            <a:r>
              <a:rPr lang="ru-RU" sz="2800" b="1" dirty="0" smtClean="0">
                <a:solidFill>
                  <a:srgbClr val="0070C0"/>
                </a:solidFill>
                <a:latin typeface="+mn-lt"/>
              </a:rPr>
              <a:t>=</a:t>
            </a:r>
            <a:endParaRPr lang="uk-UA" sz="2800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3" name="Заголовок 2"/>
          <p:cNvSpPr txBox="1">
            <a:spLocks/>
          </p:cNvSpPr>
          <p:nvPr/>
        </p:nvSpPr>
        <p:spPr>
          <a:xfrm>
            <a:off x="1035810" y="5116031"/>
            <a:ext cx="7053942" cy="537943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dk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uk-UA" sz="2400" dirty="0" smtClean="0">
                <a:solidFill>
                  <a:srgbClr val="0070C0"/>
                </a:solidFill>
                <a:effectLst/>
              </a:rPr>
              <a:t>Склади усно речення про олівець. </a:t>
            </a:r>
            <a:endParaRPr lang="ru-RU" sz="2400" dirty="0">
              <a:solidFill>
                <a:srgbClr val="0070C0"/>
              </a:solidFill>
              <a:effectLst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442" y="3310990"/>
            <a:ext cx="2353730" cy="94236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00" t="84338" r="36758" b="7838"/>
          <a:stretch/>
        </p:blipFill>
        <p:spPr>
          <a:xfrm>
            <a:off x="3108864" y="3629794"/>
            <a:ext cx="414388" cy="48553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6" t="63509" r="49099" b="19546"/>
          <a:stretch/>
        </p:blipFill>
        <p:spPr>
          <a:xfrm>
            <a:off x="3543882" y="3316338"/>
            <a:ext cx="1184894" cy="97748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9" t="47958" r="23430" b="35097"/>
          <a:stretch/>
        </p:blipFill>
        <p:spPr>
          <a:xfrm>
            <a:off x="5108159" y="3323450"/>
            <a:ext cx="1118723" cy="100767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38" t="36389" r="41544" b="55278"/>
          <a:stretch/>
        </p:blipFill>
        <p:spPr>
          <a:xfrm>
            <a:off x="6873141" y="3603537"/>
            <a:ext cx="1054697" cy="47225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24" t="937" r="39380" b="89267"/>
          <a:stretch/>
        </p:blipFill>
        <p:spPr>
          <a:xfrm>
            <a:off x="4765483" y="3629794"/>
            <a:ext cx="531660" cy="35264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415" t="639" r="31289" b="89565"/>
          <a:stretch/>
        </p:blipFill>
        <p:spPr>
          <a:xfrm>
            <a:off x="3558230" y="3595554"/>
            <a:ext cx="524400" cy="34783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70" t="937" r="65934" b="89267"/>
          <a:stretch/>
        </p:blipFill>
        <p:spPr>
          <a:xfrm>
            <a:off x="6326649" y="3675350"/>
            <a:ext cx="521302" cy="345776"/>
          </a:xfrm>
          <a:prstGeom prst="rect">
            <a:avLst/>
          </a:prstGeom>
        </p:spPr>
      </p:pic>
      <p:sp>
        <p:nvSpPr>
          <p:cNvPr id="2" name="Дуга 1"/>
          <p:cNvSpPr/>
          <p:nvPr/>
        </p:nvSpPr>
        <p:spPr>
          <a:xfrm rot="10306230">
            <a:off x="1258522" y="3807821"/>
            <a:ext cx="918116" cy="192918"/>
          </a:xfrm>
          <a:prstGeom prst="arc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Дуга 27"/>
          <p:cNvSpPr/>
          <p:nvPr/>
        </p:nvSpPr>
        <p:spPr>
          <a:xfrm rot="9692051">
            <a:off x="1714411" y="3685064"/>
            <a:ext cx="923100" cy="326349"/>
          </a:xfrm>
          <a:prstGeom prst="arc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Дуга 28"/>
          <p:cNvSpPr/>
          <p:nvPr/>
        </p:nvSpPr>
        <p:spPr>
          <a:xfrm rot="10024569">
            <a:off x="2185342" y="3544514"/>
            <a:ext cx="1712118" cy="482150"/>
          </a:xfrm>
          <a:prstGeom prst="arc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2" descr="Картинки по запросу &quot;клипарт карандаш&quot;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953" y="2242226"/>
            <a:ext cx="2960915" cy="3324107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721642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3" grpId="0" animBg="1"/>
      <p:bldP spid="2" grpId="0" animBg="1"/>
      <p:bldP spid="28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49087" y="559843"/>
            <a:ext cx="10482942" cy="6920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Друзі </a:t>
            </a:r>
            <a:r>
              <a:rPr lang="uk-UA" sz="3200" b="1" dirty="0">
                <a:solidFill>
                  <a:schemeClr val="bg1"/>
                </a:solidFill>
              </a:rPr>
              <a:t>завітали до студії юних художників і </a:t>
            </a:r>
            <a:r>
              <a:rPr lang="uk-UA" sz="3200" b="1" dirty="0" smtClean="0">
                <a:solidFill>
                  <a:schemeClr val="bg1"/>
                </a:solidFill>
              </a:rPr>
              <a:t>художниць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972" r="3606" b="2731"/>
          <a:stretch/>
        </p:blipFill>
        <p:spPr>
          <a:xfrm>
            <a:off x="3643998" y="1401655"/>
            <a:ext cx="2653391" cy="224969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6377211" y="1401655"/>
            <a:ext cx="4976593" cy="470898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000" b="1" dirty="0"/>
              <a:t>У Михайлика в руці –</a:t>
            </a:r>
          </a:p>
          <a:p>
            <a:r>
              <a:rPr lang="uk-UA" sz="3000" b="1" dirty="0">
                <a:solidFill>
                  <a:srgbClr val="FFFF00"/>
                </a:solidFill>
              </a:rPr>
              <a:t>вісім</a:t>
            </a:r>
            <a:r>
              <a:rPr lang="uk-UA" sz="3000" b="1" dirty="0"/>
              <a:t> різних олівців.</a:t>
            </a:r>
          </a:p>
          <a:p>
            <a:r>
              <a:rPr lang="uk-UA" sz="3000" b="1" dirty="0"/>
              <a:t>У його сестрички Соні – </a:t>
            </a:r>
          </a:p>
          <a:p>
            <a:r>
              <a:rPr lang="uk-UA" sz="3000" b="1" dirty="0"/>
              <a:t>голубий і </a:t>
            </a:r>
            <a:r>
              <a:rPr lang="uk-UA" sz="3000" b="1" dirty="0">
                <a:solidFill>
                  <a:srgbClr val="FFFF00"/>
                </a:solidFill>
              </a:rPr>
              <a:t>два</a:t>
            </a:r>
            <a:r>
              <a:rPr lang="uk-UA" sz="3000" b="1" dirty="0"/>
              <a:t> червоні.</a:t>
            </a:r>
          </a:p>
          <a:p>
            <a:r>
              <a:rPr lang="uk-UA" sz="3000" b="1" dirty="0"/>
              <a:t>У кирпатенького Жені – </a:t>
            </a:r>
          </a:p>
          <a:p>
            <a:r>
              <a:rPr lang="uk-UA" sz="3000" b="1" dirty="0"/>
              <a:t>півдесятка – всі зелені.</a:t>
            </a:r>
          </a:p>
          <a:p>
            <a:r>
              <a:rPr lang="uk-UA" sz="3000" b="1" dirty="0"/>
              <a:t>А в Олеся – без трьох </a:t>
            </a:r>
            <a:r>
              <a:rPr lang="uk-UA" sz="3000" b="1" dirty="0">
                <a:solidFill>
                  <a:srgbClr val="FFFF00"/>
                </a:solidFill>
              </a:rPr>
              <a:t>десять</a:t>
            </a:r>
            <a:r>
              <a:rPr lang="uk-UA" sz="3000" b="1" dirty="0"/>
              <a:t>.</a:t>
            </a:r>
          </a:p>
          <a:p>
            <a:r>
              <a:rPr lang="uk-UA" sz="3000" b="1" dirty="0"/>
              <a:t>Скільки будемо їх мати,</a:t>
            </a:r>
          </a:p>
          <a:p>
            <a:r>
              <a:rPr lang="uk-UA" sz="3000" b="1" dirty="0"/>
              <a:t>Як до купи всіх </a:t>
            </a:r>
            <a:r>
              <a:rPr lang="uk-UA" sz="3000" b="1" dirty="0" smtClean="0"/>
              <a:t>зібрати?</a:t>
            </a:r>
          </a:p>
          <a:p>
            <a:r>
              <a:rPr lang="uk-UA" sz="3000" b="1" i="1" dirty="0"/>
              <a:t> </a:t>
            </a:r>
            <a:r>
              <a:rPr lang="uk-UA" sz="3000" b="1" i="1" dirty="0" smtClean="0"/>
              <a:t>                   Федір Петров</a:t>
            </a:r>
            <a:endParaRPr lang="uk-UA" sz="3000" b="1" i="1" dirty="0"/>
          </a:p>
        </p:txBody>
      </p:sp>
      <p:sp>
        <p:nvSpPr>
          <p:cNvPr id="8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98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49088" y="1401655"/>
            <a:ext cx="2296883" cy="178785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Прочитай </a:t>
            </a:r>
            <a:r>
              <a:rPr lang="uk-UA" sz="2400" b="1" dirty="0">
                <a:solidFill>
                  <a:srgbClr val="0070C0"/>
                </a:solidFill>
              </a:rPr>
              <a:t>вірш і дізнаєшся, що вони там побачили.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9088" y="3756145"/>
            <a:ext cx="5448302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FFFF00"/>
                </a:solidFill>
              </a:rPr>
              <a:t>Проведи дослідження!</a:t>
            </a:r>
            <a:endParaRPr lang="ru-RU" sz="2400" b="1" dirty="0">
              <a:solidFill>
                <a:srgbClr val="FFFF00"/>
              </a:solidFill>
            </a:endParaRPr>
          </a:p>
          <a:p>
            <a:pPr marL="271463" indent="-271463">
              <a:buAutoNum type="arabicPeriod"/>
            </a:pPr>
            <a:r>
              <a:rPr lang="uk-UA" sz="2400" b="1" dirty="0">
                <a:solidFill>
                  <a:schemeClr val="bg1"/>
                </a:solidFill>
              </a:rPr>
              <a:t>Постав питання до виділених у вірші слів.</a:t>
            </a:r>
          </a:p>
          <a:p>
            <a:pPr marL="271463" indent="-271463">
              <a:buAutoNum type="arabicPeriod"/>
            </a:pPr>
            <a:r>
              <a:rPr lang="uk-UA" sz="2400" b="1" dirty="0">
                <a:solidFill>
                  <a:schemeClr val="bg1"/>
                </a:solidFill>
              </a:rPr>
              <a:t>Поясни, що називають ці слова – предмети, ознаки, числа чи дії. </a:t>
            </a:r>
            <a:r>
              <a:rPr lang="uk-UA" sz="2400" b="1" dirty="0" err="1">
                <a:solidFill>
                  <a:schemeClr val="bg1"/>
                </a:solidFill>
              </a:rPr>
              <a:t>Перевір</a:t>
            </a:r>
            <a:r>
              <a:rPr lang="uk-UA" sz="2400" b="1" dirty="0">
                <a:solidFill>
                  <a:schemeClr val="bg1"/>
                </a:solidFill>
              </a:rPr>
              <a:t> себе за правилом.</a:t>
            </a:r>
          </a:p>
        </p:txBody>
      </p:sp>
    </p:spTree>
    <p:extLst>
      <p:ext uri="{BB962C8B-B14F-4D97-AF65-F5344CB8AC3E}">
        <p14:creationId xmlns:p14="http://schemas.microsoft.com/office/powerpoint/2010/main" val="171476972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21229" y="603387"/>
            <a:ext cx="9829800" cy="65935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Перевір себе за </a:t>
            </a:r>
            <a:r>
              <a:rPr lang="uk-UA" sz="4000" b="1" dirty="0" smtClean="0">
                <a:solidFill>
                  <a:schemeClr val="bg1"/>
                </a:solidFill>
              </a:rPr>
              <a:t>правилом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14603" y="1336339"/>
            <a:ext cx="3907972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FF00"/>
                </a:solidFill>
              </a:rPr>
              <a:t>Пам'ятка</a:t>
            </a:r>
          </a:p>
          <a:p>
            <a:pPr algn="ctr"/>
            <a:r>
              <a:rPr lang="uk-UA" sz="2800" b="1" dirty="0"/>
              <a:t>Слова, які відповідають на </a:t>
            </a:r>
            <a:r>
              <a:rPr lang="uk-UA" sz="2800" b="1" dirty="0" smtClean="0"/>
              <a:t>питання </a:t>
            </a:r>
            <a:r>
              <a:rPr lang="uk-UA" sz="2800" b="1" dirty="0" smtClean="0">
                <a:solidFill>
                  <a:srgbClr val="FFFF00"/>
                </a:solidFill>
              </a:rPr>
              <a:t>скільки?</a:t>
            </a:r>
            <a:r>
              <a:rPr lang="uk-UA" sz="2800" b="1" dirty="0"/>
              <a:t> </a:t>
            </a:r>
            <a:r>
              <a:rPr lang="uk-UA" sz="2800" b="1" dirty="0" smtClean="0"/>
              <a:t>називають </a:t>
            </a:r>
            <a:r>
              <a:rPr lang="uk-UA" sz="2800" b="1" dirty="0">
                <a:solidFill>
                  <a:srgbClr val="FFFF00"/>
                </a:solidFill>
              </a:rPr>
              <a:t>числа</a:t>
            </a:r>
            <a:r>
              <a:rPr lang="uk-UA" sz="2800" b="1" dirty="0"/>
              <a:t>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256" y="1144035"/>
            <a:ext cx="1600201" cy="220048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44286" y="3796660"/>
            <a:ext cx="6007101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</a:rPr>
              <a:t>1. Скільки олівців тримав Михайлик?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2. Скільки олівців було в Соні?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3. Скільки олівців мав Женя?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4. А скільки олівців було в Олеся</a:t>
            </a:r>
            <a:r>
              <a:rPr lang="uk-UA" sz="2800" b="1" dirty="0" smtClean="0">
                <a:solidFill>
                  <a:schemeClr val="bg1"/>
                </a:solidFill>
              </a:rPr>
              <a:t>?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98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51387" y="1325453"/>
            <a:ext cx="4976593" cy="470898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000" b="1" dirty="0"/>
              <a:t>У Михайлика в руці –</a:t>
            </a:r>
          </a:p>
          <a:p>
            <a:r>
              <a:rPr lang="uk-UA" sz="3000" b="1" dirty="0">
                <a:solidFill>
                  <a:srgbClr val="FFFF00"/>
                </a:solidFill>
              </a:rPr>
              <a:t>вісім</a:t>
            </a:r>
            <a:r>
              <a:rPr lang="uk-UA" sz="3000" b="1" dirty="0"/>
              <a:t> різних олівців.</a:t>
            </a:r>
          </a:p>
          <a:p>
            <a:r>
              <a:rPr lang="uk-UA" sz="3000" b="1" dirty="0"/>
              <a:t>У його сестрички Соні – </a:t>
            </a:r>
          </a:p>
          <a:p>
            <a:r>
              <a:rPr lang="uk-UA" sz="3000" b="1" dirty="0"/>
              <a:t>голубий і </a:t>
            </a:r>
            <a:r>
              <a:rPr lang="uk-UA" sz="3000" b="1" dirty="0">
                <a:solidFill>
                  <a:srgbClr val="FFFF00"/>
                </a:solidFill>
              </a:rPr>
              <a:t>два</a:t>
            </a:r>
            <a:r>
              <a:rPr lang="uk-UA" sz="3000" b="1" dirty="0"/>
              <a:t> червоні.</a:t>
            </a:r>
          </a:p>
          <a:p>
            <a:r>
              <a:rPr lang="uk-UA" sz="3000" b="1" dirty="0"/>
              <a:t>У кирпатенького Жені – </a:t>
            </a:r>
          </a:p>
          <a:p>
            <a:r>
              <a:rPr lang="uk-UA" sz="3000" b="1" dirty="0"/>
              <a:t>півдесятка – всі зелені.</a:t>
            </a:r>
          </a:p>
          <a:p>
            <a:r>
              <a:rPr lang="uk-UA" sz="3000" b="1" dirty="0"/>
              <a:t>А в Олеся – без трьох </a:t>
            </a:r>
            <a:r>
              <a:rPr lang="uk-UA" sz="3000" b="1" dirty="0">
                <a:solidFill>
                  <a:srgbClr val="FFFF00"/>
                </a:solidFill>
              </a:rPr>
              <a:t>десять</a:t>
            </a:r>
            <a:r>
              <a:rPr lang="uk-UA" sz="3000" b="1" dirty="0"/>
              <a:t>.</a:t>
            </a:r>
          </a:p>
          <a:p>
            <a:r>
              <a:rPr lang="uk-UA" sz="3000" b="1" dirty="0"/>
              <a:t>Скільки будемо їх мати,</a:t>
            </a:r>
          </a:p>
          <a:p>
            <a:r>
              <a:rPr lang="uk-UA" sz="3000" b="1" dirty="0"/>
              <a:t>Як до купи всіх </a:t>
            </a:r>
            <a:r>
              <a:rPr lang="uk-UA" sz="3000" b="1" dirty="0" smtClean="0"/>
              <a:t>зібрати?</a:t>
            </a:r>
          </a:p>
          <a:p>
            <a:r>
              <a:rPr lang="uk-UA" sz="3000" b="1" i="1" dirty="0"/>
              <a:t> </a:t>
            </a:r>
            <a:r>
              <a:rPr lang="uk-UA" sz="3000" b="1" i="1" dirty="0" smtClean="0"/>
              <a:t>                   Федір Петров</a:t>
            </a:r>
            <a:endParaRPr lang="uk-UA" sz="3000" b="1" i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44286" y="3277435"/>
            <a:ext cx="6007101" cy="43573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Дай </a:t>
            </a:r>
            <a:r>
              <a:rPr lang="uk-UA" sz="2400" b="1" dirty="0">
                <a:solidFill>
                  <a:srgbClr val="0070C0"/>
                </a:solidFill>
              </a:rPr>
              <a:t>відповіді на запитання </a:t>
            </a:r>
            <a:r>
              <a:rPr lang="uk-UA" sz="2400" b="1" dirty="0" smtClean="0">
                <a:solidFill>
                  <a:srgbClr val="0070C0"/>
                </a:solidFill>
              </a:rPr>
              <a:t>Щебетунчика</a:t>
            </a:r>
            <a:endParaRPr lang="uk-UA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078752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" t="1076" r="54293" b="57748"/>
          <a:stretch/>
        </p:blipFill>
        <p:spPr>
          <a:xfrm>
            <a:off x="2924671" y="1975011"/>
            <a:ext cx="8374699" cy="4248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914400" y="552630"/>
            <a:ext cx="10384971" cy="6447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Прочитай речення.</a:t>
            </a:r>
            <a:r>
              <a:rPr lang="uk-UA" sz="3600" b="1" dirty="0">
                <a:solidFill>
                  <a:srgbClr val="0070C0"/>
                </a:solidFill>
              </a:rPr>
              <a:t> </a:t>
            </a:r>
            <a:r>
              <a:rPr lang="uk-UA" sz="3600" b="1" dirty="0">
                <a:solidFill>
                  <a:schemeClr val="bg1"/>
                </a:solidFill>
              </a:rPr>
              <a:t>Запиши два </a:t>
            </a:r>
            <a:r>
              <a:rPr lang="uk-UA" sz="3600" b="1" dirty="0" smtClean="0">
                <a:solidFill>
                  <a:schemeClr val="bg1"/>
                </a:solidFill>
              </a:rPr>
              <a:t>з них </a:t>
            </a:r>
            <a:r>
              <a:rPr lang="uk-UA" sz="3600" b="1" dirty="0">
                <a:solidFill>
                  <a:schemeClr val="bg1"/>
                </a:solidFill>
              </a:rPr>
              <a:t>за вибором.</a:t>
            </a:r>
            <a:r>
              <a:rPr lang="uk-UA" sz="3600" b="1" dirty="0" smtClean="0">
                <a:solidFill>
                  <a:schemeClr val="bg1"/>
                </a:solidFill>
              </a:rPr>
              <a:t> 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1" r="29009" b="72336"/>
          <a:stretch/>
        </p:blipFill>
        <p:spPr>
          <a:xfrm>
            <a:off x="2841750" y="1944088"/>
            <a:ext cx="3034724" cy="806009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" t="30847" r="43095" b="51641"/>
          <a:stretch/>
        </p:blipFill>
        <p:spPr>
          <a:xfrm>
            <a:off x="6110474" y="1957097"/>
            <a:ext cx="2300222" cy="1058638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1" t="46966" r="64945" b="35522"/>
          <a:stretch/>
        </p:blipFill>
        <p:spPr>
          <a:xfrm>
            <a:off x="9339635" y="1944088"/>
            <a:ext cx="1510564" cy="105863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26" t="48466" r="24140" b="39196"/>
          <a:stretch/>
        </p:blipFill>
        <p:spPr>
          <a:xfrm>
            <a:off x="2882834" y="2841640"/>
            <a:ext cx="1476278" cy="74585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3" t="64187" r="44859" b="23475"/>
          <a:stretch/>
        </p:blipFill>
        <p:spPr>
          <a:xfrm>
            <a:off x="4558474" y="2841639"/>
            <a:ext cx="1974051" cy="745859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14" t="30847" r="25913" b="51641"/>
          <a:stretch/>
        </p:blipFill>
        <p:spPr>
          <a:xfrm>
            <a:off x="8517588" y="1944088"/>
            <a:ext cx="652901" cy="1058638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43" t="62993" r="22869" b="24669"/>
          <a:stretch/>
        </p:blipFill>
        <p:spPr>
          <a:xfrm>
            <a:off x="6805500" y="2841639"/>
            <a:ext cx="613039" cy="652667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4" t="78714" r="65645" b="8948"/>
          <a:stretch/>
        </p:blipFill>
        <p:spPr>
          <a:xfrm>
            <a:off x="7571000" y="2728325"/>
            <a:ext cx="1085428" cy="74585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8" t="79112" r="31031" b="3314"/>
          <a:stretch/>
        </p:blipFill>
        <p:spPr>
          <a:xfrm>
            <a:off x="8874139" y="2763137"/>
            <a:ext cx="1085428" cy="106239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3" t="15920" r="18902" b="68756"/>
          <a:stretch/>
        </p:blipFill>
        <p:spPr>
          <a:xfrm>
            <a:off x="3009886" y="3566448"/>
            <a:ext cx="3616656" cy="1050878"/>
          </a:xfrm>
          <a:prstGeom prst="rect">
            <a:avLst/>
          </a:prstGeom>
        </p:spPr>
      </p:pic>
      <p:sp>
        <p:nvSpPr>
          <p:cNvPr id="2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98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" t="30846" r="51203" b="56565"/>
          <a:stretch/>
        </p:blipFill>
        <p:spPr>
          <a:xfrm>
            <a:off x="6950864" y="3584431"/>
            <a:ext cx="1790100" cy="72948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82" t="31841" r="13554" b="55570"/>
          <a:stretch/>
        </p:blipFill>
        <p:spPr>
          <a:xfrm>
            <a:off x="9120778" y="3637057"/>
            <a:ext cx="1326255" cy="72948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7" t="49554" r="59989" b="37857"/>
          <a:stretch/>
        </p:blipFill>
        <p:spPr>
          <a:xfrm>
            <a:off x="3103003" y="4547601"/>
            <a:ext cx="1326255" cy="72948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06" t="63287" r="15877" b="24124"/>
          <a:stretch/>
        </p:blipFill>
        <p:spPr>
          <a:xfrm>
            <a:off x="6805500" y="4387500"/>
            <a:ext cx="873540" cy="72948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6" t="64282" r="45288" b="23129"/>
          <a:stretch/>
        </p:blipFill>
        <p:spPr>
          <a:xfrm>
            <a:off x="4697829" y="4478724"/>
            <a:ext cx="1928713" cy="72948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4" t="80204" r="79394" b="7207"/>
          <a:stretch/>
        </p:blipFill>
        <p:spPr>
          <a:xfrm>
            <a:off x="7842398" y="4446064"/>
            <a:ext cx="542631" cy="729485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7" t="79209" r="36397" b="8202"/>
          <a:stretch/>
        </p:blipFill>
        <p:spPr>
          <a:xfrm>
            <a:off x="8691366" y="4387500"/>
            <a:ext cx="1554975" cy="729484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8" t="15610" r="32209" b="68455"/>
          <a:stretch/>
        </p:blipFill>
        <p:spPr>
          <a:xfrm>
            <a:off x="3009886" y="5263359"/>
            <a:ext cx="2487678" cy="923457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8" t="31382" r="43792" b="55279"/>
          <a:stretch/>
        </p:blipFill>
        <p:spPr>
          <a:xfrm>
            <a:off x="5750874" y="5219094"/>
            <a:ext cx="1928166" cy="773027"/>
          </a:xfrm>
          <a:prstGeom prst="rect">
            <a:avLst/>
          </a:prstGeom>
        </p:spPr>
      </p:pic>
      <p:pic>
        <p:nvPicPr>
          <p:cNvPr id="43" name="Picture 12" descr="Картинки по запросу &quot;клипарт дети карандаши&quot;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r="10744"/>
          <a:stretch/>
        </p:blipFill>
        <p:spPr bwMode="auto">
          <a:xfrm flipH="1">
            <a:off x="828000" y="1944088"/>
            <a:ext cx="2013750" cy="3083538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914399" y="1284506"/>
            <a:ext cx="10384971" cy="511636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Підкресли </a:t>
            </a:r>
            <a:r>
              <a:rPr lang="uk-UA" sz="2400" b="1" dirty="0">
                <a:solidFill>
                  <a:srgbClr val="0070C0"/>
                </a:solidFill>
              </a:rPr>
              <a:t>в записаних реченнях слова – назви </a:t>
            </a:r>
            <a:r>
              <a:rPr lang="uk-UA" sz="2400" b="1" dirty="0" smtClean="0">
                <a:solidFill>
                  <a:srgbClr val="0070C0"/>
                </a:solidFill>
              </a:rPr>
              <a:t>чисел</a:t>
            </a:r>
            <a:endParaRPr lang="uk-UA" sz="2400" b="1" dirty="0">
              <a:solidFill>
                <a:srgbClr val="0070C0"/>
              </a:solidFill>
            </a:endParaRPr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 flipV="1">
            <a:off x="3009886" y="4313915"/>
            <a:ext cx="1126685" cy="100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2980926" y="3539756"/>
            <a:ext cx="12727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V="1">
            <a:off x="4535500" y="5881133"/>
            <a:ext cx="852929" cy="100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3133326" y="5116985"/>
            <a:ext cx="12727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Прямоугольник 47"/>
          <p:cNvSpPr/>
          <p:nvPr/>
        </p:nvSpPr>
        <p:spPr>
          <a:xfrm>
            <a:off x="7635044" y="5507415"/>
            <a:ext cx="3664326" cy="67940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Обчисли</a:t>
            </a:r>
            <a:r>
              <a:rPr lang="uk-UA" sz="2400" b="1" dirty="0">
                <a:solidFill>
                  <a:schemeClr val="bg1"/>
                </a:solidFill>
              </a:rPr>
              <a:t>, скільки всього олівців було в дітей. </a:t>
            </a:r>
          </a:p>
        </p:txBody>
      </p:sp>
    </p:spTree>
    <p:extLst>
      <p:ext uri="{BB962C8B-B14F-4D97-AF65-F5344CB8AC3E}">
        <p14:creationId xmlns:p14="http://schemas.microsoft.com/office/powerpoint/2010/main" val="343083944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88571" y="529143"/>
            <a:ext cx="10014857" cy="7157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 </a:t>
            </a:r>
            <a:r>
              <a:rPr lang="uk-UA" sz="4000" b="1" dirty="0">
                <a:solidFill>
                  <a:schemeClr val="bg1"/>
                </a:solidFill>
              </a:rPr>
              <a:t>Читалочка хоче намалювати </a:t>
            </a:r>
            <a:r>
              <a:rPr lang="uk-UA" sz="4000" b="1" dirty="0" smtClean="0">
                <a:solidFill>
                  <a:schemeClr val="bg1"/>
                </a:solidFill>
              </a:rPr>
              <a:t>райдугу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661" t="7422" r="3715" b="10669"/>
          <a:stretch/>
        </p:blipFill>
        <p:spPr>
          <a:xfrm>
            <a:off x="1119771" y="1311040"/>
            <a:ext cx="2232000" cy="17280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5193947" y="2264100"/>
            <a:ext cx="5909481" cy="3539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/>
              <a:t>Вийшла веселка на </a:t>
            </a:r>
            <a:r>
              <a:rPr lang="uk-UA" sz="3200" b="1" dirty="0" smtClean="0"/>
              <a:t>небо,</a:t>
            </a:r>
          </a:p>
          <a:p>
            <a:r>
              <a:rPr lang="uk-UA" sz="3200" b="1" dirty="0" smtClean="0"/>
              <a:t>____ кольорів об'єднала:</a:t>
            </a:r>
          </a:p>
          <a:p>
            <a:r>
              <a:rPr lang="uk-UA" sz="3200" b="1" dirty="0" smtClean="0"/>
              <a:t>червоний</a:t>
            </a:r>
            <a:r>
              <a:rPr lang="uk-UA" sz="3200" b="1" dirty="0"/>
              <a:t>, оранжевий, жовтий,</a:t>
            </a:r>
          </a:p>
          <a:p>
            <a:r>
              <a:rPr lang="uk-UA" sz="3200" b="1" dirty="0"/>
              <a:t>зелений, блакитний і синій,</a:t>
            </a:r>
          </a:p>
          <a:p>
            <a:r>
              <a:rPr lang="uk-UA" sz="3200" b="1" dirty="0"/>
              <a:t>та ще й фіолетовий.</a:t>
            </a:r>
          </a:p>
          <a:p>
            <a:r>
              <a:rPr lang="uk-UA" sz="3200" b="1" dirty="0"/>
              <a:t>– Ви разом навіки! – </a:t>
            </a:r>
            <a:r>
              <a:rPr lang="uk-UA" sz="3200" b="1" dirty="0" smtClean="0"/>
              <a:t>сказала.</a:t>
            </a:r>
          </a:p>
          <a:p>
            <a:r>
              <a:rPr lang="uk-UA" sz="3200" b="1" dirty="0"/>
              <a:t> </a:t>
            </a:r>
            <a:r>
              <a:rPr lang="uk-UA" sz="3200" b="1" dirty="0" smtClean="0"/>
              <a:t>                          </a:t>
            </a:r>
            <a:r>
              <a:rPr lang="uk-UA" sz="3200" i="1" dirty="0" smtClean="0"/>
              <a:t>Олексій </a:t>
            </a:r>
            <a:r>
              <a:rPr lang="uk-UA" sz="3200" i="1" dirty="0" err="1" smtClean="0"/>
              <a:t>Катрич</a:t>
            </a:r>
            <a:endParaRPr lang="uk-UA" sz="32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5321585" y="2708289"/>
            <a:ext cx="817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FF00"/>
                </a:solidFill>
              </a:rPr>
              <a:t> </a:t>
            </a:r>
            <a:r>
              <a:rPr lang="uk-UA" sz="3200" b="1" dirty="0">
                <a:solidFill>
                  <a:srgbClr val="FFFF00"/>
                </a:solidFill>
              </a:rPr>
              <a:t>сім</a:t>
            </a:r>
          </a:p>
        </p:txBody>
      </p:sp>
      <p:sp>
        <p:nvSpPr>
          <p:cNvPr id="1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99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657600" y="1291522"/>
            <a:ext cx="7445827" cy="84321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Підкажи</a:t>
            </a:r>
            <a:r>
              <a:rPr lang="uk-UA" sz="2400" b="1" dirty="0">
                <a:solidFill>
                  <a:srgbClr val="0070C0"/>
                </a:solidFill>
              </a:rPr>
              <a:t>, скільки олівців їй треба взяти. Для цього прочитай вірш і встав пропущене слово-підказку.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88571" y="4022929"/>
            <a:ext cx="2786744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/>
              <a:t>Райдуга – </a:t>
            </a:r>
            <a:endParaRPr lang="uk-UA" sz="2800" b="1" dirty="0"/>
          </a:p>
          <a:p>
            <a:r>
              <a:rPr lang="uk-UA" sz="2800" b="1" dirty="0" smtClean="0"/>
              <a:t>помаранчевий –  </a:t>
            </a:r>
            <a:endParaRPr lang="uk-UA" sz="2800" b="1" dirty="0"/>
          </a:p>
          <a:p>
            <a:r>
              <a:rPr lang="uk-UA" sz="2800" b="1" dirty="0"/>
              <a:t>голубий </a:t>
            </a:r>
            <a:r>
              <a:rPr lang="uk-UA" sz="2800" b="1" dirty="0" smtClean="0"/>
              <a:t>– </a:t>
            </a:r>
            <a:endParaRPr lang="uk-UA" sz="2800" b="1" dirty="0"/>
          </a:p>
          <a:p>
            <a:r>
              <a:rPr lang="uk-UA" sz="2800" b="1" dirty="0"/>
              <a:t>промовила – 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V="1">
            <a:off x="7211772" y="3765816"/>
            <a:ext cx="2008428" cy="1001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747383" y="2764618"/>
            <a:ext cx="1401304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8955100" y="5184447"/>
            <a:ext cx="1440757" cy="1001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6929170" y="4191699"/>
            <a:ext cx="1920916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716531" y="3136475"/>
            <a:ext cx="4325016" cy="83285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Знайди у вірші </a:t>
            </a:r>
            <a:r>
              <a:rPr lang="uk-UA" sz="2400" b="1" dirty="0">
                <a:solidFill>
                  <a:srgbClr val="0070C0"/>
                </a:solidFill>
              </a:rPr>
              <a:t>слова, близькі за значенням до поданих.</a:t>
            </a:r>
          </a:p>
        </p:txBody>
      </p:sp>
    </p:spTree>
    <p:extLst>
      <p:ext uri="{BB962C8B-B14F-4D97-AF65-F5344CB8AC3E}">
        <p14:creationId xmlns:p14="http://schemas.microsoft.com/office/powerpoint/2010/main" val="325605927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2" grpId="0" animBg="1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4711165231SlideId26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19122</TotalTime>
  <Words>715</Words>
  <Application>Microsoft Office PowerPoint</Application>
  <PresentationFormat>Произвольный</PresentationFormat>
  <Paragraphs>128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1253</cp:revision>
  <dcterms:created xsi:type="dcterms:W3CDTF">2018-01-05T16:38:53Z</dcterms:created>
  <dcterms:modified xsi:type="dcterms:W3CDTF">2025-02-22T18:50:22Z</dcterms:modified>
</cp:coreProperties>
</file>