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64" r:id="rId3"/>
    <p:sldId id="765" r:id="rId4"/>
    <p:sldId id="726" r:id="rId5"/>
    <p:sldId id="718" r:id="rId6"/>
    <p:sldId id="743" r:id="rId7"/>
    <p:sldId id="766" r:id="rId8"/>
    <p:sldId id="735" r:id="rId9"/>
    <p:sldId id="767" r:id="rId10"/>
    <p:sldId id="770" r:id="rId11"/>
    <p:sldId id="768" r:id="rId12"/>
    <p:sldId id="771" r:id="rId13"/>
    <p:sldId id="7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64"/>
            <p14:sldId id="765"/>
            <p14:sldId id="726"/>
            <p14:sldId id="718"/>
            <p14:sldId id="743"/>
            <p14:sldId id="766"/>
            <p14:sldId id="735"/>
            <p14:sldId id="767"/>
            <p14:sldId id="770"/>
            <p14:sldId id="768"/>
            <p14:sldId id="771"/>
            <p14:sldId id="76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CDF7"/>
    <a:srgbClr val="BA1CBA"/>
    <a:srgbClr val="FF3131"/>
    <a:srgbClr val="9E0000"/>
    <a:srgbClr val="0D0D0D"/>
    <a:srgbClr val="00B050"/>
    <a:srgbClr val="FFFF00"/>
    <a:srgbClr val="295FFF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Таблиця ділення на число 2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задачі на знаходження суми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Взаємо-зв’язок множення і ділення</a:t>
          </a:r>
          <a:endParaRPr lang="ru-RU" sz="3200" b="1" dirty="0">
            <a:solidFill>
              <a:srgbClr val="FFFF00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11554" custLinFactX="194248" custLinFactNeighborX="2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2665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27635" custLinFactX="100000" custLinFactNeighborX="17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3680" custLinFactX="-231158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BB050143-0BDB-499E-8C34-DB6397B21DA3}" type="presOf" srcId="{17FCBCD0-5166-44EF-A995-697AB50FC98B}" destId="{8C93B566-6306-40C5-A3D5-B84E788E517B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51CE64F-B6D9-4C16-882E-7B5D94B27837}" type="presOf" srcId="{C7F066E2-A2BF-4022-BF58-14958850D66F}" destId="{59CF1D9C-2F66-430C-8C5F-07B7FEE5F045}" srcOrd="0" destOrd="0" presId="urn:microsoft.com/office/officeart/2005/8/layout/hList6"/>
    <dgm:cxn modelId="{F619DEC8-5BAA-41E5-8C94-442B7BDAB627}" type="presOf" srcId="{289AA968-9F58-4A6E-B11C-582CA574AD65}" destId="{6408D3F1-0C0E-4F5D-B5D5-053E6D4B4C50}" srcOrd="0" destOrd="0" presId="urn:microsoft.com/office/officeart/2005/8/layout/hList6"/>
    <dgm:cxn modelId="{9927A0D4-2993-4998-BC70-F0AA190A752D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61B18D4-7DB8-4E03-93A8-26C857634AFF}" type="presOf" srcId="{3466C275-B8F1-459F-B50B-976409EFE0E4}" destId="{6C0F7CAC-2753-43F9-84FC-D27019835444}" srcOrd="0" destOrd="0" presId="urn:microsoft.com/office/officeart/2005/8/layout/hList6"/>
    <dgm:cxn modelId="{05FEDD27-CEA2-4122-8F15-D475E7221599}" type="presParOf" srcId="{6408D3F1-0C0E-4F5D-B5D5-053E6D4B4C50}" destId="{783C5BBC-E083-4F12-B4A9-616A8F9530EC}" srcOrd="0" destOrd="0" presId="urn:microsoft.com/office/officeart/2005/8/layout/hList6"/>
    <dgm:cxn modelId="{EB0ACCBA-2C2D-400D-8A74-80147679BDB3}" type="presParOf" srcId="{6408D3F1-0C0E-4F5D-B5D5-053E6D4B4C50}" destId="{903EF99B-E600-4B60-96C8-658D7EF2F880}" srcOrd="1" destOrd="0" presId="urn:microsoft.com/office/officeart/2005/8/layout/hList6"/>
    <dgm:cxn modelId="{419BBCC4-5352-4C25-9498-A73D790656D8}" type="presParOf" srcId="{6408D3F1-0C0E-4F5D-B5D5-053E6D4B4C50}" destId="{8C93B566-6306-40C5-A3D5-B84E788E517B}" srcOrd="2" destOrd="0" presId="urn:microsoft.com/office/officeart/2005/8/layout/hList6"/>
    <dgm:cxn modelId="{63B530CE-0716-4130-942D-0155AB6EE4C6}" type="presParOf" srcId="{6408D3F1-0C0E-4F5D-B5D5-053E6D4B4C50}" destId="{B4E8D5E2-E5AE-41CC-80D3-5A0016AFADCC}" srcOrd="3" destOrd="0" presId="urn:microsoft.com/office/officeart/2005/8/layout/hList6"/>
    <dgm:cxn modelId="{F3F6BE8C-8D9D-4836-BB4D-49F63382FD16}" type="presParOf" srcId="{6408D3F1-0C0E-4F5D-B5D5-053E6D4B4C50}" destId="{59CF1D9C-2F66-430C-8C5F-07B7FEE5F045}" srcOrd="4" destOrd="0" presId="urn:microsoft.com/office/officeart/2005/8/layout/hList6"/>
    <dgm:cxn modelId="{E7FFECDD-BC91-49C9-A26E-23E1247E0740}" type="presParOf" srcId="{6408D3F1-0C0E-4F5D-B5D5-053E6D4B4C50}" destId="{DF566261-9B99-479C-9346-B39B9279D96E}" srcOrd="5" destOrd="0" presId="urn:microsoft.com/office/officeart/2005/8/layout/hList6"/>
    <dgm:cxn modelId="{95886A9B-16B1-4527-B4FC-4CCF6F2FD3E7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4104159" y="823221"/>
          <a:ext cx="4272497" cy="26260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ділення на число 2</a:t>
          </a:r>
          <a:endParaRPr lang="ru-RU" sz="3200" b="1" kern="1200" dirty="0"/>
        </a:p>
      </dsp:txBody>
      <dsp:txXfrm rot="5400000">
        <a:off x="4927381" y="854498"/>
        <a:ext cx="26260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72745" y="1045551"/>
          <a:ext cx="4272497" cy="218139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2807" y="854498"/>
        <a:ext cx="2181393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7146959" y="633943"/>
          <a:ext cx="4272497" cy="300461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задачі на знаходження суми</a:t>
          </a:r>
          <a:endParaRPr lang="ru-RU" sz="3200" b="1" kern="1200" dirty="0"/>
        </a:p>
      </dsp:txBody>
      <dsp:txXfrm rot="5400000">
        <a:off x="7780903" y="854498"/>
        <a:ext cx="3004610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1456095" y="915901"/>
          <a:ext cx="4272497" cy="244069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Взаємо-зв’язок множення і ділення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2371996" y="854499"/>
        <a:ext cx="244069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015" y="3993547"/>
            <a:ext cx="9475814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Зв’язок дій множення і ділення. Складання таблиці ділення на 2.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with menu cartoon multiply sign for calculate math">
            <a:extLst>
              <a:ext uri="{FF2B5EF4-FFF2-40B4-BE49-F238E27FC236}">
                <a16:creationId xmlns="" xmlns:a16="http://schemas.microsoft.com/office/drawing/2014/main" id="{18894D37-BB7F-4BD2-8CE8-9468943E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44" y="932693"/>
            <a:ext cx="2432756" cy="2555416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65814" b="55279"/>
          <a:stretch/>
        </p:blipFill>
        <p:spPr>
          <a:xfrm>
            <a:off x="959200" y="1316025"/>
            <a:ext cx="6012000" cy="44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49086" y="494530"/>
            <a:ext cx="10435118" cy="7977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</a:t>
            </a:r>
            <a:r>
              <a:rPr lang="uk-UA" sz="3600" b="1" dirty="0" smtClean="0">
                <a:solidFill>
                  <a:schemeClr val="bg1"/>
                </a:solidFill>
              </a:rPr>
              <a:t>задачу </a:t>
            </a:r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71949" y="-65127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1409" y="-613822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85574" y="5047873"/>
            <a:ext cx="182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Відповідь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1761EA-6BDB-4822-A55D-775D6A31D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6034" y="-567661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9ADB96-EFFE-4DFC-AE69-292DF336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66485" y="-567661"/>
            <a:ext cx="455016" cy="567661"/>
          </a:xfrm>
          <a:prstGeom prst="rect">
            <a:avLst/>
          </a:prstGeom>
        </p:spPr>
      </p:pic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41050" y="1389319"/>
            <a:ext cx="5043154" cy="1912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букеті 3 ромашки, а волошок – у 4 рази більше. Скільки всього ромашок і волошок у букеті?</a:t>
            </a:r>
            <a:endParaRPr lang="uk-UA" sz="28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226291" y="2285487"/>
            <a:ext cx="3100673" cy="1141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0070C0"/>
                </a:solidFill>
              </a:rPr>
              <a:t>Р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3 </a:t>
            </a:r>
            <a:r>
              <a:rPr lang="uk-UA" sz="3200" b="1" dirty="0" err="1" smtClean="0">
                <a:solidFill>
                  <a:srgbClr val="0070C0"/>
                </a:solidFill>
              </a:rPr>
              <a:t>кв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В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?шт., у 4 </a:t>
            </a:r>
            <a:r>
              <a:rPr lang="uk-UA" sz="3200" b="1" dirty="0" smtClean="0">
                <a:solidFill>
                  <a:srgbClr val="0070C0"/>
                </a:solidFill>
              </a:rPr>
              <a:t>р. </a:t>
            </a:r>
            <a:r>
              <a:rPr lang="uk-UA" sz="3200" b="1" dirty="0" smtClean="0">
                <a:solidFill>
                  <a:srgbClr val="0070C0"/>
                </a:solidFill>
              </a:rPr>
              <a:t>&gt;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9" y="1357304"/>
            <a:ext cx="2705164" cy="1381360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132695" y="2444235"/>
            <a:ext cx="388540" cy="85721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803" y="2580455"/>
            <a:ext cx="101181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? </a:t>
            </a:r>
            <a:r>
              <a:rPr lang="uk-UA" sz="3200" b="1" dirty="0" err="1" smtClean="0">
                <a:solidFill>
                  <a:srgbClr val="0070C0"/>
                </a:solidFill>
              </a:rPr>
              <a:t>кв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045766" y="5071887"/>
            <a:ext cx="303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15 квітів усього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9996" y="-69090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1CFAD13-0292-47D4-92C6-D98C24B91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20014" y="-6615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00A2112-B132-4F95-964E-19253F8F3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5886" y="-66780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A3DBF61-565D-48E8-AA46-710B5719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61957" y="-612282"/>
            <a:ext cx="455016" cy="5676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5371" y="4487112"/>
            <a:ext cx="240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__ ∙ __ + 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318387" y="4492146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098912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4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896676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452104" y="4512290"/>
            <a:ext cx="143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 (</a:t>
            </a:r>
            <a:r>
              <a:rPr lang="uk-UA" sz="2800" b="1" dirty="0" err="1" smtClean="0">
                <a:solidFill>
                  <a:srgbClr val="0070C0"/>
                </a:solidFill>
              </a:rPr>
              <a:t>кв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974383" y="3458115"/>
            <a:ext cx="154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12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 smtClean="0">
                <a:solidFill>
                  <a:srgbClr val="0070C0"/>
                </a:solidFill>
              </a:rPr>
              <a:t>кв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03990A4-0363-42C4-9DE1-5B90EC307F5F}"/>
              </a:ext>
            </a:extLst>
          </p:cNvPr>
          <p:cNvSpPr txBox="1"/>
          <p:nvPr/>
        </p:nvSpPr>
        <p:spPr>
          <a:xfrm>
            <a:off x="4311850" y="3414571"/>
            <a:ext cx="22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- </a:t>
            </a:r>
            <a:r>
              <a:rPr lang="uk-UA" sz="2800" b="1" dirty="0" smtClean="0">
                <a:solidFill>
                  <a:srgbClr val="0070C0"/>
                </a:solidFill>
              </a:rPr>
              <a:t>волошок.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231016" y="3992120"/>
            <a:ext cx="150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err="1" smtClean="0">
                <a:solidFill>
                  <a:srgbClr val="0070C0"/>
                </a:solidFill>
              </a:rPr>
              <a:t>кв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30684" y="3383794"/>
            <a:ext cx="217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1 ) _ ∙ _  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58820" y="3927515"/>
            <a:ext cx="2161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2 )  __ +__=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792158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285295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4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887900" y="3968569"/>
            <a:ext cx="5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698312" y="3976973"/>
            <a:ext cx="3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6819CC4-2C2D-4231-ADA3-A8E9BFC98F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493" b="13963"/>
          <a:stretch/>
        </p:blipFill>
        <p:spPr>
          <a:xfrm>
            <a:off x="7897179" y="3414571"/>
            <a:ext cx="2562967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7" grpId="0"/>
      <p:bldP spid="2" grpId="0" animBg="1"/>
      <p:bldP spid="6" grpId="0"/>
      <p:bldP spid="51" grpId="0"/>
      <p:bldP spid="3" grpId="0"/>
      <p:bldP spid="81" grpId="0"/>
      <p:bldP spid="82" grpId="0"/>
      <p:bldP spid="83" grpId="0"/>
      <p:bldP spid="84" grpId="0"/>
      <p:bldP spid="52" grpId="0"/>
      <p:bldP spid="56" grpId="0"/>
      <p:bldP spid="60" grpId="0"/>
      <p:bldP spid="61" grpId="0"/>
      <p:bldP spid="62" grpId="0"/>
      <p:bldP spid="65" grpId="0"/>
      <p:bldP spid="66" grpId="0"/>
      <p:bldP spid="68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80655" y="509646"/>
            <a:ext cx="9924802" cy="61157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3 Математика\1 Листопад\7 Дія ділення\№080 - Зв’язок дій множення і ділення. Складання таблиці ділення на 2\2025-02-05_2007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36" y="1219199"/>
            <a:ext cx="6604090" cy="31990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3 Математика\1 Листопад\7 Дія ділення\№080 - Зв’язок дій множення і ділення. Складання таблиці ділення на 2\2025-02-05_2007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50" y="4418238"/>
            <a:ext cx="6598576" cy="16648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35" y="1305288"/>
            <a:ext cx="2758119" cy="21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0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80655" y="509646"/>
            <a:ext cx="9924802" cy="61157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35" y="1305288"/>
            <a:ext cx="2758119" cy="2163500"/>
          </a:xfrm>
          <a:prstGeom prst="rect">
            <a:avLst/>
          </a:prstGeom>
        </p:spPr>
      </p:pic>
      <p:pic>
        <p:nvPicPr>
          <p:cNvPr id="5122" name="Picture 2" descr="D:\2 клас\3 Математика\1 Листопад\7 Дія ділення\№080 - Зв’язок дій множення і ділення. Складання таблиці ділення на 2\2025-02-05_2014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7" y="1209674"/>
            <a:ext cx="7110412" cy="485773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6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6" y="2100302"/>
            <a:ext cx="2382377" cy="195730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62743" y="4156390"/>
            <a:ext cx="299428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60965" y="4156388"/>
            <a:ext cx="30678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68803" y="4206345"/>
            <a:ext cx="27080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11" name="Picture 3" descr="D:\1 клас\2 Матем\1 УРОКИ Листопад\Малюнки для завдань\Цифра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0" y="2056558"/>
            <a:ext cx="1875721" cy="2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Цифры для детей (39 шт.) - #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51" y="2056558"/>
            <a:ext cx="1587720" cy="2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6257" y="1492253"/>
            <a:ext cx="7265590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4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число,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 err="1">
                <a:solidFill>
                  <a:srgbClr val="7030A0"/>
                </a:solidFill>
              </a:rPr>
              <a:t>твоєму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настрою зараз.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2 клас\3 Математика\Цифра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47" y="2638427"/>
            <a:ext cx="1848668" cy="22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2 Матем\1 УРОКИ Листопад\Малюнки для завдань\Цифра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76" y="2577980"/>
            <a:ext cx="2330876" cy="25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лас\2 Матем\1 УРОКИ Листопад\Малюнки для завдань\2023-12-19_195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37" y="2638427"/>
            <a:ext cx="2345145" cy="23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Цифры для детей (39 шт.) - #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0" y="2559291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4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2976268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41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85253" y="594958"/>
            <a:ext cx="9941976" cy="64601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Віршовані </a:t>
            </a:r>
            <a:r>
              <a:rPr lang="uk-UA" sz="3600" b="1" dirty="0" smtClean="0">
                <a:solidFill>
                  <a:schemeClr val="bg1"/>
                </a:solidFill>
              </a:rPr>
              <a:t>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761113" y="1365075"/>
            <a:ext cx="3234536" cy="1447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Йшли чотири їжаки,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Кожен ніс по три грибки.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Скільки всіх було грибків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В чотирьох цих їжаків?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F92DF11C-4637-4B76-A12A-B59F967622BC}"/>
              </a:ext>
            </a:extLst>
          </p:cNvPr>
          <p:cNvGrpSpPr/>
          <p:nvPr/>
        </p:nvGrpSpPr>
        <p:grpSpPr>
          <a:xfrm>
            <a:off x="389080" y="4702002"/>
            <a:ext cx="2102845" cy="935618"/>
            <a:chOff x="4718700" y="3159148"/>
            <a:chExt cx="3181073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0A440ABD-7A91-4F6C-A438-FD457B95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2F80FC2-7F33-41ED-9D30-399772F2E969}"/>
                </a:ext>
              </a:extLst>
            </p:cNvPr>
            <p:cNvSpPr txBox="1"/>
            <p:nvPr/>
          </p:nvSpPr>
          <p:spPr>
            <a:xfrm>
              <a:off x="4853359" y="3482102"/>
              <a:ext cx="2863243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4456D847-520F-40AA-BCB9-5DA885ADCD4E}"/>
              </a:ext>
            </a:extLst>
          </p:cNvPr>
          <p:cNvGrpSpPr/>
          <p:nvPr/>
        </p:nvGrpSpPr>
        <p:grpSpPr>
          <a:xfrm>
            <a:off x="350851" y="5666414"/>
            <a:ext cx="2102846" cy="935618"/>
            <a:chOff x="8682187" y="3202910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E9933C65-857C-4153-9FB3-77D2834C9F22}"/>
              </a:ext>
            </a:extLst>
          </p:cNvPr>
          <p:cNvGrpSpPr/>
          <p:nvPr/>
        </p:nvGrpSpPr>
        <p:grpSpPr>
          <a:xfrm>
            <a:off x="2229597" y="4713757"/>
            <a:ext cx="2102846" cy="935618"/>
            <a:chOff x="4718700" y="4369417"/>
            <a:chExt cx="3181074" cy="1166507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24AC80-A4FC-46EE-B9BE-26A2BA7F6A87}"/>
                </a:ext>
              </a:extLst>
            </p:cNvPr>
            <p:cNvSpPr txBox="1"/>
            <p:nvPr/>
          </p:nvSpPr>
          <p:spPr>
            <a:xfrm>
              <a:off x="4845467" y="4723043"/>
              <a:ext cx="2863244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C1E4BD4E-3065-45E6-A93D-B7C1467906E8}"/>
              </a:ext>
            </a:extLst>
          </p:cNvPr>
          <p:cNvGrpSpPr/>
          <p:nvPr/>
        </p:nvGrpSpPr>
        <p:grpSpPr>
          <a:xfrm>
            <a:off x="2229596" y="5654659"/>
            <a:ext cx="2102847" cy="935619"/>
            <a:chOff x="8682187" y="4369417"/>
            <a:chExt cx="3181076" cy="1166508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681B14B7-1BAF-4478-AB73-AD2F112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3B62D14-C8A7-4C10-BF0F-FDB26C92113E}"/>
                </a:ext>
              </a:extLst>
            </p:cNvPr>
            <p:cNvSpPr txBox="1"/>
            <p:nvPr/>
          </p:nvSpPr>
          <p:spPr>
            <a:xfrm>
              <a:off x="8800632" y="4705612"/>
              <a:ext cx="2863242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3AE4725B-A3CF-4D72-8428-FC4BDA7F8974}"/>
              </a:ext>
            </a:extLst>
          </p:cNvPr>
          <p:cNvGrpSpPr/>
          <p:nvPr/>
        </p:nvGrpSpPr>
        <p:grpSpPr>
          <a:xfrm>
            <a:off x="4053566" y="4725511"/>
            <a:ext cx="2102847" cy="935619"/>
            <a:chOff x="4686549" y="5579685"/>
            <a:chExt cx="3181076" cy="1166508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A8C7620-1FE7-4016-9600-372CB731EB32}"/>
              </a:ext>
            </a:extLst>
          </p:cNvPr>
          <p:cNvGrpSpPr/>
          <p:nvPr/>
        </p:nvGrpSpPr>
        <p:grpSpPr>
          <a:xfrm>
            <a:off x="4053565" y="5654659"/>
            <a:ext cx="2102847" cy="935619"/>
            <a:chOff x="8682187" y="5579685"/>
            <a:chExt cx="3181076" cy="1166508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FB932EF7-6325-47D9-B543-BFDB9DD3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D23D2DC-DD48-4446-9825-91ADDCCAE52D}"/>
                </a:ext>
              </a:extLst>
            </p:cNvPr>
            <p:cNvSpPr txBox="1"/>
            <p:nvPr/>
          </p:nvSpPr>
          <p:spPr>
            <a:xfrm>
              <a:off x="8837852" y="5911594"/>
              <a:ext cx="2863242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A481EA10-8F28-48F6-9AA9-F9193FA4FCB9}"/>
              </a:ext>
            </a:extLst>
          </p:cNvPr>
          <p:cNvGrpSpPr/>
          <p:nvPr/>
        </p:nvGrpSpPr>
        <p:grpSpPr>
          <a:xfrm>
            <a:off x="9066287" y="5511249"/>
            <a:ext cx="2378995" cy="1070990"/>
            <a:chOff x="8682187" y="5579685"/>
            <a:chExt cx="3181076" cy="1235277"/>
          </a:xfrm>
        </p:grpSpPr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D0BF9B07-6941-4F46-AA46-018B6B1F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8EB2E34-802D-4A87-A1D7-05CF632EDDB8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90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pic>
        <p:nvPicPr>
          <p:cNvPr id="2050" name="Picture 2" descr="hedgehog">
            <a:extLst>
              <a:ext uri="{FF2B5EF4-FFF2-40B4-BE49-F238E27FC236}">
                <a16:creationId xmlns="" xmlns:a16="http://schemas.microsoft.com/office/drawing/2014/main" id="{346B5688-1E22-4815-8ED4-3A29CD604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18545" r="12000" b="19306"/>
          <a:stretch/>
        </p:blipFill>
        <p:spPr bwMode="auto">
          <a:xfrm flipH="1">
            <a:off x="772565" y="3019454"/>
            <a:ext cx="172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4268191" y="1365075"/>
            <a:ext cx="3370341" cy="14470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 кожну миску три котлети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Клала лиска Віолета.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Мисочок у лиски шість.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А котлет? Хто відповість?</a:t>
            </a:r>
          </a:p>
        </p:txBody>
      </p:sp>
      <p:pic>
        <p:nvPicPr>
          <p:cNvPr id="48" name="Picture 4" descr="Cartoon Fox">
            <a:extLst>
              <a:ext uri="{FF2B5EF4-FFF2-40B4-BE49-F238E27FC236}">
                <a16:creationId xmlns="" xmlns:a16="http://schemas.microsoft.com/office/drawing/2014/main" id="{6C4CBB5E-EDF0-444A-8231-99ACA83FA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1441" r="5844" b="11484"/>
          <a:stretch/>
        </p:blipFill>
        <p:spPr bwMode="auto">
          <a:xfrm>
            <a:off x="2539072" y="3022240"/>
            <a:ext cx="1525828" cy="13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3AE4725B-A3CF-4D72-8428-FC4BDA7F8974}"/>
              </a:ext>
            </a:extLst>
          </p:cNvPr>
          <p:cNvGrpSpPr/>
          <p:nvPr/>
        </p:nvGrpSpPr>
        <p:grpSpPr>
          <a:xfrm>
            <a:off x="9066287" y="4961033"/>
            <a:ext cx="2378995" cy="935619"/>
            <a:chOff x="4686549" y="5579685"/>
            <a:chExt cx="3181076" cy="1166508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</a:p>
          </p:txBody>
        </p:sp>
      </p:grpSp>
      <p:sp>
        <p:nvSpPr>
          <p:cNvPr id="55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7892647" y="1365074"/>
            <a:ext cx="3407968" cy="1447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 гаю три зайчики сиділи,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 апетитом моркву їли,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Кожний з’їв по 5 морквин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Скільки з’їли всіх морквин?</a:t>
            </a:r>
          </a:p>
        </p:txBody>
      </p:sp>
      <p:pic>
        <p:nvPicPr>
          <p:cNvPr id="56" name="Picture 2" descr="easter bunny carrying basket full of carrots">
            <a:extLst>
              <a:ext uri="{FF2B5EF4-FFF2-40B4-BE49-F238E27FC236}">
                <a16:creationId xmlns="" xmlns:a16="http://schemas.microsoft.com/office/drawing/2014/main" id="{EF164AA3-5843-43D2-9111-3A0C20F2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73" y="3019210"/>
            <a:ext cx="1351305" cy="14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F92DF11C-4637-4B76-A12A-B59F967622BC}"/>
              </a:ext>
            </a:extLst>
          </p:cNvPr>
          <p:cNvGrpSpPr/>
          <p:nvPr/>
        </p:nvGrpSpPr>
        <p:grpSpPr>
          <a:xfrm>
            <a:off x="9066287" y="4386593"/>
            <a:ext cx="2378995" cy="935618"/>
            <a:chOff x="4718700" y="3159148"/>
            <a:chExt cx="3181073" cy="1166507"/>
          </a:xfrm>
        </p:grpSpPr>
        <p:pic>
          <p:nvPicPr>
            <p:cNvPr id="58" name="Рисунок 57">
              <a:extLst>
                <a:ext uri="{FF2B5EF4-FFF2-40B4-BE49-F238E27FC236}">
                  <a16:creationId xmlns="" xmlns:a16="http://schemas.microsoft.com/office/drawing/2014/main" id="{0A440ABD-7A91-4F6C-A438-FD457B95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2F80FC2-7F33-41ED-9D30-399772F2E969}"/>
                </a:ext>
              </a:extLst>
            </p:cNvPr>
            <p:cNvSpPr txBox="1"/>
            <p:nvPr/>
          </p:nvSpPr>
          <p:spPr>
            <a:xfrm>
              <a:off x="4853359" y="3482102"/>
              <a:ext cx="2863243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sp>
        <p:nvSpPr>
          <p:cNvPr id="60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5531787" y="3019210"/>
            <a:ext cx="3417781" cy="1463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Посадили білочки в лісочку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Три ряди по вісім дубочків,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Та не можуть полічить.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Нумо, діти, допоможіть!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C1E4BD4E-3065-45E6-A93D-B7C1467906E8}"/>
              </a:ext>
            </a:extLst>
          </p:cNvPr>
          <p:cNvGrpSpPr/>
          <p:nvPr/>
        </p:nvGrpSpPr>
        <p:grpSpPr>
          <a:xfrm>
            <a:off x="9066287" y="3789892"/>
            <a:ext cx="2378995" cy="935619"/>
            <a:chOff x="8682187" y="4369417"/>
            <a:chExt cx="3181076" cy="1166508"/>
          </a:xfrm>
        </p:grpSpPr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681B14B7-1BAF-4478-AB73-AD2F112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3B62D14-C8A7-4C10-BF0F-FDB26C92113E}"/>
                </a:ext>
              </a:extLst>
            </p:cNvPr>
            <p:cNvSpPr txBox="1"/>
            <p:nvPr/>
          </p:nvSpPr>
          <p:spPr>
            <a:xfrm>
              <a:off x="8800632" y="4705612"/>
              <a:ext cx="2863242" cy="72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</a:p>
          </p:txBody>
        </p:sp>
      </p:grpSp>
      <p:pic>
        <p:nvPicPr>
          <p:cNvPr id="70" name="Picture 2" descr="Squirrel on the tree">
            <a:extLst>
              <a:ext uri="{FF2B5EF4-FFF2-40B4-BE49-F238E27FC236}">
                <a16:creationId xmlns="" xmlns:a16="http://schemas.microsoft.com/office/drawing/2014/main" id="{730D2485-B62C-4F2D-9C94-EC9A3DBC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4604274"/>
            <a:ext cx="1521028" cy="1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5090" y="516300"/>
            <a:ext cx="10179957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і обчисли добутки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04" y="1252158"/>
            <a:ext cx="1672323" cy="28300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04045" y="244215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3523" y="3159987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9778" y="2324682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22056" y="3933130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0741" y="2324682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51637" y="3075626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6529" y="3085355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8E48599B-8E61-462F-9E4D-F25EDB470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61978" y="3798412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4366" y="2449166"/>
            <a:ext cx="394062" cy="3550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8FD5B94-6D18-435B-B032-CEFE0E67F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9826" y="3802115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2C266FC-AAAB-4400-8003-148D3D837B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776" y="233190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A65C909-5EA2-4E8B-94FD-B78228DF9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484" y="2427673"/>
            <a:ext cx="394062" cy="40367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A1B123A6-7093-4964-A078-E6A2BA740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859" y="3144454"/>
            <a:ext cx="394062" cy="40367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4030" y="3062460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4366" y="3168763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DC6355B-9D3D-4088-8FF1-9D5736BC50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1" y="3908418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9778" y="3084389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93968" y="2334665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8574" y="3075625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55455" y="3826424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AE2F2AE-1AC0-4563-87DA-68BE406E54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301264" y="3875228"/>
            <a:ext cx="555762" cy="45268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FC8C93E-08B6-411F-94ED-80BB24655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14" y="3892957"/>
            <a:ext cx="394062" cy="40367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B34EBA3-10A6-44BF-A9EB-E68C43EE2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948" y="2398637"/>
            <a:ext cx="394062" cy="40367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52231FF2-9673-4156-839D-A4A9AB628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3169008"/>
            <a:ext cx="394062" cy="40367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DB2F0FF-C631-4B8B-9439-8B44A7D4A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3908418"/>
            <a:ext cx="394062" cy="40367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418D965-5E0A-424A-A3D2-0FEBBE417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60199" y="2324683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39622" y="3084389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17EA5A7-DD12-49DA-9FFA-7A1B0E2239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68428" y="3081776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C2648D1A-4017-4354-BB19-6B473307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39622" y="3809026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66342" y="2320842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4C7452D-95CB-4815-A8D0-E2CDF614CA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68160" y="3062460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61613" y="2331415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4118677-56EE-4990-8178-9DAEA6178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32701" y="3805609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32001" y="381425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011A121D-1502-469B-908C-55ACF0494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0099" y="3809411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DD629FB0-6F1A-4A8E-9D32-7592976262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98732" y="2331415"/>
            <a:ext cx="455016" cy="56766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9" y="2371435"/>
            <a:ext cx="3668005" cy="230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3971" y="2336445"/>
            <a:ext cx="3717971" cy="24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2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5745" y="494530"/>
            <a:ext cx="10159455" cy="6526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BF6DD8-57E8-4053-B603-29E869353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808" y="3859612"/>
            <a:ext cx="1521392" cy="21123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B7A83DB-1671-4E35-BCED-15B6052DC81D}"/>
              </a:ext>
            </a:extLst>
          </p:cNvPr>
          <p:cNvSpPr txBox="1"/>
          <p:nvPr/>
        </p:nvSpPr>
        <p:spPr>
          <a:xfrm>
            <a:off x="3142430" y="1734968"/>
            <a:ext cx="4956541" cy="20669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>
                <a:solidFill>
                  <a:schemeClr val="bg1"/>
                </a:solidFill>
              </a:rPr>
              <a:t>6·2=12 – скільки всього дерев; </a:t>
            </a:r>
            <a:endParaRPr lang="uk-UA" sz="2000" b="1" dirty="0">
              <a:solidFill>
                <a:schemeClr val="bg1"/>
              </a:solidFill>
            </a:endParaRPr>
          </a:p>
          <a:p>
            <a:pPr algn="l"/>
            <a:r>
              <a:rPr lang="uk-UA" sz="2800" b="1" dirty="0">
                <a:solidFill>
                  <a:schemeClr val="bg1"/>
                </a:solidFill>
              </a:rPr>
              <a:t> 12:2=6 – скільки дерев у кожному ряду</a:t>
            </a:r>
            <a:r>
              <a:rPr lang="uk-UA" sz="2800" b="1" dirty="0" smtClean="0">
                <a:solidFill>
                  <a:schemeClr val="bg1"/>
                </a:solidFill>
              </a:rPr>
              <a:t>;</a:t>
            </a:r>
            <a:endParaRPr lang="uk-UA" sz="2000" b="1" dirty="0">
              <a:solidFill>
                <a:schemeClr val="bg1"/>
              </a:solidFill>
            </a:endParaRPr>
          </a:p>
          <a:p>
            <a:pPr algn="l"/>
            <a:r>
              <a:rPr lang="uk-UA" sz="2800" b="1" dirty="0">
                <a:solidFill>
                  <a:schemeClr val="bg1"/>
                </a:solidFill>
              </a:rPr>
              <a:t>12:6=2 – скільки рядів.</a:t>
            </a:r>
          </a:p>
        </p:txBody>
      </p:sp>
      <p:pic>
        <p:nvPicPr>
          <p:cNvPr id="7170" name="Picture 2" descr="poplar tree icon flat style">
            <a:extLst>
              <a:ext uri="{FF2B5EF4-FFF2-40B4-BE49-F238E27FC236}">
                <a16:creationId xmlns="" xmlns:a16="http://schemas.microsoft.com/office/drawing/2014/main" id="{4F6B71A3-03EE-4776-B235-EFF1F6EC8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765311" y="1725373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oplar tree icon flat style">
            <a:extLst>
              <a:ext uri="{FF2B5EF4-FFF2-40B4-BE49-F238E27FC236}">
                <a16:creationId xmlns="" xmlns:a16="http://schemas.microsoft.com/office/drawing/2014/main" id="{FF5EA014-08AB-4B83-95EE-75322A3EF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166179" y="1725373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oplar tree icon flat style">
            <a:extLst>
              <a:ext uri="{FF2B5EF4-FFF2-40B4-BE49-F238E27FC236}">
                <a16:creationId xmlns="" xmlns:a16="http://schemas.microsoft.com/office/drawing/2014/main" id="{D5DF2E95-DD21-4D73-BB54-E2CBA1139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546479" y="1725373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oplar tree icon flat style">
            <a:extLst>
              <a:ext uri="{FF2B5EF4-FFF2-40B4-BE49-F238E27FC236}">
                <a16:creationId xmlns="" xmlns:a16="http://schemas.microsoft.com/office/drawing/2014/main" id="{809DB75F-0244-4188-B317-323FB743E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943388" y="1715778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oplar tree icon flat style">
            <a:extLst>
              <a:ext uri="{FF2B5EF4-FFF2-40B4-BE49-F238E27FC236}">
                <a16:creationId xmlns="" xmlns:a16="http://schemas.microsoft.com/office/drawing/2014/main" id="{07A14D2D-4ADB-4EB0-B59C-B3C6C7CFD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2331380" y="1734968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oplar tree icon flat style">
            <a:extLst>
              <a:ext uri="{FF2B5EF4-FFF2-40B4-BE49-F238E27FC236}">
                <a16:creationId xmlns="" xmlns:a16="http://schemas.microsoft.com/office/drawing/2014/main" id="{E90BFC81-7AAF-4875-993C-01797835C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2732248" y="1715778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oplar tree icon flat style">
            <a:extLst>
              <a:ext uri="{FF2B5EF4-FFF2-40B4-BE49-F238E27FC236}">
                <a16:creationId xmlns="" xmlns:a16="http://schemas.microsoft.com/office/drawing/2014/main" id="{E2B04FD6-0540-4D5D-B5AB-7446F06BE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765311" y="2758204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oplar tree icon flat style">
            <a:extLst>
              <a:ext uri="{FF2B5EF4-FFF2-40B4-BE49-F238E27FC236}">
                <a16:creationId xmlns="" xmlns:a16="http://schemas.microsoft.com/office/drawing/2014/main" id="{18099BC4-916D-4AD9-8AA1-CD4507575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166179" y="2758204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oplar tree icon flat style">
            <a:extLst>
              <a:ext uri="{FF2B5EF4-FFF2-40B4-BE49-F238E27FC236}">
                <a16:creationId xmlns="" xmlns:a16="http://schemas.microsoft.com/office/drawing/2014/main" id="{4F9F0B7F-B58E-49DE-AE34-87B4F6603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546479" y="2758204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oplar tree icon flat style">
            <a:extLst>
              <a:ext uri="{FF2B5EF4-FFF2-40B4-BE49-F238E27FC236}">
                <a16:creationId xmlns="" xmlns:a16="http://schemas.microsoft.com/office/drawing/2014/main" id="{334CD6FF-79E7-4161-8C4A-395309B4A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1943388" y="2748609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oplar tree icon flat style">
            <a:extLst>
              <a:ext uri="{FF2B5EF4-FFF2-40B4-BE49-F238E27FC236}">
                <a16:creationId xmlns="" xmlns:a16="http://schemas.microsoft.com/office/drawing/2014/main" id="{ACA83875-AE7F-4119-BDF2-17991548C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2331380" y="2767799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oplar tree icon flat style">
            <a:extLst>
              <a:ext uri="{FF2B5EF4-FFF2-40B4-BE49-F238E27FC236}">
                <a16:creationId xmlns="" xmlns:a16="http://schemas.microsoft.com/office/drawing/2014/main" id="{668FB699-47B8-4462-8148-83C15F00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6400" r="34828" b="22400"/>
          <a:stretch/>
        </p:blipFill>
        <p:spPr bwMode="auto">
          <a:xfrm>
            <a:off x="2732248" y="2748609"/>
            <a:ext cx="410182" cy="1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5746" y="1147138"/>
            <a:ext cx="5162912" cy="500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</a:t>
            </a:r>
            <a:r>
              <a:rPr lang="uk-UA" sz="2000" b="1" dirty="0">
                <a:solidFill>
                  <a:srgbClr val="7030A0"/>
                </a:solidFill>
              </a:rPr>
              <a:t>обчислення та пояснення до них.  </a:t>
            </a:r>
          </a:p>
        </p:txBody>
      </p:sp>
      <p:pic>
        <p:nvPicPr>
          <p:cNvPr id="24" name="Picture 2" descr="set of dessert on plate">
            <a:extLst>
              <a:ext uri="{FF2B5EF4-FFF2-40B4-BE49-F238E27FC236}">
                <a16:creationId xmlns="" xmlns:a16="http://schemas.microsoft.com/office/drawing/2014/main" id="{211BA8B5-1A57-4846-BCA1-A548506DF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49703" b="60800"/>
          <a:stretch/>
        </p:blipFill>
        <p:spPr bwMode="auto">
          <a:xfrm>
            <a:off x="732588" y="3878122"/>
            <a:ext cx="1218311" cy="8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et of dessert on plate">
            <a:extLst>
              <a:ext uri="{FF2B5EF4-FFF2-40B4-BE49-F238E27FC236}">
                <a16:creationId xmlns="" xmlns:a16="http://schemas.microsoft.com/office/drawing/2014/main" id="{2D63B393-83D3-4FDD-8C61-8BDD18839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49703" b="60800"/>
          <a:stretch/>
        </p:blipFill>
        <p:spPr bwMode="auto">
          <a:xfrm>
            <a:off x="1950899" y="3877084"/>
            <a:ext cx="1218311" cy="8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et of dessert on plate">
            <a:extLst>
              <a:ext uri="{FF2B5EF4-FFF2-40B4-BE49-F238E27FC236}">
                <a16:creationId xmlns="" xmlns:a16="http://schemas.microsoft.com/office/drawing/2014/main" id="{B1304C38-A8BA-4ED1-A203-B5F07068D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49703" b="60800"/>
          <a:stretch/>
        </p:blipFill>
        <p:spPr bwMode="auto">
          <a:xfrm>
            <a:off x="726915" y="4718730"/>
            <a:ext cx="1218311" cy="8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et of dessert on plate">
            <a:extLst>
              <a:ext uri="{FF2B5EF4-FFF2-40B4-BE49-F238E27FC236}">
                <a16:creationId xmlns="" xmlns:a16="http://schemas.microsoft.com/office/drawing/2014/main" id="{10A62973-AE90-4D4C-B69B-0DD4CDF90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49703" b="60800"/>
          <a:stretch/>
        </p:blipFill>
        <p:spPr bwMode="auto">
          <a:xfrm>
            <a:off x="1945226" y="4706806"/>
            <a:ext cx="1218311" cy="8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B7A83DB-1671-4E35-BCED-15B6052DC81D}"/>
              </a:ext>
            </a:extLst>
          </p:cNvPr>
          <p:cNvSpPr txBox="1"/>
          <p:nvPr/>
        </p:nvSpPr>
        <p:spPr>
          <a:xfrm>
            <a:off x="3169210" y="3877084"/>
            <a:ext cx="5855048" cy="16870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>
                <a:solidFill>
                  <a:schemeClr val="bg1"/>
                </a:solidFill>
              </a:rPr>
              <a:t>2·4=8 – скільки всього тістечок;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</a:rPr>
              <a:t> 8:4=2 – скільки тістечок на кожній тарілці;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</a:rPr>
              <a:t>8:4=2 – скільки тарілок із тістечками</a:t>
            </a:r>
          </a:p>
        </p:txBody>
      </p:sp>
      <p:sp>
        <p:nvSpPr>
          <p:cNvPr id="40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0773BB56-CF3C-4CD9-B063-C70097379DEF}"/>
              </a:ext>
            </a:extLst>
          </p:cNvPr>
          <p:cNvSpPr/>
          <p:nvPr/>
        </p:nvSpPr>
        <p:spPr>
          <a:xfrm>
            <a:off x="8183335" y="1299034"/>
            <a:ext cx="2963636" cy="189163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 значеннями добутку двох чисел можна знайти частки</a:t>
            </a:r>
          </a:p>
        </p:txBody>
      </p:sp>
    </p:spTree>
    <p:extLst>
      <p:ext uri="{BB962C8B-B14F-4D97-AF65-F5344CB8AC3E}">
        <p14:creationId xmlns:p14="http://schemas.microsoft.com/office/powerpoint/2010/main" val="152390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2" b="63687"/>
          <a:stretch/>
        </p:blipFill>
        <p:spPr>
          <a:xfrm>
            <a:off x="99044" y="1313247"/>
            <a:ext cx="11926492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45001" y="1726541"/>
            <a:ext cx="483345" cy="603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81" y="231497"/>
            <a:ext cx="2758119" cy="216350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1210490" y="494528"/>
            <a:ext cx="8732066" cy="8187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Взаємозв’язок множення і ділення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538952"/>
            <a:ext cx="2584234" cy="107499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31421" y="2505094"/>
            <a:ext cx="15049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9 </a:t>
            </a:r>
            <a:r>
              <a:rPr lang="uk-UA" sz="3600" dirty="0" smtClean="0">
                <a:solidFill>
                  <a:srgbClr val="00B050"/>
                </a:solidFill>
              </a:rPr>
              <a:t>∙ </a:t>
            </a:r>
            <a:r>
              <a:rPr lang="en-US" sz="3600" dirty="0" smtClean="0">
                <a:solidFill>
                  <a:srgbClr val="00B050"/>
                </a:solidFill>
              </a:rPr>
              <a:t>3</a:t>
            </a:r>
            <a:r>
              <a:rPr lang="uk-UA" sz="3600" dirty="0" smtClean="0">
                <a:solidFill>
                  <a:srgbClr val="00B050"/>
                </a:solidFill>
              </a:rPr>
              <a:t>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987878" y="3797756"/>
            <a:ext cx="1613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27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9 </a:t>
            </a:r>
            <a:r>
              <a:rPr lang="uk-UA" sz="3600" dirty="0" smtClean="0">
                <a:solidFill>
                  <a:srgbClr val="00B050"/>
                </a:solidFill>
              </a:rPr>
              <a:t>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31421" y="3135107"/>
            <a:ext cx="152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3 ∙ </a:t>
            </a:r>
            <a:r>
              <a:rPr lang="uk-UA" sz="3600" dirty="0" smtClean="0">
                <a:solidFill>
                  <a:srgbClr val="00B050"/>
                </a:solidFill>
              </a:rPr>
              <a:t>9 </a:t>
            </a:r>
            <a:r>
              <a:rPr lang="uk-UA" sz="3600" dirty="0" smtClean="0">
                <a:solidFill>
                  <a:srgbClr val="00B050"/>
                </a:solidFill>
              </a:rPr>
              <a:t>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987878" y="4444087"/>
            <a:ext cx="15811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27 </a:t>
            </a:r>
            <a:r>
              <a:rPr lang="uk-UA" sz="3600" dirty="0" smtClean="0">
                <a:solidFill>
                  <a:srgbClr val="00B050"/>
                </a:solidFill>
              </a:rPr>
              <a:t>: 3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525485" y="2505094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27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503714" y="3151425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27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536369" y="3812068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3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569030" y="4458399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9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89313" y="2505094"/>
            <a:ext cx="15049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8 </a:t>
            </a:r>
            <a:r>
              <a:rPr lang="uk-UA" sz="3600" dirty="0" smtClean="0">
                <a:solidFill>
                  <a:srgbClr val="00B050"/>
                </a:solidFill>
              </a:rPr>
              <a:t>∙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45770" y="3797756"/>
            <a:ext cx="1613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>
                <a:solidFill>
                  <a:srgbClr val="00B050"/>
                </a:solidFill>
              </a:rPr>
              <a:t>6</a:t>
            </a:r>
            <a:r>
              <a:rPr lang="uk-UA" sz="3600" dirty="0" smtClean="0">
                <a:solidFill>
                  <a:srgbClr val="00B050"/>
                </a:solidFill>
              </a:rPr>
              <a:t>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8 </a:t>
            </a:r>
            <a:r>
              <a:rPr lang="uk-UA" sz="3600" dirty="0" smtClean="0">
                <a:solidFill>
                  <a:srgbClr val="00B050"/>
                </a:solidFill>
              </a:rPr>
              <a:t>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89313" y="3135107"/>
            <a:ext cx="152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 ∙ </a:t>
            </a:r>
            <a:r>
              <a:rPr lang="uk-UA" sz="3600" dirty="0" smtClean="0">
                <a:solidFill>
                  <a:srgbClr val="00B050"/>
                </a:solidFill>
              </a:rPr>
              <a:t>8 </a:t>
            </a:r>
            <a:r>
              <a:rPr lang="uk-UA" sz="3600" dirty="0" smtClean="0">
                <a:solidFill>
                  <a:srgbClr val="00B050"/>
                </a:solidFill>
              </a:rPr>
              <a:t>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45770" y="4444087"/>
            <a:ext cx="15811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6 </a:t>
            </a:r>
            <a:r>
              <a:rPr lang="uk-UA" sz="3600" dirty="0" smtClean="0">
                <a:solidFill>
                  <a:srgbClr val="00B050"/>
                </a:solidFill>
              </a:rPr>
              <a:t>: 2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483377" y="2505094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526918" y="3812068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559579" y="4458399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8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494262" y="3135107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0773BB56-CF3C-4CD9-B063-C70097379DEF}"/>
              </a:ext>
            </a:extLst>
          </p:cNvPr>
          <p:cNvSpPr/>
          <p:nvPr/>
        </p:nvSpPr>
        <p:spPr>
          <a:xfrm>
            <a:off x="7764606" y="2394997"/>
            <a:ext cx="3682245" cy="2579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Якщо </a:t>
            </a:r>
            <a:r>
              <a:rPr lang="uk-UA" sz="2800" b="1" dirty="0" smtClean="0">
                <a:solidFill>
                  <a:srgbClr val="FFFF00"/>
                </a:solidFill>
              </a:rPr>
              <a:t>добуток</a:t>
            </a:r>
            <a:r>
              <a:rPr lang="uk-UA" sz="2800" b="1" dirty="0" smtClean="0">
                <a:solidFill>
                  <a:schemeClr val="bg1"/>
                </a:solidFill>
              </a:rPr>
              <a:t> двох чисел </a:t>
            </a:r>
            <a:r>
              <a:rPr lang="uk-UA" sz="2800" b="1" dirty="0" smtClean="0">
                <a:solidFill>
                  <a:srgbClr val="FFFF00"/>
                </a:solidFill>
              </a:rPr>
              <a:t>поділити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на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один із множників</a:t>
            </a:r>
            <a:r>
              <a:rPr lang="uk-UA" sz="2800" b="1" dirty="0" smtClean="0">
                <a:solidFill>
                  <a:schemeClr val="bg1"/>
                </a:solidFill>
              </a:rPr>
              <a:t>, то </a:t>
            </a:r>
            <a:r>
              <a:rPr lang="uk-UA" sz="2800" b="1" dirty="0" smtClean="0">
                <a:solidFill>
                  <a:srgbClr val="FFFF00"/>
                </a:solidFill>
              </a:rPr>
              <a:t>дістанемо інший множник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751114" y="570729"/>
            <a:ext cx="8839201" cy="11056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 таблицею множення числа 2 складемо таблицю ділення на число </a:t>
            </a:r>
            <a:r>
              <a:rPr lang="uk-UA" sz="3600" b="1" dirty="0" smtClean="0">
                <a:solidFill>
                  <a:schemeClr val="bg1"/>
                </a:solidFill>
              </a:rPr>
              <a:t>2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05A51DA-ADCE-453E-B37F-63F8CCF3B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423" y="341396"/>
            <a:ext cx="1777608" cy="2468085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="" xmlns:a16="http://schemas.microsoft.com/office/drawing/2014/main" id="{655E87E0-5914-4F15-9A3D-5AA7B9EECB9D}"/>
              </a:ext>
            </a:extLst>
          </p:cNvPr>
          <p:cNvSpPr/>
          <p:nvPr/>
        </p:nvSpPr>
        <p:spPr>
          <a:xfrm>
            <a:off x="5314244" y="1785963"/>
            <a:ext cx="4302890" cy="849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Раджу вивчити результати таблиці ділення напам’ять!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7 Дія ділення\№080 - Зв’язок дій множення і ділення. Складання таблиці ділення на 2\2025-02-05_1907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2110725"/>
            <a:ext cx="4458269" cy="3585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1" name="Прямоугольник 70"/>
          <p:cNvSpPr/>
          <p:nvPr/>
        </p:nvSpPr>
        <p:spPr>
          <a:xfrm>
            <a:off x="5272514" y="2801166"/>
            <a:ext cx="4334135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Обчисли, скориставшись таблицею ділення на число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0" y="3561009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16 :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112574" y="3546697"/>
            <a:ext cx="25019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14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2 + 15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1" y="4191022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12 :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093213" y="4212123"/>
            <a:ext cx="25213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18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2 – 5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5076" y="3561009"/>
            <a:ext cx="6982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8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4889" y="4193028"/>
            <a:ext cx="69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03671" y="3534454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14560" y="4207340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4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112574" y="4883651"/>
            <a:ext cx="25213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20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2 – 10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33921" y="4878868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0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1" y="4839359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10 :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4889" y="4841365"/>
            <a:ext cx="69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5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788228" y="1785963"/>
            <a:ext cx="1411479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 : </a:t>
            </a:r>
            <a:r>
              <a:rPr lang="uk-UA" sz="2800" b="1" dirty="0" smtClean="0">
                <a:solidFill>
                  <a:srgbClr val="7030A0"/>
                </a:solidFill>
              </a:rPr>
              <a:t>2 = </a:t>
            </a:r>
            <a:r>
              <a:rPr lang="uk-UA" sz="2800" b="1" dirty="0" smtClean="0">
                <a:solidFill>
                  <a:srgbClr val="7030A0"/>
                </a:solidFill>
              </a:rPr>
              <a:t>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12736" y="1785963"/>
            <a:ext cx="179600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 ∙ </a:t>
            </a:r>
            <a:r>
              <a:rPr lang="uk-UA" sz="2800" b="1" dirty="0" smtClean="0">
                <a:solidFill>
                  <a:srgbClr val="7030A0"/>
                </a:solidFill>
              </a:rPr>
              <a:t>1 = 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581400" y="5493986"/>
            <a:ext cx="1618308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20 : </a:t>
            </a:r>
            <a:r>
              <a:rPr lang="uk-UA" sz="2800" b="1" dirty="0" smtClean="0">
                <a:solidFill>
                  <a:srgbClr val="7030A0"/>
                </a:solidFill>
              </a:rPr>
              <a:t>2 </a:t>
            </a:r>
            <a:r>
              <a:rPr lang="uk-UA" sz="2800" b="1" dirty="0" smtClean="0">
                <a:solidFill>
                  <a:srgbClr val="7030A0"/>
                </a:solidFill>
              </a:rPr>
              <a:t>=10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23792" y="5493986"/>
            <a:ext cx="1684945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 ∙ </a:t>
            </a:r>
            <a:r>
              <a:rPr lang="uk-UA" sz="2800" b="1" dirty="0" smtClean="0">
                <a:solidFill>
                  <a:srgbClr val="7030A0"/>
                </a:solidFill>
              </a:rPr>
              <a:t>10 = 20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9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65814" b="55279"/>
          <a:stretch/>
        </p:blipFill>
        <p:spPr>
          <a:xfrm>
            <a:off x="959200" y="1316025"/>
            <a:ext cx="6012000" cy="44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49086" y="494530"/>
            <a:ext cx="10435118" cy="7977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</a:t>
            </a:r>
            <a:r>
              <a:rPr lang="uk-UA" sz="3600" b="1" dirty="0" smtClean="0">
                <a:solidFill>
                  <a:schemeClr val="bg1"/>
                </a:solidFill>
              </a:rPr>
              <a:t>задачу </a:t>
            </a:r>
            <a:r>
              <a:rPr lang="uk-UA" sz="3600" b="1" dirty="0" smtClean="0">
                <a:solidFill>
                  <a:schemeClr val="bg1"/>
                </a:solidFill>
              </a:rPr>
              <a:t>633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71949" y="-65127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1409" y="-613822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85574" y="5047873"/>
            <a:ext cx="182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Відповідь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1761EA-6BDB-4822-A55D-775D6A31D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6034" y="-567661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9ADB96-EFFE-4DFC-AE69-292DF336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66485" y="-567661"/>
            <a:ext cx="455016" cy="567661"/>
          </a:xfrm>
          <a:prstGeom prst="rect">
            <a:avLst/>
          </a:prstGeom>
        </p:spPr>
      </p:pic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85533" y="1389319"/>
            <a:ext cx="5198671" cy="1912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зоопарку поні дають на добу 2 морквини, а буряків – утричі більше. Скільки всього буряків і морквин дають поні на добу?</a:t>
            </a:r>
            <a:endParaRPr lang="uk-UA" sz="28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226291" y="2285487"/>
            <a:ext cx="3100673" cy="1141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М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2 шт.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Б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?шт., у </a:t>
            </a:r>
            <a:r>
              <a:rPr lang="uk-UA" sz="3200" b="1" dirty="0" smtClean="0">
                <a:solidFill>
                  <a:srgbClr val="0070C0"/>
                </a:solidFill>
              </a:rPr>
              <a:t>3 р. </a:t>
            </a:r>
            <a:r>
              <a:rPr lang="uk-UA" sz="3200" b="1" dirty="0" smtClean="0">
                <a:solidFill>
                  <a:srgbClr val="0070C0"/>
                </a:solidFill>
              </a:rPr>
              <a:t>&gt;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9" y="1357304"/>
            <a:ext cx="2705164" cy="1381360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132695" y="2444235"/>
            <a:ext cx="388540" cy="85721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803" y="2580455"/>
            <a:ext cx="68480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? </a:t>
            </a:r>
            <a:r>
              <a:rPr lang="uk-UA" sz="3200" b="1" dirty="0" smtClean="0">
                <a:solidFill>
                  <a:srgbClr val="0070C0"/>
                </a:solidFill>
              </a:rPr>
              <a:t>л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045766" y="5071887"/>
            <a:ext cx="303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8 овочів усього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9996" y="-69090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1CFAD13-0292-47D4-92C6-D98C24B91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20014" y="-6615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00A2112-B132-4F95-964E-19253F8F3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5886" y="-66780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A3DBF61-565D-48E8-AA46-710B5719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61957" y="-612282"/>
            <a:ext cx="455016" cy="5676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5371" y="4487112"/>
            <a:ext cx="240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__ ∙ __ + 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318387" y="4492146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098912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896676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452104" y="4512290"/>
            <a:ext cx="143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8 (шт.)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974384" y="3458115"/>
            <a:ext cx="127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шт.)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03990A4-0363-42C4-9DE1-5B90EC307F5F}"/>
              </a:ext>
            </a:extLst>
          </p:cNvPr>
          <p:cNvSpPr txBox="1"/>
          <p:nvPr/>
        </p:nvSpPr>
        <p:spPr>
          <a:xfrm>
            <a:off x="4311850" y="3414571"/>
            <a:ext cx="22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- </a:t>
            </a:r>
            <a:r>
              <a:rPr lang="uk-UA" sz="2800" b="1" dirty="0" smtClean="0">
                <a:solidFill>
                  <a:srgbClr val="0070C0"/>
                </a:solidFill>
              </a:rPr>
              <a:t>буряків.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231016" y="3992120"/>
            <a:ext cx="12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8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шт.)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30684" y="3383794"/>
            <a:ext cx="217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1 ) _ ∙ _  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58820" y="3927515"/>
            <a:ext cx="2161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2 )  __ +__=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792158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285295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887901" y="3968569"/>
            <a:ext cx="39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698312" y="3976973"/>
            <a:ext cx="3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2" name="Picture 2" descr="Cute little pony">
            <a:extLst>
              <a:ext uri="{FF2B5EF4-FFF2-40B4-BE49-F238E27FC236}">
                <a16:creationId xmlns="" xmlns:a16="http://schemas.microsoft.com/office/drawing/2014/main" id="{690385DF-2052-4E66-8971-964E5A78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1" y="3313472"/>
            <a:ext cx="2118433" cy="22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arrot icon">
            <a:extLst>
              <a:ext uri="{FF2B5EF4-FFF2-40B4-BE49-F238E27FC236}">
                <a16:creationId xmlns="" xmlns:a16="http://schemas.microsoft.com/office/drawing/2014/main" id="{0D4E8C2E-9109-4A38-9EB5-EA1EA9E9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61" y="3298173"/>
            <a:ext cx="1158743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79" y="4197275"/>
            <a:ext cx="1350603" cy="13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5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7" grpId="0"/>
      <p:bldP spid="2" grpId="0" animBg="1"/>
      <p:bldP spid="6" grpId="0"/>
      <p:bldP spid="51" grpId="0"/>
      <p:bldP spid="3" grpId="0"/>
      <p:bldP spid="81" grpId="0"/>
      <p:bldP spid="82" grpId="0"/>
      <p:bldP spid="83" grpId="0"/>
      <p:bldP spid="84" grpId="0"/>
      <p:bldP spid="52" grpId="0"/>
      <p:bldP spid="56" grpId="0"/>
      <p:bldP spid="60" grpId="0"/>
      <p:bldP spid="61" grpId="0"/>
      <p:bldP spid="62" grpId="0"/>
      <p:bldP spid="65" grpId="0"/>
      <p:bldP spid="66" grpId="0"/>
      <p:bldP spid="68" grpId="0"/>
      <p:bldP spid="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5573</TotalTime>
  <Words>622</Words>
  <Application>Microsoft Office PowerPoint</Application>
  <PresentationFormat>Произвольный</PresentationFormat>
  <Paragraphs>163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811</cp:revision>
  <dcterms:created xsi:type="dcterms:W3CDTF">2018-01-05T16:38:53Z</dcterms:created>
  <dcterms:modified xsi:type="dcterms:W3CDTF">2025-02-05T19:04:24Z</dcterms:modified>
</cp:coreProperties>
</file>