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097" r:id="rId3"/>
    <p:sldId id="364" r:id="rId4"/>
    <p:sldId id="1094" r:id="rId5"/>
    <p:sldId id="1095" r:id="rId6"/>
    <p:sldId id="546" r:id="rId7"/>
    <p:sldId id="610" r:id="rId8"/>
    <p:sldId id="611" r:id="rId9"/>
    <p:sldId id="614" r:id="rId10"/>
    <p:sldId id="607" r:id="rId11"/>
    <p:sldId id="605" r:id="rId12"/>
    <p:sldId id="592" r:id="rId13"/>
    <p:sldId id="1096" r:id="rId14"/>
    <p:sldId id="109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1694E9"/>
    <a:srgbClr val="FF66FF"/>
    <a:srgbClr val="FFFF00"/>
    <a:srgbClr val="00B050"/>
    <a:srgbClr val="FF7C8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7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2857" y="4473172"/>
            <a:ext cx="8893633" cy="9194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числівники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102" y="1214338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Числівники. Службові слова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8</a:t>
            </a:r>
            <a:r>
              <a:rPr lang="en-US" sz="2400" b="1" dirty="0" smtClean="0">
                <a:solidFill>
                  <a:srgbClr val="0070C0"/>
                </a:solidFill>
              </a:rPr>
              <a:t>1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1214338"/>
            <a:ext cx="2704519" cy="27045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>
            <a:off x="775201" y="2161278"/>
            <a:ext cx="1945088" cy="279783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88572" y="423160"/>
            <a:ext cx="9884228" cy="11441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Родзинка </a:t>
            </a:r>
            <a:r>
              <a:rPr lang="uk-UA" sz="3600" b="1" dirty="0">
                <a:solidFill>
                  <a:schemeClr val="bg1"/>
                </a:solidFill>
              </a:rPr>
              <a:t>запропонувала друзям розв'язати </a:t>
            </a:r>
            <a:r>
              <a:rPr lang="uk-UA" sz="3600" b="1" dirty="0" smtClean="0">
                <a:solidFill>
                  <a:schemeClr val="bg1"/>
                </a:solidFill>
              </a:rPr>
              <a:t>задачу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1494" y="2203048"/>
            <a:ext cx="495202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Мав Сергійко десять слив.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Ними друзів пригостив: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дві – Наталочці віддав,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три – одержав Ярослав.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І Тимку дісталось дві.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Скільки сливок з'їв </a:t>
            </a:r>
            <a:r>
              <a:rPr lang="uk-UA" sz="3200" b="1" dirty="0" smtClean="0">
                <a:solidFill>
                  <a:schemeClr val="bg1"/>
                </a:solidFill>
              </a:rPr>
              <a:t>Сергій?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                    </a:t>
            </a:r>
            <a:r>
              <a:rPr lang="uk-UA" sz="3200" b="1" i="1" dirty="0" smtClean="0">
                <a:solidFill>
                  <a:schemeClr val="bg1"/>
                </a:solidFill>
              </a:rPr>
              <a:t>Ігор Січовик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по запросу &quot;клипарт  сливи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794" y="4625790"/>
            <a:ext cx="2121919" cy="17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63832" y="1567333"/>
            <a:ext cx="4914278" cy="5646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її. Назви числівники.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1076" r="73436" b="81021"/>
          <a:stretch/>
        </p:blipFill>
        <p:spPr>
          <a:xfrm>
            <a:off x="7833265" y="2698979"/>
            <a:ext cx="3541966" cy="180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2" t="31403" r="14192" b="52632"/>
          <a:stretch/>
        </p:blipFill>
        <p:spPr>
          <a:xfrm>
            <a:off x="8161182" y="2710405"/>
            <a:ext cx="3214049" cy="94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47193" r="17913" b="36078"/>
          <a:stretch/>
        </p:blipFill>
        <p:spPr>
          <a:xfrm>
            <a:off x="8054772" y="3480023"/>
            <a:ext cx="3214049" cy="98548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759400" y="1567333"/>
            <a:ext cx="3689695" cy="1070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Запиши </a:t>
            </a:r>
            <a:r>
              <a:rPr lang="uk-UA" sz="2000" b="1" dirty="0">
                <a:solidFill>
                  <a:srgbClr val="0070C0"/>
                </a:solidFill>
              </a:rPr>
              <a:t>відповідь на запитання задачі одним реченням. Підкресли числівник.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225497" y="3386233"/>
            <a:ext cx="1165388" cy="4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270163" y="2694949"/>
            <a:ext cx="1165388" cy="15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63832" y="3756347"/>
            <a:ext cx="582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847954" y="4170005"/>
            <a:ext cx="5826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30686" y="4644307"/>
            <a:ext cx="582694" cy="4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47164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1301" r="50988" b="82396"/>
          <a:stretch/>
        </p:blipFill>
        <p:spPr>
          <a:xfrm>
            <a:off x="1058400" y="2550938"/>
            <a:ext cx="7933200" cy="190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88572" y="494530"/>
            <a:ext cx="10112828" cy="7157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Утвори </a:t>
            </a:r>
            <a:r>
              <a:rPr lang="uk-UA" sz="3600" b="1" dirty="0">
                <a:solidFill>
                  <a:schemeClr val="bg1"/>
                </a:solidFill>
              </a:rPr>
              <a:t>слова за допомогою арифметичних </a:t>
            </a:r>
            <a:r>
              <a:rPr lang="uk-UA" sz="3600" b="1" dirty="0" smtClean="0">
                <a:solidFill>
                  <a:schemeClr val="bg1"/>
                </a:solidFill>
              </a:rPr>
              <a:t>дій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2198" y="1293780"/>
            <a:ext cx="235062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100 + ЛИК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4613" y="1293780"/>
            <a:ext cx="17208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СТОЛИК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8573" y="1929225"/>
            <a:ext cx="2344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7 + Я </a:t>
            </a:r>
            <a:r>
              <a:rPr lang="en-US" sz="3200" b="1" dirty="0">
                <a:solidFill>
                  <a:schemeClr val="bg1"/>
                </a:solidFill>
              </a:rPr>
              <a:t>  </a:t>
            </a:r>
            <a:r>
              <a:rPr lang="uk-UA" sz="3200" b="1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4613" y="1921780"/>
            <a:ext cx="14288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СІМ</a:t>
            </a:r>
            <a:r>
              <a:rPr lang="en-US" sz="3200" b="1" dirty="0">
                <a:solidFill>
                  <a:schemeClr val="bg1"/>
                </a:solidFill>
              </a:rPr>
              <a:t>’</a:t>
            </a:r>
            <a:r>
              <a:rPr lang="uk-UA" sz="3200" b="1" dirty="0">
                <a:solidFill>
                  <a:schemeClr val="bg1"/>
                </a:solidFill>
              </a:rPr>
              <a:t>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63683" r="47361" b="24065"/>
          <a:stretch/>
        </p:blipFill>
        <p:spPr>
          <a:xfrm>
            <a:off x="1290037" y="2536413"/>
            <a:ext cx="2093495" cy="8402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t="80877" r="51827" b="6871"/>
          <a:stretch/>
        </p:blipFill>
        <p:spPr>
          <a:xfrm>
            <a:off x="3489456" y="2610703"/>
            <a:ext cx="2093495" cy="84021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0" t="80350" r="18144" b="7398"/>
          <a:stretch/>
        </p:blipFill>
        <p:spPr>
          <a:xfrm>
            <a:off x="5476881" y="2561745"/>
            <a:ext cx="1489119" cy="840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t="15092" r="57382" b="71926"/>
          <a:stretch/>
        </p:blipFill>
        <p:spPr>
          <a:xfrm>
            <a:off x="7052851" y="2536685"/>
            <a:ext cx="1720516" cy="8903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8" t="30530" r="29221" b="56488"/>
          <a:stretch/>
        </p:blipFill>
        <p:spPr>
          <a:xfrm>
            <a:off x="1243438" y="3401858"/>
            <a:ext cx="800220" cy="8903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t="50354" r="60865" b="36664"/>
          <a:stretch/>
        </p:blipFill>
        <p:spPr>
          <a:xfrm>
            <a:off x="2316881" y="3651708"/>
            <a:ext cx="1515532" cy="89033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t="65266" r="54548" b="21752"/>
          <a:stretch/>
        </p:blipFill>
        <p:spPr>
          <a:xfrm>
            <a:off x="6477781" y="3562714"/>
            <a:ext cx="1785828" cy="8903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0" t="47372" r="12531" b="39646"/>
          <a:stretch/>
        </p:blipFill>
        <p:spPr>
          <a:xfrm>
            <a:off x="4193701" y="3447771"/>
            <a:ext cx="1934419" cy="890337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91510" y="1303121"/>
            <a:ext cx="5509889" cy="83671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</a:t>
            </a:r>
            <a:r>
              <a:rPr lang="uk-UA" sz="2400" b="1" dirty="0">
                <a:solidFill>
                  <a:srgbClr val="0070C0"/>
                </a:solidFill>
              </a:rPr>
              <a:t>з кожним </a:t>
            </a:r>
            <a:r>
              <a:rPr lang="uk-UA" sz="2400" b="1" dirty="0" smtClean="0">
                <a:solidFill>
                  <a:srgbClr val="0070C0"/>
                </a:solidFill>
              </a:rPr>
              <a:t>словом речення, </a:t>
            </a:r>
            <a:r>
              <a:rPr lang="uk-UA" sz="2400" b="1" dirty="0">
                <a:solidFill>
                  <a:srgbClr val="0070C0"/>
                </a:solidFill>
              </a:rPr>
              <a:t>уживаючи числівник і запиши.</a:t>
            </a:r>
          </a:p>
        </p:txBody>
      </p:sp>
      <p:pic>
        <p:nvPicPr>
          <p:cNvPr id="1026" name="Picture 2" descr="D:\Картинки до тестів\Сім_я\Сім 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09" y="4292195"/>
            <a:ext cx="3622946" cy="20288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243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клипарт  мальчик добри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50" y="1546386"/>
            <a:ext cx="2317945" cy="34368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99807" y="1546386"/>
            <a:ext cx="6950528" cy="171841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Яким</a:t>
            </a:r>
            <a:r>
              <a:rPr lang="uk-UA" sz="2400" b="1" dirty="0">
                <a:solidFill>
                  <a:srgbClr val="0070C0"/>
                </a:solidFill>
              </a:rPr>
              <a:t>, на твою думку, був </a:t>
            </a:r>
            <a:r>
              <a:rPr lang="uk-UA" sz="2400" b="1" dirty="0" smtClean="0">
                <a:solidFill>
                  <a:srgbClr val="0070C0"/>
                </a:solidFill>
              </a:rPr>
              <a:t>Сергійко, що пригостив сливами друзів? </a:t>
            </a:r>
            <a:r>
              <a:rPr lang="uk-UA" sz="2400" b="1" dirty="0">
                <a:solidFill>
                  <a:srgbClr val="0070C0"/>
                </a:solidFill>
              </a:rPr>
              <a:t>Чому так вважаєш?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Напиши </a:t>
            </a:r>
            <a:r>
              <a:rPr lang="uk-UA" sz="2400" b="1" dirty="0">
                <a:solidFill>
                  <a:srgbClr val="0070C0"/>
                </a:solidFill>
              </a:rPr>
              <a:t>про це 2-3 речення.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Використай </a:t>
            </a:r>
            <a:r>
              <a:rPr lang="uk-UA" sz="2400" b="1" dirty="0">
                <a:solidFill>
                  <a:srgbClr val="0070C0"/>
                </a:solidFill>
              </a:rPr>
              <a:t>хоча б один числівник.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1949" y="3437105"/>
            <a:ext cx="6705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На </a:t>
            </a:r>
            <a:r>
              <a:rPr lang="uk-UA" sz="3200" b="1" dirty="0">
                <a:solidFill>
                  <a:schemeClr val="bg1"/>
                </a:solidFill>
              </a:rPr>
              <a:t>мою думку, Сергійко був добрим хлопчиком. Він залишив собі всього три сливи.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8571" y="544285"/>
            <a:ext cx="9906000" cy="8382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017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1 Українська мова\1 Пономарьова\6 Числівник Службові слова\№081 - Добираю числівники\2025-02-22_2237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t="25003" r="2883" b="1125"/>
          <a:stretch/>
        </p:blipFill>
        <p:spPr bwMode="auto">
          <a:xfrm>
            <a:off x="5796673" y="2038069"/>
            <a:ext cx="5682999" cy="166237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1 Українська мова\1 Пономарьова\6 Числівник Службові слова\№081 - Добираю числівники\2025-02-22_2237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9610" r="6964" b="3349"/>
          <a:stretch/>
        </p:blipFill>
        <p:spPr bwMode="auto">
          <a:xfrm>
            <a:off x="5929409" y="3766200"/>
            <a:ext cx="5284917" cy="218828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1 Українська мова\1 Пономарьова\6 Числівник Службові слова\№081 - Добираю числівники\2025-02-22_2236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" t="13796" r="7794" b="-68"/>
          <a:stretch/>
        </p:blipFill>
        <p:spPr bwMode="auto">
          <a:xfrm>
            <a:off x="509146" y="2038069"/>
            <a:ext cx="5287527" cy="315001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36906"/>
            <a:ext cx="858342" cy="8210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Ст</a:t>
            </a:r>
            <a:r>
              <a:rPr lang="uk-UA" sz="2400" b="1" dirty="0" smtClean="0">
                <a:solidFill>
                  <a:schemeClr val="bg1"/>
                </a:solidFill>
              </a:rPr>
              <a:t> 5</a:t>
            </a:r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370038"/>
            <a:ext cx="10759922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6570" y="1025111"/>
            <a:ext cx="4754067" cy="8667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1. Розглянь малюнок. Запиши словами, скільки яких предметів на ньому.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60000" y="1034670"/>
            <a:ext cx="5685722" cy="8571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2. Устав у закличку пропущені числівники. Добирай їх з довідки так, щоб вони римувалися з виділеними словами.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5073" y="5264285"/>
            <a:ext cx="5076000" cy="690201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3. Прочитай задачу. Підкресли числівники. Запиши відповідь на запитання задачі.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597490" y="4107024"/>
            <a:ext cx="5949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2062680" y="4330114"/>
            <a:ext cx="113687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один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55865" y="4330114"/>
            <a:ext cx="9371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два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86838" y="4099248"/>
            <a:ext cx="433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953927" y="4770385"/>
            <a:ext cx="545646" cy="1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4587274" y="4650394"/>
            <a:ext cx="1335621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чотири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11505" y="4625284"/>
            <a:ext cx="124129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шість</a:t>
            </a:r>
          </a:p>
        </p:txBody>
      </p:sp>
      <p:sp>
        <p:nvSpPr>
          <p:cNvPr id="43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979207" y="2147369"/>
            <a:ext cx="118531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err="1" smtClean="0">
                <a:solidFill>
                  <a:srgbClr val="0070C0"/>
                </a:solidFill>
              </a:rPr>
              <a:t>п’я</a:t>
            </a:r>
            <a:r>
              <a:rPr lang="uk-UA" sz="2800" b="1" dirty="0" smtClean="0">
                <a:solidFill>
                  <a:srgbClr val="0070C0"/>
                </a:solidFill>
              </a:rPr>
              <a:t> т ь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7339295" y="2405976"/>
            <a:ext cx="150539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чотири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5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5955260" y="5296943"/>
            <a:ext cx="33302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Сім дерев усього.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6" name="Прямокутник 13">
            <a:extLst>
              <a:ext uri="{FF2B5EF4-FFF2-40B4-BE49-F238E27FC236}"/>
            </a:extLst>
          </p:cNvPr>
          <p:cNvSpPr/>
          <p:nvPr/>
        </p:nvSpPr>
        <p:spPr>
          <a:xfrm>
            <a:off x="8286838" y="2670589"/>
            <a:ext cx="92904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 і м 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91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54" grpId="0"/>
      <p:bldP spid="22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1" y="494531"/>
            <a:ext cx="10014856" cy="721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Рефлексія </a:t>
            </a:r>
            <a:r>
              <a:rPr lang="uk-UA" sz="4000" b="1" dirty="0"/>
              <a:t>«Імбирний настрій</a:t>
            </a:r>
            <a:r>
              <a:rPr lang="uk-UA" sz="4000" b="1" dirty="0" smtClean="0"/>
              <a:t>»</a:t>
            </a:r>
            <a:endParaRPr lang="uk-U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1578609" y="2154202"/>
            <a:ext cx="215908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з усім </a:t>
            </a:r>
            <a:r>
              <a:rPr lang="uk-UA" sz="2800" b="1" dirty="0" smtClean="0">
                <a:solidFill>
                  <a:schemeClr val="bg1"/>
                </a:solidFill>
              </a:rPr>
              <a:t>впорався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9211662" y="2156776"/>
            <a:ext cx="1793795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було легко та просто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4163839" y="4797428"/>
            <a:ext cx="299346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Було складно та </a:t>
            </a:r>
            <a:r>
              <a:rPr lang="uk-UA" sz="2800" b="1" dirty="0" smtClean="0">
                <a:solidFill>
                  <a:schemeClr val="bg1"/>
                </a:solidFill>
              </a:rPr>
              <a:t>не </a:t>
            </a:r>
            <a:r>
              <a:rPr lang="uk-UA" sz="2800" b="1" dirty="0">
                <a:solidFill>
                  <a:schemeClr val="bg1"/>
                </a:solidFill>
              </a:rPr>
              <a:t>зрозуміло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2" y="2337856"/>
            <a:ext cx="2663803" cy="21843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153" y="3710415"/>
            <a:ext cx="2748299" cy="2748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45" y="2818195"/>
            <a:ext cx="2430528" cy="24305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4688953" y="1987198"/>
            <a:ext cx="168686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дуже втомився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1832" y="3447185"/>
            <a:ext cx="2700487" cy="27004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78609" y="1264289"/>
            <a:ext cx="8732067" cy="53978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Обери </a:t>
            </a:r>
            <a:r>
              <a:rPr lang="uk-UA" sz="2400" b="1" dirty="0">
                <a:solidFill>
                  <a:srgbClr val="0070C0"/>
                </a:solidFill>
              </a:rPr>
              <a:t>емотикон, який відповідає твоєму настрою </a:t>
            </a:r>
            <a:r>
              <a:rPr lang="uk-UA" sz="2400" b="1" dirty="0" smtClean="0">
                <a:solidFill>
                  <a:srgbClr val="0070C0"/>
                </a:solidFill>
              </a:rPr>
              <a:t>в кінці уроку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164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4143" y="494531"/>
            <a:ext cx="9565834" cy="7215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14D2C-C1D8-4522-BC61-ED45351584C4}"/>
              </a:ext>
            </a:extLst>
          </p:cNvPr>
          <p:cNvSpPr txBox="1"/>
          <p:nvPr/>
        </p:nvSpPr>
        <p:spPr>
          <a:xfrm>
            <a:off x="1034143" y="1925945"/>
            <a:ext cx="189891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з усім </a:t>
            </a:r>
            <a:r>
              <a:rPr lang="uk-UA" sz="2400" b="1" dirty="0" smtClean="0">
                <a:solidFill>
                  <a:schemeClr val="bg1"/>
                </a:solidFill>
              </a:rPr>
              <a:t>впораюсь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FBFCE0-0251-4BB9-A612-87DA6DB82A63}"/>
              </a:ext>
            </a:extLst>
          </p:cNvPr>
          <p:cNvSpPr txBox="1"/>
          <p:nvPr/>
        </p:nvSpPr>
        <p:spPr>
          <a:xfrm>
            <a:off x="5241762" y="4698391"/>
            <a:ext cx="2391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Буде </a:t>
            </a:r>
            <a:r>
              <a:rPr lang="uk-UA" sz="2400" b="1" dirty="0">
                <a:solidFill>
                  <a:schemeClr val="bg1"/>
                </a:solidFill>
              </a:rPr>
              <a:t>складно та </a:t>
            </a:r>
            <a:r>
              <a:rPr lang="uk-UA" sz="2400" b="1" dirty="0" smtClean="0">
                <a:solidFill>
                  <a:schemeClr val="bg1"/>
                </a:solidFill>
              </a:rPr>
              <a:t>не </a:t>
            </a:r>
            <a:r>
              <a:rPr lang="uk-UA" sz="2400" b="1" dirty="0">
                <a:solidFill>
                  <a:schemeClr val="bg1"/>
                </a:solidFill>
              </a:rPr>
              <a:t>зрозуміло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585705" y="2182977"/>
            <a:ext cx="210831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Чекаю </a:t>
            </a:r>
            <a:r>
              <a:rPr lang="uk-UA" sz="2400" b="1" dirty="0" smtClean="0">
                <a:solidFill>
                  <a:schemeClr val="bg1"/>
                </a:solidFill>
              </a:rPr>
              <a:t>цікавий </a:t>
            </a:r>
            <a:r>
              <a:rPr lang="uk-UA" sz="2400" b="1" dirty="0">
                <a:solidFill>
                  <a:schemeClr val="bg1"/>
                </a:solidFill>
              </a:rPr>
              <a:t>урок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85" y="2042819"/>
            <a:ext cx="2663803" cy="21843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467" y="4059225"/>
            <a:ext cx="2748299" cy="2748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50" y="2818195"/>
            <a:ext cx="2430528" cy="243052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6274397" y="2133586"/>
            <a:ext cx="17974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втомлюсь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135" y="3098043"/>
            <a:ext cx="2700487" cy="27004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34143" y="1264289"/>
            <a:ext cx="9565834" cy="5397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Обери </a:t>
            </a:r>
            <a:r>
              <a:rPr lang="uk-UA" sz="2400" b="1" dirty="0" smtClean="0">
                <a:solidFill>
                  <a:srgbClr val="0070C0"/>
                </a:solidFill>
              </a:rPr>
              <a:t>корінчик імбиру, </a:t>
            </a:r>
            <a:r>
              <a:rPr lang="uk-UA" sz="2400" b="1" dirty="0">
                <a:solidFill>
                  <a:srgbClr val="0070C0"/>
                </a:solidFill>
              </a:rPr>
              <a:t>який відповідає твоєму </a:t>
            </a:r>
            <a:r>
              <a:rPr lang="uk-UA" sz="2400" b="1" dirty="0" smtClean="0">
                <a:solidFill>
                  <a:srgbClr val="0070C0"/>
                </a:solidFill>
              </a:rPr>
              <a:t>очікуванню від уроку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C13B928-0A6B-46C4-9B80-6F65CD3C73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1593"/>
          <a:stretch/>
        </p:blipFill>
        <p:spPr>
          <a:xfrm>
            <a:off x="6188628" y="2935671"/>
            <a:ext cx="4505390" cy="30252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кутник: округлені кути 11">
            <a:extLst>
              <a:ext uri="{FF2B5EF4-FFF2-40B4-BE49-F238E27FC236}">
                <a16:creationId xmlns="" xmlns:a16="http://schemas.microsoft.com/office/drawing/2014/main" id="{69B8F106-52D3-4E2F-A595-3B4F8D378452}"/>
              </a:ext>
            </a:extLst>
          </p:cNvPr>
          <p:cNvSpPr/>
          <p:nvPr/>
        </p:nvSpPr>
        <p:spPr>
          <a:xfrm>
            <a:off x="912160" y="1867961"/>
            <a:ext cx="5159828" cy="223527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урок пройшов не марно,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сісти рівно й гарно.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А </a:t>
            </a:r>
            <a:r>
              <a:rPr lang="uk-UA" sz="2800" b="1" dirty="0">
                <a:solidFill>
                  <a:srgbClr val="0070C0"/>
                </a:solidFill>
              </a:rPr>
              <a:t>щоб знання здобути,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Треба уважним бути.</a:t>
            </a:r>
          </a:p>
        </p:txBody>
      </p:sp>
    </p:spTree>
    <p:extLst>
      <p:ext uri="{BB962C8B-B14F-4D97-AF65-F5344CB8AC3E}">
        <p14:creationId xmlns:p14="http://schemas.microsoft.com/office/powerpoint/2010/main" val="53484205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27" grpId="0" animBg="1"/>
      <p:bldP spid="19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1110" y="568980"/>
            <a:ext cx="9533089" cy="6066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sp>
        <p:nvSpPr>
          <p:cNvPr id="35" name="Прямокутник: округлені кути 11">
            <a:extLst>
              <a:ext uri="{FF2B5EF4-FFF2-40B4-BE49-F238E27FC236}">
                <a16:creationId xmlns="" xmlns:a16="http://schemas.microsoft.com/office/drawing/2014/main" id="{A10CA7A5-7698-459C-BFE5-DA90D2640920}"/>
              </a:ext>
            </a:extLst>
          </p:cNvPr>
          <p:cNvSpPr/>
          <p:nvPr/>
        </p:nvSpPr>
        <p:spPr>
          <a:xfrm>
            <a:off x="1127242" y="1444098"/>
            <a:ext cx="4816358" cy="213730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 м’ячу ногами б’ють,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Пас один одному віддають.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Комбінація і … гол!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Знають всі цю гру </a:t>
            </a:r>
            <a:r>
              <a:rPr lang="uk-UA" sz="2800" b="1" dirty="0" smtClean="0">
                <a:solidFill>
                  <a:srgbClr val="0070C0"/>
                </a:solidFill>
              </a:rPr>
              <a:t>- … </a:t>
            </a:r>
            <a:r>
              <a:rPr lang="uk-UA" sz="28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D:\Картинки до тестів\!!!!_Органи чуття\_free_2023-10-05-21-48-2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26" y="1444098"/>
            <a:ext cx="3707726" cy="370772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0291" y="2923312"/>
            <a:ext cx="167640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футбол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127242" y="3711192"/>
            <a:ext cx="5741644" cy="201898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Що ти знаєш про футбол? 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Скільки спортсменів у кожній команді?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Скільки таймів у цій грі</a:t>
            </a:r>
            <a:r>
              <a:rPr lang="uk-UA" sz="2400" dirty="0" smtClean="0">
                <a:solidFill>
                  <a:srgbClr val="0070C0"/>
                </a:solidFill>
                <a:effectLst/>
              </a:rPr>
              <a:t>?</a:t>
            </a: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Скільки часу триває кожен тайм?</a:t>
            </a:r>
            <a:endParaRPr lang="uk-UA" sz="2400" dirty="0" smtClean="0">
              <a:solidFill>
                <a:srgbClr val="0070C0"/>
              </a:solidFill>
              <a:effectLst/>
            </a:endParaRPr>
          </a:p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Чи любиш ти грати у футбол?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563995" y="5257472"/>
            <a:ext cx="5290457" cy="47270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У відповідях ти використовуєш числа</a:t>
            </a:r>
            <a:endParaRPr lang="ru-RU" sz="2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90755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62344" y="599721"/>
            <a:ext cx="9745142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5000" y="1557873"/>
            <a:ext cx="5192486" cy="391596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Сьогодні на уроці </a:t>
            </a:r>
            <a:r>
              <a:rPr lang="ru-RU" sz="2800" b="1" dirty="0" smtClean="0">
                <a:solidFill>
                  <a:srgbClr val="0070C0"/>
                </a:solidFill>
              </a:rPr>
              <a:t>української мови ми поспілкуємось про активний відпочинок. 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знайомимось з терміном </a:t>
            </a:r>
            <a:r>
              <a:rPr lang="uk-UA" sz="2800" b="1" dirty="0">
                <a:solidFill>
                  <a:srgbClr val="0070C0"/>
                </a:solidFill>
              </a:rPr>
              <a:t>«числівник</a:t>
            </a:r>
            <a:r>
              <a:rPr lang="uk-UA" sz="2800" b="1" dirty="0" smtClean="0">
                <a:solidFill>
                  <a:srgbClr val="0070C0"/>
                </a:solidFill>
              </a:rPr>
              <a:t>»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 будемо вчитися </a:t>
            </a:r>
            <a:r>
              <a:rPr lang="uk-UA" sz="2800" b="1" dirty="0">
                <a:solidFill>
                  <a:srgbClr val="0070C0"/>
                </a:solidFill>
              </a:rPr>
              <a:t>розпізнавати числівники у тексті та записувати відповіді на подані </a:t>
            </a:r>
            <a:r>
              <a:rPr lang="uk-UA" sz="2800" b="1" dirty="0" smtClean="0">
                <a:solidFill>
                  <a:srgbClr val="0070C0"/>
                </a:solidFill>
              </a:rPr>
              <a:t>запитання.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162344" y="1557873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860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12633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Словникова робота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2234" r="58746" b="73864"/>
          <a:stretch/>
        </p:blipFill>
        <p:spPr>
          <a:xfrm>
            <a:off x="1113357" y="1929741"/>
            <a:ext cx="7053943" cy="241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2ADAB77-86D1-4016-8864-B22D4B958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07" y="1897355"/>
            <a:ext cx="1982671" cy="83971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1113357" y="1334399"/>
            <a:ext cx="9108329" cy="4921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0070C0"/>
                </a:solidFill>
                <a:effectLst/>
              </a:rPr>
              <a:t>Прочитай слова. Що їх об’єднує? Запиши слова з пам’яті.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>
          <a:xfrm>
            <a:off x="1058254" y="4473774"/>
            <a:ext cx="7053942" cy="892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bg1"/>
                </a:solidFill>
                <a:effectLst/>
              </a:rPr>
              <a:t>Підкресли іменники – однією рискою, дієслова – двома, прикметники - хвилястою. 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7028" y="2830587"/>
            <a:ext cx="697639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Футбол, футболіст, футбольний, футболити.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" name="Picture 6" descr="Картинки по запросу &quot;клипарт  дети играю в футбол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92" y="1897355"/>
            <a:ext cx="2789494" cy="22948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V="1">
            <a:off x="2532284" y="3278553"/>
            <a:ext cx="1418928" cy="10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01145" y="3261685"/>
            <a:ext cx="1128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54741" y="3276886"/>
            <a:ext cx="1748288" cy="116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131671" y="3374857"/>
            <a:ext cx="1771358" cy="162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272" y="3268894"/>
            <a:ext cx="1966086" cy="2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Картинки по запросу &quot;клипарт  дети играю в футбол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392" y="4229070"/>
            <a:ext cx="2803658" cy="22751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959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494529"/>
            <a:ext cx="10439400" cy="692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3200" b="1" dirty="0">
                <a:solidFill>
                  <a:schemeClr val="bg1"/>
                </a:solidFill>
              </a:rPr>
              <a:t>запросив друзів уболівати за його </a:t>
            </a:r>
            <a:r>
              <a:rPr lang="uk-UA" sz="3200" b="1" dirty="0" smtClean="0">
                <a:solidFill>
                  <a:schemeClr val="bg1"/>
                </a:solidFill>
              </a:rPr>
              <a:t>команду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52" t="3833" r="5606" b="5142"/>
          <a:stretch/>
        </p:blipFill>
        <p:spPr>
          <a:xfrm>
            <a:off x="881743" y="1828217"/>
            <a:ext cx="3875314" cy="18084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743" y="1251857"/>
            <a:ext cx="10439400" cy="48985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</a:t>
            </a:r>
            <a:r>
              <a:rPr lang="uk-UA" sz="2400" b="1" dirty="0">
                <a:solidFill>
                  <a:srgbClr val="0070C0"/>
                </a:solidFill>
              </a:rPr>
              <a:t>малюнок. Розкажи, які змагання відбуваються</a:t>
            </a:r>
            <a:r>
              <a:rPr lang="uk-UA" sz="2400" b="1" dirty="0" smtClean="0">
                <a:solidFill>
                  <a:srgbClr val="0070C0"/>
                </a:solidFill>
              </a:rPr>
              <a:t>. 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3631" y="1812529"/>
            <a:ext cx="646751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</a:pPr>
            <a:r>
              <a:rPr lang="uk-UA" sz="2800" b="1" dirty="0"/>
              <a:t>Скільки команд грає на полі?</a:t>
            </a:r>
          </a:p>
          <a:p>
            <a:pPr marL="358775" indent="-358775">
              <a:buAutoNum type="arabicPeriod"/>
            </a:pPr>
            <a:r>
              <a:rPr lang="uk-UA" sz="2800" b="1" dirty="0"/>
              <a:t>Скільки гравців борються за м'яч?</a:t>
            </a:r>
          </a:p>
          <a:p>
            <a:pPr marL="358775" indent="-358775">
              <a:buAutoNum type="arabicPeriod"/>
            </a:pPr>
            <a:r>
              <a:rPr lang="uk-UA" sz="2800" b="1" dirty="0"/>
              <a:t>Під яким номером грає Щебетунчик?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40229" y="3756722"/>
            <a:ext cx="4015430" cy="16627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відповіді </a:t>
            </a:r>
            <a:r>
              <a:rPr lang="uk-UA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 smtClean="0">
                <a:solidFill>
                  <a:srgbClr val="0070C0"/>
                </a:solidFill>
              </a:rPr>
              <a:t>два перших запитання </a:t>
            </a:r>
            <a:r>
              <a:rPr lang="uk-UA" sz="2400" b="1" dirty="0">
                <a:solidFill>
                  <a:srgbClr val="0070C0"/>
                </a:solidFill>
              </a:rPr>
              <a:t>Ґаджика.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Числа </a:t>
            </a:r>
            <a:r>
              <a:rPr lang="uk-UA" sz="2400" b="1" dirty="0">
                <a:solidFill>
                  <a:srgbClr val="0070C0"/>
                </a:solidFill>
              </a:rPr>
              <a:t>записуй словами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назви чисел.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1194" r="56467" b="64560"/>
          <a:stretch/>
        </p:blipFill>
        <p:spPr>
          <a:xfrm>
            <a:off x="4853631" y="3277885"/>
            <a:ext cx="6516000" cy="313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0" t="13244" r="26845" b="69914"/>
          <a:stretch/>
        </p:blipFill>
        <p:spPr>
          <a:xfrm>
            <a:off x="4755659" y="3172208"/>
            <a:ext cx="1203195" cy="9023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33244" r="63810" b="54124"/>
          <a:stretch/>
        </p:blipFill>
        <p:spPr>
          <a:xfrm>
            <a:off x="5994295" y="3369066"/>
            <a:ext cx="1071595" cy="6767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47981" r="71157" b="36250"/>
          <a:stretch/>
        </p:blipFill>
        <p:spPr>
          <a:xfrm>
            <a:off x="8201239" y="3282554"/>
            <a:ext cx="934216" cy="8448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6" t="34823" r="27589" b="51142"/>
          <a:stretch/>
        </p:blipFill>
        <p:spPr>
          <a:xfrm>
            <a:off x="7097455" y="3445442"/>
            <a:ext cx="1203195" cy="7519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2" t="50963" r="13972" b="34983"/>
          <a:stretch/>
        </p:blipFill>
        <p:spPr>
          <a:xfrm>
            <a:off x="9240570" y="3460813"/>
            <a:ext cx="1944764" cy="7529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3" t="63771" r="72859" b="22175"/>
          <a:stretch/>
        </p:blipFill>
        <p:spPr>
          <a:xfrm>
            <a:off x="4853631" y="4021713"/>
            <a:ext cx="729780" cy="7351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0" t="63771" r="30662" b="22175"/>
          <a:stretch/>
        </p:blipFill>
        <p:spPr>
          <a:xfrm>
            <a:off x="5755362" y="4020060"/>
            <a:ext cx="1273977" cy="7351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80262" r="39239" b="2895"/>
          <a:stretch/>
        </p:blipFill>
        <p:spPr>
          <a:xfrm>
            <a:off x="7053214" y="4023424"/>
            <a:ext cx="1929466" cy="8809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17684" r="58755" b="71088"/>
          <a:stretch/>
        </p:blipFill>
        <p:spPr>
          <a:xfrm>
            <a:off x="8985521" y="4138045"/>
            <a:ext cx="1312365" cy="5873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31895" r="45678" b="52093"/>
          <a:stretch/>
        </p:blipFill>
        <p:spPr>
          <a:xfrm>
            <a:off x="4889421" y="4736672"/>
            <a:ext cx="1731882" cy="8376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63299" r="22110" b="20053"/>
          <a:stretch/>
        </p:blipFill>
        <p:spPr>
          <a:xfrm>
            <a:off x="6757499" y="4660081"/>
            <a:ext cx="2708263" cy="9026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83825" r="65355" b="3350"/>
          <a:stretch/>
        </p:blipFill>
        <p:spPr>
          <a:xfrm>
            <a:off x="9687169" y="4906571"/>
            <a:ext cx="1088218" cy="6953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0" t="84000" r="38975" b="3175"/>
          <a:stretch/>
        </p:blipFill>
        <p:spPr>
          <a:xfrm>
            <a:off x="4959179" y="5616020"/>
            <a:ext cx="739434" cy="6953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" t="19254" r="38150" b="68290"/>
          <a:stretch/>
        </p:blipFill>
        <p:spPr>
          <a:xfrm>
            <a:off x="5925246" y="5626013"/>
            <a:ext cx="2092701" cy="6753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31885" r="44308" b="52049"/>
          <a:stretch/>
        </p:blipFill>
        <p:spPr>
          <a:xfrm>
            <a:off x="8201239" y="5419439"/>
            <a:ext cx="1913693" cy="8710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1" t="49439" r="47321" b="34549"/>
          <a:stretch/>
        </p:blipFill>
        <p:spPr>
          <a:xfrm>
            <a:off x="6512471" y="4683426"/>
            <a:ext cx="217664" cy="109810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300650" y="3896861"/>
            <a:ext cx="6848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002298" y="4620533"/>
            <a:ext cx="1210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55108" y="6073547"/>
            <a:ext cx="168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4660" y="3704989"/>
            <a:ext cx="42068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Проведи дослідження!</a:t>
            </a:r>
            <a:endParaRPr lang="ru-RU" sz="2400" b="1" dirty="0">
              <a:solidFill>
                <a:srgbClr val="FFFF00"/>
              </a:solidFill>
            </a:endParaRP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На яке питання відповідають підкреслені слова?</a:t>
            </a:r>
          </a:p>
          <a:p>
            <a:pPr marL="358775" indent="-358775">
              <a:buAutoNum type="arabicPeriod"/>
            </a:pPr>
            <a:r>
              <a:rPr lang="uk-UA" sz="2400" b="1" dirty="0">
                <a:solidFill>
                  <a:schemeClr val="bg1"/>
                </a:solidFill>
              </a:rPr>
              <a:t>Що називають ці слова – предмети, ознаки, числа чи дії?</a:t>
            </a:r>
          </a:p>
        </p:txBody>
      </p: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0112" y="2808105"/>
            <a:ext cx="5511975" cy="7841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Доповни </a:t>
            </a:r>
            <a:r>
              <a:rPr lang="uk-UA" sz="2400" b="1" dirty="0">
                <a:solidFill>
                  <a:srgbClr val="0070C0"/>
                </a:solidFill>
              </a:rPr>
              <a:t>подане речення і запиши. Підкресли числівник.</a:t>
            </a:r>
          </a:p>
        </p:txBody>
      </p:sp>
      <p:pic>
        <p:nvPicPr>
          <p:cNvPr id="1026" name="Picture 2" descr="Картинки по запросу &quot;клипарт футбольный матч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08104"/>
            <a:ext cx="2993571" cy="22451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t="1076" r="56630" b="80210"/>
          <a:stretch/>
        </p:blipFill>
        <p:spPr>
          <a:xfrm>
            <a:off x="4070112" y="3776950"/>
            <a:ext cx="6565272" cy="18544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47324" r="34853" b="36286"/>
          <a:stretch/>
        </p:blipFill>
        <p:spPr>
          <a:xfrm>
            <a:off x="4694198" y="3776950"/>
            <a:ext cx="2305087" cy="951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5" t="63991" r="16187" b="19619"/>
          <a:stretch/>
        </p:blipFill>
        <p:spPr>
          <a:xfrm>
            <a:off x="7550828" y="3807126"/>
            <a:ext cx="3071552" cy="9516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79956" r="50432" b="3654"/>
          <a:stretch/>
        </p:blipFill>
        <p:spPr>
          <a:xfrm>
            <a:off x="4195534" y="4586300"/>
            <a:ext cx="1889580" cy="9516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3" t="80307" r="19449" b="3303"/>
          <a:stretch/>
        </p:blipFill>
        <p:spPr>
          <a:xfrm>
            <a:off x="6392039" y="4577475"/>
            <a:ext cx="1063389" cy="9516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t="19303" r="57269" b="71048"/>
          <a:stretch/>
        </p:blipFill>
        <p:spPr>
          <a:xfrm>
            <a:off x="8094883" y="4803753"/>
            <a:ext cx="1487204" cy="560249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4400" y="520236"/>
            <a:ext cx="10341429" cy="702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правило про </a:t>
            </a:r>
            <a:r>
              <a:rPr lang="uk-UA" sz="4000" b="1" dirty="0" smtClean="0">
                <a:solidFill>
                  <a:schemeClr val="bg1"/>
                </a:solidFill>
              </a:rPr>
              <a:t>числівники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2708" y="1262481"/>
            <a:ext cx="626417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Пам'ятка</a:t>
            </a:r>
          </a:p>
          <a:p>
            <a:pPr algn="ctr"/>
            <a:r>
              <a:rPr lang="uk-UA" sz="2800" b="1" dirty="0">
                <a:solidFill>
                  <a:srgbClr val="FFFF00"/>
                </a:solidFill>
              </a:rPr>
              <a:t>Числівники</a:t>
            </a:r>
            <a:r>
              <a:rPr lang="uk-UA" sz="2800" b="1" dirty="0"/>
              <a:t> називають </a:t>
            </a:r>
            <a:r>
              <a:rPr lang="uk-UA" sz="2800" b="1" dirty="0">
                <a:solidFill>
                  <a:srgbClr val="FFFF00"/>
                </a:solidFill>
              </a:rPr>
              <a:t>числа</a:t>
            </a:r>
            <a:r>
              <a:rPr lang="uk-UA" sz="2800" b="1" dirty="0"/>
              <a:t> і відповідають на питання </a:t>
            </a:r>
            <a:r>
              <a:rPr lang="uk-UA" sz="2800" b="1" dirty="0" smtClean="0">
                <a:solidFill>
                  <a:srgbClr val="FFFF00"/>
                </a:solidFill>
              </a:rPr>
              <a:t>СКІЛЬКИ?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55428" y="1320846"/>
            <a:ext cx="3800402" cy="99803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Як думаєш, чому ці слова називають </a:t>
            </a:r>
            <a:r>
              <a:rPr lang="uk-UA" sz="2400" b="1" dirty="0" smtClean="0">
                <a:solidFill>
                  <a:srgbClr val="0070C0"/>
                </a:solidFill>
              </a:rPr>
              <a:t>числівниками?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535564" y="5210227"/>
            <a:ext cx="9198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43622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0704" y="497606"/>
            <a:ext cx="10271579" cy="9998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Після </a:t>
            </a:r>
            <a:r>
              <a:rPr lang="uk-UA" sz="3200" b="1" dirty="0">
                <a:solidFill>
                  <a:schemeClr val="bg1"/>
                </a:solidFill>
              </a:rPr>
              <a:t>футбольного змагання Читалочка розповіла,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як </a:t>
            </a:r>
            <a:r>
              <a:rPr lang="uk-UA" sz="3200" b="1" dirty="0">
                <a:solidFill>
                  <a:schemeClr val="bg1"/>
                </a:solidFill>
              </a:rPr>
              <a:t>ходила з друзями на риболовлю.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68"/>
          <a:stretch/>
        </p:blipFill>
        <p:spPr>
          <a:xfrm>
            <a:off x="940704" y="1586242"/>
            <a:ext cx="3575804" cy="274413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550585" y="2373615"/>
            <a:ext cx="4517215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FF00"/>
                </a:solidFill>
              </a:rPr>
              <a:t>Упіймав Андрій дві </a:t>
            </a:r>
            <a:r>
              <a:rPr lang="uk-UA" sz="2800" b="1" dirty="0" err="1"/>
              <a:t>щуки</a:t>
            </a:r>
            <a:r>
              <a:rPr lang="uk-UA" sz="2800" b="1" dirty="0"/>
              <a:t> – 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чималі*</a:t>
            </a:r>
            <a:r>
              <a:rPr lang="uk-UA" sz="2800" b="1" dirty="0"/>
              <a:t>, як в тата руки.</a:t>
            </a:r>
          </a:p>
          <a:p>
            <a:r>
              <a:rPr lang="uk-UA" sz="2800" b="1" dirty="0">
                <a:solidFill>
                  <a:srgbClr val="FFFF00"/>
                </a:solidFill>
              </a:rPr>
              <a:t>Ярослав приніс </a:t>
            </a:r>
            <a:r>
              <a:rPr lang="uk-UA" sz="2800" b="1" dirty="0"/>
              <a:t>додому</a:t>
            </a:r>
          </a:p>
          <a:p>
            <a:r>
              <a:rPr lang="uk-UA" sz="2800" b="1" dirty="0"/>
              <a:t>от таких </a:t>
            </a:r>
            <a:r>
              <a:rPr lang="uk-UA" sz="2800" b="1" dirty="0">
                <a:solidFill>
                  <a:srgbClr val="FFFF00"/>
                </a:solidFill>
              </a:rPr>
              <a:t>чотири</a:t>
            </a:r>
            <a:r>
              <a:rPr lang="uk-UA" sz="2800" b="1" dirty="0"/>
              <a:t> соми.</a:t>
            </a:r>
          </a:p>
          <a:p>
            <a:r>
              <a:rPr lang="uk-UA" sz="2800" b="1" dirty="0"/>
              <a:t>А </a:t>
            </a:r>
            <a:r>
              <a:rPr lang="uk-UA" sz="2800" b="1" dirty="0">
                <a:solidFill>
                  <a:srgbClr val="FFFF00"/>
                </a:solidFill>
              </a:rPr>
              <a:t>Петрові</a:t>
            </a:r>
            <a:r>
              <a:rPr lang="uk-UA" sz="2800" b="1" dirty="0"/>
              <a:t> на гачок</a:t>
            </a:r>
          </a:p>
          <a:p>
            <a:r>
              <a:rPr lang="uk-UA" sz="2800" b="1" dirty="0" err="1"/>
              <a:t>упіймавсь</a:t>
            </a:r>
            <a:r>
              <a:rPr lang="uk-UA" sz="2800" b="1" dirty="0"/>
              <a:t> </a:t>
            </a:r>
            <a:r>
              <a:rPr lang="uk-UA" sz="2800" b="1" dirty="0">
                <a:solidFill>
                  <a:srgbClr val="FFFF00"/>
                </a:solidFill>
              </a:rPr>
              <a:t>один</a:t>
            </a:r>
            <a:r>
              <a:rPr lang="uk-UA" sz="2800" b="1" dirty="0"/>
              <a:t> … </a:t>
            </a:r>
            <a:r>
              <a:rPr lang="uk-UA" sz="2800" b="1" dirty="0">
                <a:solidFill>
                  <a:srgbClr val="FFFF00"/>
                </a:solidFill>
              </a:rPr>
              <a:t>бичок</a:t>
            </a:r>
            <a:r>
              <a:rPr lang="uk-UA" sz="2800" b="1" dirty="0" smtClean="0">
                <a:solidFill>
                  <a:srgbClr val="FFFF00"/>
                </a:solidFill>
              </a:rPr>
              <a:t>**.</a:t>
            </a:r>
          </a:p>
          <a:p>
            <a:r>
              <a:rPr lang="uk-UA" sz="2800" b="1" i="1" dirty="0"/>
              <a:t> </a:t>
            </a:r>
            <a:r>
              <a:rPr lang="uk-UA" sz="2800" b="1" i="1" dirty="0" smtClean="0"/>
              <a:t>                          Ігор </a:t>
            </a:r>
            <a:r>
              <a:rPr lang="uk-UA" sz="2800" b="1" i="1" dirty="0"/>
              <a:t>Січовик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0585" y="1586240"/>
            <a:ext cx="4517215" cy="78737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про це у вірші. Постав питання до виділених слів.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05605" y="1625559"/>
            <a:ext cx="2116762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* Чималі – </a:t>
            </a:r>
            <a:r>
              <a:rPr lang="uk-UA" sz="2400" b="1" dirty="0">
                <a:solidFill>
                  <a:srgbClr val="0070C0"/>
                </a:solidFill>
              </a:rPr>
              <a:t>досить великі.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5605" y="2597987"/>
            <a:ext cx="2273017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** Бичок – </a:t>
            </a:r>
            <a:r>
              <a:rPr lang="uk-UA" sz="2400" b="1" dirty="0">
                <a:solidFill>
                  <a:srgbClr val="0070C0"/>
                </a:solidFill>
              </a:rPr>
              <a:t>невелика головата риба.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4" descr="Картинки по запросу &quot;клипарт риба бич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05" y="4086416"/>
            <a:ext cx="2374150" cy="13957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62769" y="4334865"/>
            <a:ext cx="3654804" cy="114729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відповіді на запитання Читалочки. Підкресли числівники.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6508" y="5392987"/>
            <a:ext cx="540877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8775" indent="-358775">
              <a:buAutoNum type="arabicPeriod"/>
            </a:pPr>
            <a:r>
              <a:rPr lang="uk-UA" sz="2800" b="1" dirty="0"/>
              <a:t>Скільки хлопців ловило рибу?</a:t>
            </a:r>
          </a:p>
          <a:p>
            <a:pPr marL="358775" indent="-358775">
              <a:buAutoNum type="arabicPeriod"/>
            </a:pPr>
            <a:r>
              <a:rPr lang="uk-UA" sz="2800" b="1" dirty="0"/>
              <a:t>Скільки рибин вони впіймали?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62504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3972" y="504268"/>
            <a:ext cx="10205565" cy="8564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Перевір записані речення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075" r="62438" b="65715"/>
          <a:stretch/>
        </p:blipFill>
        <p:spPr>
          <a:xfrm>
            <a:off x="4349385" y="1447799"/>
            <a:ext cx="6770153" cy="3888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9" t="14185" r="21139" b="67043"/>
          <a:stretch/>
        </p:blipFill>
        <p:spPr>
          <a:xfrm>
            <a:off x="4656167" y="1405688"/>
            <a:ext cx="1624263" cy="12873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t="31905" r="49177" b="55288"/>
          <a:stretch/>
        </p:blipFill>
        <p:spPr>
          <a:xfrm>
            <a:off x="6280430" y="1503073"/>
            <a:ext cx="2057190" cy="8783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7" t="35414" r="15351" b="51779"/>
          <a:stretch/>
        </p:blipFill>
        <p:spPr>
          <a:xfrm>
            <a:off x="8592810" y="1755210"/>
            <a:ext cx="1327437" cy="8783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" t="50326" r="44049" b="36867"/>
          <a:stretch/>
        </p:blipFill>
        <p:spPr>
          <a:xfrm>
            <a:off x="4361407" y="2565136"/>
            <a:ext cx="2317932" cy="878305"/>
          </a:xfrm>
          <a:prstGeom prst="rect">
            <a:avLst/>
          </a:prstGeom>
        </p:spPr>
      </p:pic>
      <p:pic>
        <p:nvPicPr>
          <p:cNvPr id="10242" name="Picture 2" descr="Картинки по запросу &quot;клипарт дети ловят рибу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r="16286"/>
          <a:stretch/>
        </p:blipFill>
        <p:spPr bwMode="auto">
          <a:xfrm>
            <a:off x="762000" y="2122761"/>
            <a:ext cx="3587385" cy="25058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63965" y="1477001"/>
            <a:ext cx="3383454" cy="5878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Підкресли </a:t>
            </a:r>
            <a:r>
              <a:rPr lang="uk-UA" sz="2400" b="1" dirty="0">
                <a:solidFill>
                  <a:srgbClr val="0070C0"/>
                </a:solidFill>
              </a:rPr>
              <a:t>числівники.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" t="62425" r="56788" b="22663"/>
          <a:stretch/>
        </p:blipFill>
        <p:spPr>
          <a:xfrm>
            <a:off x="6679339" y="2290806"/>
            <a:ext cx="1768642" cy="10226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78565" r="34125" b="6523"/>
          <a:stretch/>
        </p:blipFill>
        <p:spPr>
          <a:xfrm>
            <a:off x="8446480" y="2290806"/>
            <a:ext cx="2819686" cy="10226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15619" r="23620" b="68592"/>
          <a:stretch/>
        </p:blipFill>
        <p:spPr>
          <a:xfrm>
            <a:off x="4620072" y="3313490"/>
            <a:ext cx="3320715" cy="1082842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>
            <a:endCxn id="21" idx="0"/>
          </p:cNvCxnSpPr>
          <p:nvPr/>
        </p:nvCxnSpPr>
        <p:spPr>
          <a:xfrm>
            <a:off x="8690935" y="2286776"/>
            <a:ext cx="1165388" cy="4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20072" y="4061147"/>
            <a:ext cx="1165388" cy="4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10</a:t>
            </a:r>
            <a:r>
              <a:rPr lang="uk-UA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44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19609</TotalTime>
  <Words>658</Words>
  <Application>Microsoft Office PowerPoint</Application>
  <PresentationFormat>Произвольный</PresentationFormat>
  <Paragraphs>128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1284</cp:revision>
  <dcterms:created xsi:type="dcterms:W3CDTF">2018-01-05T16:38:53Z</dcterms:created>
  <dcterms:modified xsi:type="dcterms:W3CDTF">2025-02-23T10:04:40Z</dcterms:modified>
</cp:coreProperties>
</file>