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323" r:id="rId3"/>
    <p:sldId id="777" r:id="rId4"/>
    <p:sldId id="769" r:id="rId5"/>
    <p:sldId id="776" r:id="rId6"/>
    <p:sldId id="778" r:id="rId7"/>
    <p:sldId id="538" r:id="rId8"/>
    <p:sldId id="772" r:id="rId9"/>
    <p:sldId id="773" r:id="rId10"/>
    <p:sldId id="757" r:id="rId11"/>
    <p:sldId id="779" r:id="rId12"/>
    <p:sldId id="279" r:id="rId13"/>
    <p:sldId id="78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DFA9418-B836-4164-A94E-7C9DD6F5B995}">
          <p14:sldIdLst>
            <p14:sldId id="258"/>
            <p14:sldId id="323"/>
            <p14:sldId id="777"/>
            <p14:sldId id="769"/>
            <p14:sldId id="776"/>
            <p14:sldId id="778"/>
            <p14:sldId id="538"/>
            <p14:sldId id="772"/>
            <p14:sldId id="773"/>
            <p14:sldId id="757"/>
            <p14:sldId id="779"/>
            <p14:sldId id="279"/>
            <p14:sldId id="780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Юлия Цупа" initials="ЮЦ" lastIdx="0" clrIdx="0">
    <p:extLst/>
  </p:cmAuthor>
  <p:cmAuthor id="2" name="Василь Цупа" initials="ВЦ" lastIdx="1" clrIdx="1">
    <p:extLst/>
  </p:cmAuthor>
  <p:cmAuthor id="3" name="gulevataya.anna@gmail.com" initials="g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7F9"/>
    <a:srgbClr val="BA1CBA"/>
    <a:srgbClr val="FF3131"/>
    <a:srgbClr val="9E0000"/>
    <a:srgbClr val="295FFF"/>
    <a:srgbClr val="00B050"/>
    <a:srgbClr val="0D0D0D"/>
    <a:srgbClr val="2F3242"/>
    <a:srgbClr val="FFFF00"/>
    <a:srgbClr val="169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5" autoAdjust="0"/>
    <p:restoredTop sz="27568" autoAdjust="0"/>
  </p:normalViewPr>
  <p:slideViewPr>
    <p:cSldViewPr snapToGrid="0">
      <p:cViewPr varScale="1">
        <p:scale>
          <a:sx n="88" d="100"/>
          <a:sy n="88" d="100"/>
        </p:scale>
        <p:origin x="-474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9AA968-9F58-4A6E-B11C-582CA574AD65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EE47331-2253-406E-9CB5-953C9128E5FC}">
      <dgm:prSet custT="1"/>
      <dgm:spPr/>
      <dgm:t>
        <a:bodyPr/>
        <a:lstStyle/>
        <a:p>
          <a:r>
            <a:rPr lang="uk-UA" sz="3200" b="1" dirty="0" smtClean="0">
              <a:solidFill>
                <a:schemeClr val="bg1"/>
              </a:solidFill>
            </a:rPr>
            <a:t>Закріплення вивчених таблиць множення і ділення. </a:t>
          </a:r>
          <a:endParaRPr lang="ru-RU" sz="3200" b="1" dirty="0">
            <a:solidFill>
              <a:schemeClr val="bg1"/>
            </a:solidFill>
          </a:endParaRPr>
        </a:p>
      </dgm:t>
    </dgm:pt>
    <dgm:pt modelId="{07B45246-BCBA-4C6A-9076-F862C32035CB}" type="parTrans" cxnId="{12A14C53-C33B-4200-8636-434B79EDDC5F}">
      <dgm:prSet/>
      <dgm:spPr/>
      <dgm:t>
        <a:bodyPr/>
        <a:lstStyle/>
        <a:p>
          <a:endParaRPr lang="ru-RU"/>
        </a:p>
      </dgm:t>
    </dgm:pt>
    <dgm:pt modelId="{B06B7428-C848-4EE0-8ECF-6C9F79544FEB}" type="sibTrans" cxnId="{12A14C53-C33B-4200-8636-434B79EDDC5F}">
      <dgm:prSet/>
      <dgm:spPr/>
      <dgm:t>
        <a:bodyPr/>
        <a:lstStyle/>
        <a:p>
          <a:endParaRPr lang="ru-RU"/>
        </a:p>
      </dgm:t>
    </dgm:pt>
    <dgm:pt modelId="{17FCBCD0-5166-44EF-A995-697AB50FC98B}">
      <dgm:prSet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3200" b="1" dirty="0" smtClean="0">
              <a:solidFill>
                <a:schemeClr val="bg1"/>
              </a:solidFill>
            </a:rPr>
            <a:t>Усний рахунок</a:t>
          </a:r>
          <a:endParaRPr lang="ru-RU" sz="3200" b="1" dirty="0">
            <a:solidFill>
              <a:schemeClr val="bg1"/>
            </a:solidFill>
          </a:endParaRPr>
        </a:p>
      </dgm:t>
    </dgm:pt>
    <dgm:pt modelId="{5DA8E561-7845-4F5E-8BAA-7476E17DE152}" type="parTrans" cxnId="{61173E0E-C7CE-4D50-8A41-FB11AB1EF1A9}">
      <dgm:prSet/>
      <dgm:spPr/>
      <dgm:t>
        <a:bodyPr/>
        <a:lstStyle/>
        <a:p>
          <a:endParaRPr lang="ru-RU"/>
        </a:p>
      </dgm:t>
    </dgm:pt>
    <dgm:pt modelId="{51DA5559-1D76-4E84-9E22-8C1484394DD0}" type="sibTrans" cxnId="{61173E0E-C7CE-4D50-8A41-FB11AB1EF1A9}">
      <dgm:prSet/>
      <dgm:spPr/>
      <dgm:t>
        <a:bodyPr/>
        <a:lstStyle/>
        <a:p>
          <a:endParaRPr lang="ru-RU"/>
        </a:p>
      </dgm:t>
    </dgm:pt>
    <dgm:pt modelId="{C7F066E2-A2BF-4022-BF58-14958850D66F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3200" b="1" dirty="0" smtClean="0">
              <a:solidFill>
                <a:schemeClr val="bg1"/>
              </a:solidFill>
            </a:rPr>
            <a:t>Розв’язування задач на ділення на рівні частини</a:t>
          </a:r>
          <a:endParaRPr lang="ru-RU" sz="3200" b="1" dirty="0"/>
        </a:p>
      </dgm:t>
    </dgm:pt>
    <dgm:pt modelId="{DEED5A30-5E1A-4497-A8DE-013FB92DBE60}" type="parTrans" cxnId="{FAAAC0BF-1C40-4037-8034-D05A392E33BC}">
      <dgm:prSet/>
      <dgm:spPr/>
      <dgm:t>
        <a:bodyPr/>
        <a:lstStyle/>
        <a:p>
          <a:endParaRPr lang="ru-RU"/>
        </a:p>
      </dgm:t>
    </dgm:pt>
    <dgm:pt modelId="{38331CB2-7599-45F9-B495-D446459A6E2D}" type="sibTrans" cxnId="{FAAAC0BF-1C40-4037-8034-D05A392E33BC}">
      <dgm:prSet/>
      <dgm:spPr/>
      <dgm:t>
        <a:bodyPr/>
        <a:lstStyle/>
        <a:p>
          <a:endParaRPr lang="ru-RU"/>
        </a:p>
      </dgm:t>
    </dgm:pt>
    <dgm:pt modelId="{3466C275-B8F1-459F-B50B-976409EFE0E4}">
      <dgm:prSet custT="1"/>
      <dgm:spPr/>
      <dgm:t>
        <a:bodyPr/>
        <a:lstStyle/>
        <a:p>
          <a:r>
            <a:rPr lang="uk-UA" sz="3200" b="1" dirty="0" smtClean="0">
              <a:solidFill>
                <a:schemeClr val="bg1"/>
              </a:solidFill>
            </a:rPr>
            <a:t>Робота з даними таблиці</a:t>
          </a:r>
          <a:endParaRPr lang="ru-RU" sz="3200" b="1" dirty="0">
            <a:solidFill>
              <a:srgbClr val="FFFF00"/>
            </a:solidFill>
          </a:endParaRPr>
        </a:p>
      </dgm:t>
    </dgm:pt>
    <dgm:pt modelId="{C0C08257-B11F-41E4-8C89-4961A82ACA32}" type="parTrans" cxnId="{4A9EE714-AD6C-4C23-B6F5-18E57EA3E9CE}">
      <dgm:prSet/>
      <dgm:spPr/>
      <dgm:t>
        <a:bodyPr/>
        <a:lstStyle/>
        <a:p>
          <a:endParaRPr lang="ru-RU"/>
        </a:p>
      </dgm:t>
    </dgm:pt>
    <dgm:pt modelId="{2833D3A3-6263-4921-903C-07E9A6421D09}" type="sibTrans" cxnId="{4A9EE714-AD6C-4C23-B6F5-18E57EA3E9CE}">
      <dgm:prSet/>
      <dgm:spPr/>
      <dgm:t>
        <a:bodyPr/>
        <a:lstStyle/>
        <a:p>
          <a:endParaRPr lang="ru-RU"/>
        </a:p>
      </dgm:t>
    </dgm:pt>
    <dgm:pt modelId="{6408D3F1-0C0E-4F5D-B5D5-053E6D4B4C50}" type="pres">
      <dgm:prSet presAssocID="{289AA968-9F58-4A6E-B11C-582CA574AD6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3C5BBC-E083-4F12-B4A9-616A8F9530EC}" type="pres">
      <dgm:prSet presAssocID="{6EE47331-2253-406E-9CB5-953C9128E5FC}" presName="node" presStyleLbl="node1" presStyleIdx="0" presStyleCnt="4" custScaleX="111554" custLinFactX="91229" custLinFactNeighborX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3EF99B-E600-4B60-96C8-658D7EF2F880}" type="pres">
      <dgm:prSet presAssocID="{B06B7428-C848-4EE0-8ECF-6C9F79544FEB}" presName="sibTrans" presStyleCnt="0"/>
      <dgm:spPr/>
    </dgm:pt>
    <dgm:pt modelId="{8C93B566-6306-40C5-A3D5-B84E788E517B}" type="pres">
      <dgm:prSet presAssocID="{17FCBCD0-5166-44EF-A995-697AB50FC98B}" presName="node" presStyleLbl="node1" presStyleIdx="1" presStyleCnt="4" custScaleX="92665" custLinFactX="-101027" custLinFactNeighborX="-200000" custLinFactNeighborY="-1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E8D5E2-E5AE-41CC-80D3-5A0016AFADCC}" type="pres">
      <dgm:prSet presAssocID="{51DA5559-1D76-4E84-9E22-8C1484394DD0}" presName="sibTrans" presStyleCnt="0"/>
      <dgm:spPr/>
    </dgm:pt>
    <dgm:pt modelId="{59CF1D9C-2F66-430C-8C5F-07B7FEE5F045}" type="pres">
      <dgm:prSet presAssocID="{C7F066E2-A2BF-4022-BF58-14958850D66F}" presName="node" presStyleLbl="node1" presStyleIdx="2" presStyleCnt="4" custScaleX="127635" custLinFactNeighborX="-70461" custLinFactNeighborY="1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566261-9B99-479C-9346-B39B9279D96E}" type="pres">
      <dgm:prSet presAssocID="{38331CB2-7599-45F9-B495-D446459A6E2D}" presName="sibTrans" presStyleCnt="0"/>
      <dgm:spPr/>
    </dgm:pt>
    <dgm:pt modelId="{6C0F7CAC-2753-43F9-84FC-D27019835444}" type="pres">
      <dgm:prSet presAssocID="{3466C275-B8F1-459F-B50B-976409EFE0E4}" presName="node" presStyleLbl="node1" presStyleIdx="3" presStyleCnt="4" custScaleX="103680" custLinFactX="-1999" custLinFactNeighborX="-100000" custLinFactNeighborY="-7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CF08DA-4E28-4378-BFC5-EDCDFE64A0F6}" type="presOf" srcId="{17FCBCD0-5166-44EF-A995-697AB50FC98B}" destId="{8C93B566-6306-40C5-A3D5-B84E788E517B}" srcOrd="0" destOrd="0" presId="urn:microsoft.com/office/officeart/2005/8/layout/hList6"/>
    <dgm:cxn modelId="{12A14C53-C33B-4200-8636-434B79EDDC5F}" srcId="{289AA968-9F58-4A6E-B11C-582CA574AD65}" destId="{6EE47331-2253-406E-9CB5-953C9128E5FC}" srcOrd="0" destOrd="0" parTransId="{07B45246-BCBA-4C6A-9076-F862C32035CB}" sibTransId="{B06B7428-C848-4EE0-8ECF-6C9F79544FEB}"/>
    <dgm:cxn modelId="{7766577C-CF5C-4213-A7BC-02B4698C428A}" type="presOf" srcId="{3466C275-B8F1-459F-B50B-976409EFE0E4}" destId="{6C0F7CAC-2753-43F9-84FC-D27019835444}" srcOrd="0" destOrd="0" presId="urn:microsoft.com/office/officeart/2005/8/layout/hList6"/>
    <dgm:cxn modelId="{61173E0E-C7CE-4D50-8A41-FB11AB1EF1A9}" srcId="{289AA968-9F58-4A6E-B11C-582CA574AD65}" destId="{17FCBCD0-5166-44EF-A995-697AB50FC98B}" srcOrd="1" destOrd="0" parTransId="{5DA8E561-7845-4F5E-8BAA-7476E17DE152}" sibTransId="{51DA5559-1D76-4E84-9E22-8C1484394DD0}"/>
    <dgm:cxn modelId="{C6714B0F-F3E1-4FEC-8523-77B60B91ABF3}" type="presOf" srcId="{C7F066E2-A2BF-4022-BF58-14958850D66F}" destId="{59CF1D9C-2F66-430C-8C5F-07B7FEE5F045}" srcOrd="0" destOrd="0" presId="urn:microsoft.com/office/officeart/2005/8/layout/hList6"/>
    <dgm:cxn modelId="{6A925CD9-7B1B-4352-AA4C-6840A5990492}" type="presOf" srcId="{289AA968-9F58-4A6E-B11C-582CA574AD65}" destId="{6408D3F1-0C0E-4F5D-B5D5-053E6D4B4C50}" srcOrd="0" destOrd="0" presId="urn:microsoft.com/office/officeart/2005/8/layout/hList6"/>
    <dgm:cxn modelId="{4A9EE714-AD6C-4C23-B6F5-18E57EA3E9CE}" srcId="{289AA968-9F58-4A6E-B11C-582CA574AD65}" destId="{3466C275-B8F1-459F-B50B-976409EFE0E4}" srcOrd="3" destOrd="0" parTransId="{C0C08257-B11F-41E4-8C89-4961A82ACA32}" sibTransId="{2833D3A3-6263-4921-903C-07E9A6421D09}"/>
    <dgm:cxn modelId="{2A9D0B13-85C3-41F5-8E8C-80F8F2600D66}" type="presOf" srcId="{6EE47331-2253-406E-9CB5-953C9128E5FC}" destId="{783C5BBC-E083-4F12-B4A9-616A8F9530EC}" srcOrd="0" destOrd="0" presId="urn:microsoft.com/office/officeart/2005/8/layout/hList6"/>
    <dgm:cxn modelId="{FAAAC0BF-1C40-4037-8034-D05A392E33BC}" srcId="{289AA968-9F58-4A6E-B11C-582CA574AD65}" destId="{C7F066E2-A2BF-4022-BF58-14958850D66F}" srcOrd="2" destOrd="0" parTransId="{DEED5A30-5E1A-4497-A8DE-013FB92DBE60}" sibTransId="{38331CB2-7599-45F9-B495-D446459A6E2D}"/>
    <dgm:cxn modelId="{2C659C2A-AA31-477A-9484-02C12C8A8F0D}" type="presParOf" srcId="{6408D3F1-0C0E-4F5D-B5D5-053E6D4B4C50}" destId="{783C5BBC-E083-4F12-B4A9-616A8F9530EC}" srcOrd="0" destOrd="0" presId="urn:microsoft.com/office/officeart/2005/8/layout/hList6"/>
    <dgm:cxn modelId="{C484672E-D7D1-41CB-B152-8645AF41F985}" type="presParOf" srcId="{6408D3F1-0C0E-4F5D-B5D5-053E6D4B4C50}" destId="{903EF99B-E600-4B60-96C8-658D7EF2F880}" srcOrd="1" destOrd="0" presId="urn:microsoft.com/office/officeart/2005/8/layout/hList6"/>
    <dgm:cxn modelId="{031D8F21-8BB9-4950-8BC9-DB34F3C72265}" type="presParOf" srcId="{6408D3F1-0C0E-4F5D-B5D5-053E6D4B4C50}" destId="{8C93B566-6306-40C5-A3D5-B84E788E517B}" srcOrd="2" destOrd="0" presId="urn:microsoft.com/office/officeart/2005/8/layout/hList6"/>
    <dgm:cxn modelId="{D549C168-4933-4E84-8F3E-E27F164F52DF}" type="presParOf" srcId="{6408D3F1-0C0E-4F5D-B5D5-053E6D4B4C50}" destId="{B4E8D5E2-E5AE-41CC-80D3-5A0016AFADCC}" srcOrd="3" destOrd="0" presId="urn:microsoft.com/office/officeart/2005/8/layout/hList6"/>
    <dgm:cxn modelId="{51DD7C2C-82D0-4944-8F05-3F9A7C20371F}" type="presParOf" srcId="{6408D3F1-0C0E-4F5D-B5D5-053E6D4B4C50}" destId="{59CF1D9C-2F66-430C-8C5F-07B7FEE5F045}" srcOrd="4" destOrd="0" presId="urn:microsoft.com/office/officeart/2005/8/layout/hList6"/>
    <dgm:cxn modelId="{024B7F03-51AE-4A9A-B799-A0A52B0AF199}" type="presParOf" srcId="{6408D3F1-0C0E-4F5D-B5D5-053E6D4B4C50}" destId="{DF566261-9B99-479C-9346-B39B9279D96E}" srcOrd="5" destOrd="0" presId="urn:microsoft.com/office/officeart/2005/8/layout/hList6"/>
    <dgm:cxn modelId="{720BB889-D588-466E-9E60-00FE554663C1}" type="presParOf" srcId="{6408D3F1-0C0E-4F5D-B5D5-053E6D4B4C50}" destId="{6C0F7CAC-2753-43F9-84FC-D27019835444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C5BBC-E083-4F12-B4A9-616A8F9530EC}">
      <dsp:nvSpPr>
        <dsp:cNvPr id="0" name=""/>
        <dsp:cNvSpPr/>
      </dsp:nvSpPr>
      <dsp:spPr>
        <a:xfrm rot="16200000">
          <a:off x="1502470" y="823221"/>
          <a:ext cx="4272497" cy="2626053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chemeClr val="bg1"/>
              </a:solidFill>
            </a:rPr>
            <a:t>Закріплення вивчених таблиць множення і ділення. </a:t>
          </a:r>
          <a:endParaRPr lang="ru-RU" sz="3200" b="1" kern="1200" dirty="0">
            <a:solidFill>
              <a:schemeClr val="bg1"/>
            </a:solidFill>
          </a:endParaRPr>
        </a:p>
      </dsp:txBody>
      <dsp:txXfrm rot="5400000">
        <a:off x="2325692" y="854498"/>
        <a:ext cx="2626053" cy="2563499"/>
      </dsp:txXfrm>
    </dsp:sp>
    <dsp:sp modelId="{8C93B566-6306-40C5-A3D5-B84E788E517B}">
      <dsp:nvSpPr>
        <dsp:cNvPr id="0" name=""/>
        <dsp:cNvSpPr/>
      </dsp:nvSpPr>
      <dsp:spPr>
        <a:xfrm rot="16200000">
          <a:off x="-972745" y="1045551"/>
          <a:ext cx="4272497" cy="2181393"/>
        </a:xfrm>
        <a:prstGeom prst="flowChartManualOperation">
          <a:avLst/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chemeClr val="bg1"/>
              </a:solidFill>
            </a:rPr>
            <a:t>Усний рахунок</a:t>
          </a:r>
          <a:endParaRPr lang="ru-RU" sz="3200" b="1" kern="1200" dirty="0">
            <a:solidFill>
              <a:schemeClr val="bg1"/>
            </a:solidFill>
          </a:endParaRPr>
        </a:p>
      </dsp:txBody>
      <dsp:txXfrm rot="5400000">
        <a:off x="72807" y="854498"/>
        <a:ext cx="2181393" cy="2563499"/>
      </dsp:txXfrm>
    </dsp:sp>
    <dsp:sp modelId="{59CF1D9C-2F66-430C-8C5F-07B7FEE5F045}">
      <dsp:nvSpPr>
        <dsp:cNvPr id="0" name=""/>
        <dsp:cNvSpPr/>
      </dsp:nvSpPr>
      <dsp:spPr>
        <a:xfrm rot="16200000">
          <a:off x="4403759" y="633943"/>
          <a:ext cx="4272497" cy="3004610"/>
        </a:xfrm>
        <a:prstGeom prst="flowChartManualOperation">
          <a:avLst/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chemeClr val="bg1"/>
              </a:solidFill>
            </a:rPr>
            <a:t>Розв’язування задач на ділення на рівні частини</a:t>
          </a:r>
          <a:endParaRPr lang="ru-RU" sz="3200" b="1" kern="1200" dirty="0"/>
        </a:p>
      </dsp:txBody>
      <dsp:txXfrm rot="5400000">
        <a:off x="5037703" y="854498"/>
        <a:ext cx="3004610" cy="2563499"/>
      </dsp:txXfrm>
    </dsp:sp>
    <dsp:sp modelId="{6C0F7CAC-2753-43F9-84FC-D27019835444}">
      <dsp:nvSpPr>
        <dsp:cNvPr id="0" name=""/>
        <dsp:cNvSpPr/>
      </dsp:nvSpPr>
      <dsp:spPr>
        <a:xfrm rot="16200000">
          <a:off x="7203756" y="915901"/>
          <a:ext cx="4272497" cy="2440694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chemeClr val="bg1"/>
              </a:solidFill>
            </a:rPr>
            <a:t>Робота з даними таблиці</a:t>
          </a:r>
          <a:endParaRPr lang="ru-RU" sz="3200" b="1" kern="1200" dirty="0">
            <a:solidFill>
              <a:srgbClr val="FFFF00"/>
            </a:solidFill>
          </a:endParaRPr>
        </a:p>
      </dsp:txBody>
      <dsp:txXfrm rot="5400000">
        <a:off x="8119657" y="854499"/>
        <a:ext cx="2440694" cy="2563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BE04B-0FEE-474E-98E3-E5C059B0E3D6}" type="datetimeFigureOut">
              <a:rPr lang="ru-RU" smtClean="0"/>
              <a:t>10.02.2025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8AAFC-F45B-4763-9C1F-8029DFCE0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451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6D62-0A69-489C-AD8A-DBBB454FE69F}" type="datetime1">
              <a:rPr lang="uk-UA" smtClean="0"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242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1F5A-B942-463D-BFFB-A6C0BF2A95D9}" type="datetime1">
              <a:rPr lang="uk-UA" smtClean="0"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421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5CA3-AACC-4614-BF69-00E689DA5E5C}" type="datetime1">
              <a:rPr lang="uk-UA" smtClean="0"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756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7AFC-C01B-4F35-8E90-7CDC7BDC9F41}" type="datetime1">
              <a:rPr lang="uk-UA" smtClean="0"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44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7DF8-A1C4-4191-9BCE-6255C9741248}" type="datetime1">
              <a:rPr lang="uk-UA" smtClean="0"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64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527B-8C9A-436C-98CD-9931061FA41E}" type="datetime1">
              <a:rPr lang="uk-UA" smtClean="0"/>
              <a:t>10.02.2025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06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2E25-D864-431C-9803-DC1DF816B3B2}" type="datetime1">
              <a:rPr lang="uk-UA" smtClean="0"/>
              <a:t>10.02.2025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92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627C-B8CA-44C8-AA80-F38F7E2DC942}" type="datetime1">
              <a:rPr lang="uk-UA" smtClean="0"/>
              <a:t>10.02.2025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05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820F-613B-4084-A210-F6071CA8AA12}" type="datetime1">
              <a:rPr lang="uk-UA" smtClean="0"/>
              <a:t>10.02.2025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499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D5AF-C886-45A1-B5DC-5A526CB61C15}" type="datetime1">
              <a:rPr lang="uk-UA" smtClean="0"/>
              <a:t>10.02.2025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12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A21-8E22-4A57-9D96-C14531AB525D}" type="datetime1">
              <a:rPr lang="uk-UA" smtClean="0"/>
              <a:t>10.02.2025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65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D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BF2D6-4F70-474E-8189-F1C29A9FD449}" type="datetime1">
              <a:rPr lang="uk-UA" smtClean="0"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1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20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display?v=pzx6upu6n20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57968" y="4246457"/>
            <a:ext cx="9470571" cy="851297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7030A0"/>
                </a:solidFill>
              </a:rPr>
              <a:t>Задачі </a:t>
            </a:r>
            <a:r>
              <a:rPr lang="uk-UA" sz="4400" b="1" dirty="0">
                <a:solidFill>
                  <a:srgbClr val="7030A0"/>
                </a:solidFill>
              </a:rPr>
              <a:t>на ділення на рівні </a:t>
            </a:r>
            <a:r>
              <a:rPr lang="uk-UA" sz="4400" b="1" dirty="0" smtClean="0">
                <a:solidFill>
                  <a:srgbClr val="7030A0"/>
                </a:solidFill>
              </a:rPr>
              <a:t>частини</a:t>
            </a:r>
            <a:r>
              <a:rPr lang="ru-RU" sz="4400" b="1" dirty="0" smtClean="0">
                <a:solidFill>
                  <a:srgbClr val="7030A0"/>
                </a:solidFill>
              </a:rPr>
              <a:t> </a:t>
            </a:r>
            <a:endParaRPr lang="uk-UA" sz="333400" b="1" dirty="0">
              <a:solidFill>
                <a:srgbClr val="7030A0"/>
              </a:solidFill>
            </a:endParaRPr>
          </a:p>
        </p:txBody>
      </p:sp>
      <p:pic>
        <p:nvPicPr>
          <p:cNvPr id="5122" name="Picture 2" descr="Multiplication table Number two row on school">
            <a:extLst>
              <a:ext uri="{FF2B5EF4-FFF2-40B4-BE49-F238E27FC236}">
                <a16:creationId xmlns="" xmlns:a16="http://schemas.microsoft.com/office/drawing/2014/main" id="{68038D25-D4F7-4CF7-9D6D-D8651BAECA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55" b="11721"/>
          <a:stretch/>
        </p:blipFill>
        <p:spPr bwMode="auto">
          <a:xfrm>
            <a:off x="1404257" y="1219039"/>
            <a:ext cx="2749518" cy="2218827"/>
          </a:xfrm>
          <a:prstGeom prst="roundRect">
            <a:avLst/>
          </a:prstGeom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32947" y="1219039"/>
            <a:ext cx="3095592" cy="1736646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Математика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2 </a:t>
            </a:r>
            <a:r>
              <a:rPr lang="uk-UA" sz="2400" b="1" dirty="0" smtClean="0">
                <a:solidFill>
                  <a:srgbClr val="7030A0"/>
                </a:solidFill>
              </a:rPr>
              <a:t>клас</a:t>
            </a:r>
          </a:p>
          <a:p>
            <a:pPr algn="ctr"/>
            <a:r>
              <a:rPr lang="uk-UA" sz="2400" b="1" dirty="0" smtClean="0">
                <a:solidFill>
                  <a:srgbClr val="7030A0"/>
                </a:solidFill>
              </a:rPr>
              <a:t>Дія ділення</a:t>
            </a:r>
          </a:p>
          <a:p>
            <a:pPr algn="ctr"/>
            <a:r>
              <a:rPr lang="uk-UA" sz="2400" b="1" dirty="0">
                <a:solidFill>
                  <a:srgbClr val="7030A0"/>
                </a:solidFill>
              </a:rPr>
              <a:t>Урок </a:t>
            </a:r>
            <a:r>
              <a:rPr lang="uk-UA" sz="2400" b="1" dirty="0" smtClean="0">
                <a:solidFill>
                  <a:srgbClr val="7030A0"/>
                </a:solidFill>
              </a:rPr>
              <a:t>8</a:t>
            </a:r>
            <a:r>
              <a:rPr lang="en-US" sz="2400" b="1" dirty="0" smtClean="0">
                <a:solidFill>
                  <a:srgbClr val="7030A0"/>
                </a:solidFill>
              </a:rPr>
              <a:t>1</a:t>
            </a:r>
            <a:endParaRPr lang="uk-UA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5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9033" y="487782"/>
            <a:ext cx="9915538" cy="655218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bg1"/>
                </a:solidFill>
              </a:rPr>
              <a:t>Прочитай дані про різних тварин у </a:t>
            </a:r>
            <a:r>
              <a:rPr lang="uk-UA" sz="3600" b="1" dirty="0" smtClean="0">
                <a:solidFill>
                  <a:schemeClr val="bg1"/>
                </a:solidFill>
              </a:rPr>
              <a:t>таблиці</a:t>
            </a:r>
            <a:endParaRPr lang="uk-UA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="" xmlns:a16="http://schemas.microsoft.com/office/drawing/2014/main" id="{4E36A18B-3035-4BC4-A449-4A89EEEEAF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065614"/>
              </p:ext>
            </p:extLst>
          </p:nvPr>
        </p:nvGraphicFramePr>
        <p:xfrm>
          <a:off x="1049115" y="1281137"/>
          <a:ext cx="7724773" cy="3688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31193">
                  <a:extLst>
                    <a:ext uri="{9D8B030D-6E8A-4147-A177-3AD203B41FA5}">
                      <a16:colId xmlns="" xmlns:a16="http://schemas.microsoft.com/office/drawing/2014/main" val="1734416583"/>
                    </a:ext>
                  </a:extLst>
                </a:gridCol>
                <a:gridCol w="1894556">
                  <a:extLst>
                    <a:ext uri="{9D8B030D-6E8A-4147-A177-3AD203B41FA5}">
                      <a16:colId xmlns="" xmlns:a16="http://schemas.microsoft.com/office/drawing/2014/main" val="87962726"/>
                    </a:ext>
                  </a:extLst>
                </a:gridCol>
                <a:gridCol w="1683662">
                  <a:extLst>
                    <a:ext uri="{9D8B030D-6E8A-4147-A177-3AD203B41FA5}">
                      <a16:colId xmlns="" xmlns:a16="http://schemas.microsoft.com/office/drawing/2014/main" val="3274060670"/>
                    </a:ext>
                  </a:extLst>
                </a:gridCol>
                <a:gridCol w="2215362">
                  <a:extLst>
                    <a:ext uri="{9D8B030D-6E8A-4147-A177-3AD203B41FA5}">
                      <a16:colId xmlns="" xmlns:a16="http://schemas.microsoft.com/office/drawing/2014/main" val="2494581918"/>
                    </a:ext>
                  </a:extLst>
                </a:gridCol>
              </a:tblGrid>
              <a:tr h="901681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Тварини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Тривалість життя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Кількість зубів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/>
                        <a:t>Покрив шкіри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208526722"/>
                  </a:ext>
                </a:extLst>
              </a:tr>
              <a:tr h="872594">
                <a:tc>
                  <a:txBody>
                    <a:bodyPr/>
                    <a:lstStyle/>
                    <a:p>
                      <a:pPr algn="ctr"/>
                      <a:endParaRPr lang="uk-UA" sz="5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>
                          <a:solidFill>
                            <a:srgbClr val="FF0000"/>
                          </a:solidFill>
                        </a:rPr>
                        <a:t>90 років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>
                          <a:solidFill>
                            <a:srgbClr val="FF0000"/>
                          </a:solidFill>
                        </a:rPr>
                        <a:t>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>
                          <a:solidFill>
                            <a:srgbClr val="FF0000"/>
                          </a:solidFill>
                        </a:rPr>
                        <a:t>луска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750276662"/>
                  </a:ext>
                </a:extLst>
              </a:tr>
              <a:tr h="872594">
                <a:tc>
                  <a:txBody>
                    <a:bodyPr/>
                    <a:lstStyle/>
                    <a:p>
                      <a:pPr algn="ctr"/>
                      <a:endParaRPr lang="uk-UA" sz="5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>
                          <a:solidFill>
                            <a:srgbClr val="FF0000"/>
                          </a:solidFill>
                        </a:rPr>
                        <a:t>25 років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>
                          <a:solidFill>
                            <a:srgbClr val="FF0000"/>
                          </a:solidFill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>
                          <a:solidFill>
                            <a:srgbClr val="FF0000"/>
                          </a:solidFill>
                        </a:rPr>
                        <a:t>хутро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207440510"/>
                  </a:ext>
                </a:extLst>
              </a:tr>
              <a:tr h="872594">
                <a:tc>
                  <a:txBody>
                    <a:bodyPr/>
                    <a:lstStyle/>
                    <a:p>
                      <a:pPr algn="ctr"/>
                      <a:endParaRPr lang="uk-UA" sz="5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>
                          <a:solidFill>
                            <a:srgbClr val="FF0000"/>
                          </a:solidFill>
                        </a:rPr>
                        <a:t>20 років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b="1" dirty="0">
                          <a:solidFill>
                            <a:srgbClr val="FF0000"/>
                          </a:solidFill>
                        </a:rPr>
                        <a:t>пір’я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45414225"/>
                  </a:ext>
                </a:extLst>
              </a:tr>
            </a:tbl>
          </a:graphicData>
        </a:graphic>
      </p:graphicFrame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7C141E4F-1AD1-48E6-93FD-03BB461B53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200" b="32000"/>
          <a:stretch/>
        </p:blipFill>
        <p:spPr>
          <a:xfrm>
            <a:off x="1252737" y="2271031"/>
            <a:ext cx="1702980" cy="694073"/>
          </a:xfrm>
          <a:prstGeom prst="rect">
            <a:avLst/>
          </a:prstGeom>
        </p:spPr>
      </p:pic>
      <p:pic>
        <p:nvPicPr>
          <p:cNvPr id="4098" name="Picture 2" descr="Sleeping panda cartoon">
            <a:extLst>
              <a:ext uri="{FF2B5EF4-FFF2-40B4-BE49-F238E27FC236}">
                <a16:creationId xmlns="" xmlns:a16="http://schemas.microsoft.com/office/drawing/2014/main" id="{91DE6956-5F2A-4596-84F5-D0B4CFD0C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427" y="2965104"/>
            <a:ext cx="1132302" cy="1189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Eagle cartoon waving">
            <a:extLst>
              <a:ext uri="{FF2B5EF4-FFF2-40B4-BE49-F238E27FC236}">
                <a16:creationId xmlns="" xmlns:a16="http://schemas.microsoft.com/office/drawing/2014/main" id="{6212D53F-1F53-4BAD-AE93-5F22B45636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021" y="3981829"/>
            <a:ext cx="914696" cy="960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E03479FD-71A9-4C74-813C-8C0982C85465}"/>
              </a:ext>
            </a:extLst>
          </p:cNvPr>
          <p:cNvSpPr/>
          <p:nvPr/>
        </p:nvSpPr>
        <p:spPr>
          <a:xfrm>
            <a:off x="0" y="5856514"/>
            <a:ext cx="1054100" cy="1001486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bg1"/>
                </a:solidFill>
              </a:rPr>
              <a:t>Підручник.</a:t>
            </a:r>
            <a:endParaRPr lang="uk-UA" sz="1400" b="1" dirty="0">
              <a:solidFill>
                <a:schemeClr val="bg1"/>
              </a:solidFill>
            </a:endParaRPr>
          </a:p>
          <a:p>
            <a:pPr algn="ctr"/>
            <a:r>
              <a:rPr lang="uk-UA" sz="1400" b="1" dirty="0">
                <a:solidFill>
                  <a:schemeClr val="bg1"/>
                </a:solidFill>
              </a:rPr>
              <a:t>Сторінка</a:t>
            </a:r>
          </a:p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106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D:\2 клас\3 Математика\1 Листопад\7 Дія ділення\№081 - Закріплення вивчених таблиць множення і ділення\2025-02-09_23013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427" y="4942644"/>
            <a:ext cx="8098632" cy="151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42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Рисунок 91">
            <a:extLst>
              <a:ext uri="{FF2B5EF4-FFF2-40B4-BE49-F238E27FC236}">
                <a16:creationId xmlns="" xmlns:a16="http://schemas.microsoft.com/office/drawing/2014/main" id="{2484E29B-10A6-4A66-BF4F-9256ADE10C0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0" t="43000" r="84929" b="43158"/>
          <a:stretch/>
        </p:blipFill>
        <p:spPr>
          <a:xfrm>
            <a:off x="3417247" y="-730873"/>
            <a:ext cx="578402" cy="721593"/>
          </a:xfrm>
          <a:prstGeom prst="rect">
            <a:avLst/>
          </a:prstGeom>
        </p:spPr>
      </p:pic>
      <p:pic>
        <p:nvPicPr>
          <p:cNvPr id="93" name="Рисунок 92">
            <a:extLst>
              <a:ext uri="{FF2B5EF4-FFF2-40B4-BE49-F238E27FC236}">
                <a16:creationId xmlns="" xmlns:a16="http://schemas.microsoft.com/office/drawing/2014/main" id="{D0B68C7B-69E8-4B55-8150-0A9E67C038F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7" t="43000" r="76482" b="43158"/>
          <a:stretch/>
        </p:blipFill>
        <p:spPr>
          <a:xfrm>
            <a:off x="4019961" y="-721575"/>
            <a:ext cx="578402" cy="721593"/>
          </a:xfrm>
          <a:prstGeom prst="rect">
            <a:avLst/>
          </a:prstGeom>
        </p:spPr>
      </p:pic>
      <p:pic>
        <p:nvPicPr>
          <p:cNvPr id="94" name="Рисунок 93">
            <a:extLst>
              <a:ext uri="{FF2B5EF4-FFF2-40B4-BE49-F238E27FC236}">
                <a16:creationId xmlns="" xmlns:a16="http://schemas.microsoft.com/office/drawing/2014/main" id="{257A04C5-B405-45F7-8C15-A53A36B12B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66" t="43000" r="66693" b="43158"/>
          <a:stretch/>
        </p:blipFill>
        <p:spPr>
          <a:xfrm>
            <a:off x="4583901" y="-726179"/>
            <a:ext cx="578402" cy="721593"/>
          </a:xfrm>
          <a:prstGeom prst="rect">
            <a:avLst/>
          </a:prstGeom>
        </p:spPr>
      </p:pic>
      <p:pic>
        <p:nvPicPr>
          <p:cNvPr id="95" name="Рисунок 94">
            <a:extLst>
              <a:ext uri="{FF2B5EF4-FFF2-40B4-BE49-F238E27FC236}">
                <a16:creationId xmlns="" xmlns:a16="http://schemas.microsoft.com/office/drawing/2014/main" id="{DA1CAE3D-57FB-42AF-9BD8-FA6F59F76F5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3" t="43000" r="58246" b="43158"/>
          <a:stretch/>
        </p:blipFill>
        <p:spPr>
          <a:xfrm>
            <a:off x="5150860" y="-745175"/>
            <a:ext cx="578402" cy="721593"/>
          </a:xfrm>
          <a:prstGeom prst="rect">
            <a:avLst/>
          </a:prstGeom>
        </p:spPr>
      </p:pic>
      <p:pic>
        <p:nvPicPr>
          <p:cNvPr id="96" name="Рисунок 95">
            <a:extLst>
              <a:ext uri="{FF2B5EF4-FFF2-40B4-BE49-F238E27FC236}">
                <a16:creationId xmlns="" xmlns:a16="http://schemas.microsoft.com/office/drawing/2014/main" id="{8F772E05-BB91-467A-B1BD-4BB82D1B59E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5" t="43000" r="48694" b="43158"/>
          <a:stretch/>
        </p:blipFill>
        <p:spPr>
          <a:xfrm>
            <a:off x="5664161" y="-712704"/>
            <a:ext cx="578402" cy="721593"/>
          </a:xfrm>
          <a:prstGeom prst="rect">
            <a:avLst/>
          </a:prstGeom>
        </p:spPr>
      </p:pic>
      <p:pic>
        <p:nvPicPr>
          <p:cNvPr id="97" name="Рисунок 96">
            <a:extLst>
              <a:ext uri="{FF2B5EF4-FFF2-40B4-BE49-F238E27FC236}">
                <a16:creationId xmlns="" xmlns:a16="http://schemas.microsoft.com/office/drawing/2014/main" id="{C7EDE17E-22DE-4E07-8CBA-0A103533C28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91" t="43000" r="40168" b="43158"/>
          <a:stretch/>
        </p:blipFill>
        <p:spPr>
          <a:xfrm>
            <a:off x="6179320" y="-684379"/>
            <a:ext cx="578402" cy="721593"/>
          </a:xfrm>
          <a:prstGeom prst="rect">
            <a:avLst/>
          </a:prstGeom>
        </p:spPr>
      </p:pic>
      <p:pic>
        <p:nvPicPr>
          <p:cNvPr id="98" name="Рисунок 97">
            <a:extLst>
              <a:ext uri="{FF2B5EF4-FFF2-40B4-BE49-F238E27FC236}">
                <a16:creationId xmlns="" xmlns:a16="http://schemas.microsoft.com/office/drawing/2014/main" id="{F7C1854D-73FB-4A7B-8BE8-81B47C731CA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83" t="43000" r="21976" b="43158"/>
          <a:stretch/>
        </p:blipFill>
        <p:spPr>
          <a:xfrm>
            <a:off x="7407625" y="-705166"/>
            <a:ext cx="578402" cy="721593"/>
          </a:xfrm>
          <a:prstGeom prst="rect">
            <a:avLst/>
          </a:prstGeom>
        </p:spPr>
      </p:pic>
      <p:pic>
        <p:nvPicPr>
          <p:cNvPr id="99" name="Рисунок 98">
            <a:extLst>
              <a:ext uri="{FF2B5EF4-FFF2-40B4-BE49-F238E27FC236}">
                <a16:creationId xmlns="" xmlns:a16="http://schemas.microsoft.com/office/drawing/2014/main" id="{09CA1725-9E11-47FA-8373-C614AB7EF1E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21" t="43525" r="31307" b="43439"/>
          <a:stretch/>
        </p:blipFill>
        <p:spPr>
          <a:xfrm>
            <a:off x="6827608" y="-684151"/>
            <a:ext cx="534934" cy="679565"/>
          </a:xfrm>
          <a:prstGeom prst="rect">
            <a:avLst/>
          </a:prstGeom>
        </p:spPr>
      </p:pic>
      <p:pic>
        <p:nvPicPr>
          <p:cNvPr id="100" name="Рисунок 99">
            <a:extLst>
              <a:ext uri="{FF2B5EF4-FFF2-40B4-BE49-F238E27FC236}">
                <a16:creationId xmlns="" xmlns:a16="http://schemas.microsoft.com/office/drawing/2014/main" id="{61D619A0-F915-4649-A539-3289739F6F1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06" t="43000" r="13053" b="43158"/>
          <a:stretch/>
        </p:blipFill>
        <p:spPr>
          <a:xfrm>
            <a:off x="8005233" y="-726179"/>
            <a:ext cx="578402" cy="721593"/>
          </a:xfrm>
          <a:prstGeom prst="rect">
            <a:avLst/>
          </a:prstGeom>
        </p:spPr>
      </p:pic>
      <p:pic>
        <p:nvPicPr>
          <p:cNvPr id="101" name="Рисунок 100">
            <a:extLst>
              <a:ext uri="{FF2B5EF4-FFF2-40B4-BE49-F238E27FC236}">
                <a16:creationId xmlns="" xmlns:a16="http://schemas.microsoft.com/office/drawing/2014/main" id="{3275453D-E9F7-401D-BE9D-6F07E241B9A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16" t="42297" r="4743" b="43861"/>
          <a:stretch/>
        </p:blipFill>
        <p:spPr>
          <a:xfrm>
            <a:off x="8487885" y="-745175"/>
            <a:ext cx="578402" cy="721593"/>
          </a:xfrm>
          <a:prstGeom prst="rect">
            <a:avLst/>
          </a:prstGeom>
        </p:spPr>
      </p:pic>
      <p:sp>
        <p:nvSpPr>
          <p:cNvPr id="82" name="Прямоугольник 4">
            <a:extLst>
              <a:ext uri="{FF2B5EF4-FFF2-40B4-BE49-F238E27FC236}">
                <a16:creationId xmlns:a16="http://schemas.microsoft.com/office/drawing/2014/main" xmlns="" id="{FA65252A-FFE7-46D1-990F-6BC576ECE940}"/>
              </a:ext>
            </a:extLst>
          </p:cNvPr>
          <p:cNvSpPr/>
          <p:nvPr/>
        </p:nvSpPr>
        <p:spPr>
          <a:xfrm>
            <a:off x="0" y="5976256"/>
            <a:ext cx="914400" cy="88174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bg1"/>
                </a:solidFill>
              </a:rPr>
              <a:t>Сторінка</a:t>
            </a:r>
            <a:endParaRPr lang="uk-UA" sz="1400" b="1" dirty="0">
              <a:solidFill>
                <a:schemeClr val="bg1"/>
              </a:solidFill>
            </a:endParaRPr>
          </a:p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50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1080655" y="509646"/>
            <a:ext cx="9924802" cy="611579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Робота в зошиті</a:t>
            </a:r>
            <a:endParaRPr lang="uk-UA" sz="4000" b="1" dirty="0">
              <a:solidFill>
                <a:schemeClr val="bg1"/>
              </a:solidFill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FCA22F16-A46E-4DC6-AE2D-0E511B6AF0A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435" y="1305288"/>
            <a:ext cx="2758119" cy="2163500"/>
          </a:xfrm>
          <a:prstGeom prst="rect">
            <a:avLst/>
          </a:prstGeom>
        </p:spPr>
      </p:pic>
      <p:pic>
        <p:nvPicPr>
          <p:cNvPr id="1026" name="Picture 2" descr="D:\2 клас\3 Математика\1 Листопад\7 Дія ділення\№081 - Закріплення вивчених таблиць множення і ділення\2025-02-09_201430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" t="1288" r="1775" b="458"/>
          <a:stretch/>
        </p:blipFill>
        <p:spPr bwMode="auto">
          <a:xfrm>
            <a:off x="1080654" y="1305287"/>
            <a:ext cx="7653217" cy="4529455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752600" y="3468788"/>
            <a:ext cx="4489963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752600" y="3363686"/>
            <a:ext cx="0" cy="20632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264334" y="3363686"/>
            <a:ext cx="0" cy="20632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019961" y="3365624"/>
            <a:ext cx="0" cy="20632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319468" y="2985239"/>
            <a:ext cx="4331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А</a:t>
            </a:r>
            <a:endParaRPr lang="uk-UA" sz="3200" b="1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332259" y="3022756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В</a:t>
            </a:r>
            <a:endParaRPr lang="uk-UA" sz="3200" b="1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859621" y="2881575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С</a:t>
            </a:r>
            <a:endParaRPr lang="uk-U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59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38179" y="484216"/>
            <a:ext cx="9805143" cy="1170412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schemeClr val="bg1"/>
                </a:solidFill>
              </a:rPr>
              <a:t>Д</a:t>
            </a:r>
            <a:r>
              <a:rPr lang="uk-UA" sz="3200" b="1" dirty="0" smtClean="0">
                <a:solidFill>
                  <a:schemeClr val="bg1"/>
                </a:solidFill>
              </a:rPr>
              <a:t>ля </a:t>
            </a:r>
            <a:r>
              <a:rPr lang="uk-UA" sz="3200" b="1" dirty="0">
                <a:solidFill>
                  <a:schemeClr val="bg1"/>
                </a:solidFill>
              </a:rPr>
              <a:t>відкриття інтерактивного завдання натисніть на помаранчевий </a:t>
            </a:r>
            <a:r>
              <a:rPr lang="uk-UA" sz="3200" b="1" dirty="0" smtClean="0">
                <a:solidFill>
                  <a:schemeClr val="bg1"/>
                </a:solidFill>
              </a:rPr>
              <a:t>прямокутник</a:t>
            </a:r>
            <a:endParaRPr lang="uk-UA" sz="32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4">
            <a:hlinkClick r:id="rId2"/>
            <a:extLst>
              <a:ext uri="{FF2B5EF4-FFF2-40B4-BE49-F238E27FC236}">
                <a16:creationId xmlns="" xmlns:a16="http://schemas.microsoft.com/office/drawing/2014/main" id="{8643C996-07F1-4E83-B056-0B2B0A2B5055}"/>
              </a:ext>
            </a:extLst>
          </p:cNvPr>
          <p:cNvSpPr/>
          <p:nvPr/>
        </p:nvSpPr>
        <p:spPr>
          <a:xfrm>
            <a:off x="1138179" y="1654628"/>
            <a:ext cx="9805143" cy="4498664"/>
          </a:xfrm>
          <a:prstGeom prst="rect">
            <a:avLst/>
          </a:prstGeom>
          <a:solidFill>
            <a:srgbClr val="C55A1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b="1" dirty="0"/>
              <a:t>Відкрити онлайнове інтерактивне завдання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104382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2900" y="613183"/>
            <a:ext cx="9815471" cy="720080"/>
          </a:xfrm>
          <a:prstGeom prst="round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Рефлексія. Вправа «Сніжинки»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89333" y="2877952"/>
            <a:ext cx="5902506" cy="153233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dirty="0" smtClean="0"/>
              <a:t>Намалюй стільки сніжинок, </a:t>
            </a:r>
            <a:r>
              <a:rPr lang="uk-UA" sz="2800" dirty="0"/>
              <a:t>на скільки </a:t>
            </a:r>
            <a:r>
              <a:rPr lang="uk-UA" sz="2800" dirty="0" smtClean="0"/>
              <a:t>ти оцінюєш </a:t>
            </a:r>
            <a:r>
              <a:rPr lang="uk-UA" sz="2800" dirty="0"/>
              <a:t>свою роботу сьогодні на </a:t>
            </a:r>
            <a:r>
              <a:rPr lang="uk-UA" sz="2800" dirty="0" err="1"/>
              <a:t>уроці</a:t>
            </a:r>
            <a:r>
              <a:rPr lang="uk-UA" sz="2800" dirty="0"/>
              <a:t>. </a:t>
            </a:r>
            <a:endParaRPr lang="ru-RU" sz="2800" dirty="0"/>
          </a:p>
        </p:txBody>
      </p:sp>
      <p:pic>
        <p:nvPicPr>
          <p:cNvPr id="10" name="Рисунок 9" descr="ÐÐ°ÑÑÐ¸Ð½ÐºÐ¸ Ð¿Ð¾ Ð·Ð°Ð¿ÑÐ¾ÑÑ &quot;ÑÐ½ÑÐ¶Ð¸Ð½ÐºÐ¸&quot;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528" y="2877953"/>
            <a:ext cx="3167929" cy="29173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Скругленный прямоугольник 13"/>
          <p:cNvSpPr/>
          <p:nvPr/>
        </p:nvSpPr>
        <p:spPr>
          <a:xfrm>
            <a:off x="1089333" y="1518387"/>
            <a:ext cx="7412410" cy="105560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 smtClean="0">
                <a:solidFill>
                  <a:srgbClr val="7030A0"/>
                </a:solidFill>
              </a:rPr>
              <a:t>Яке завдання було виконувати легко? Чому?</a:t>
            </a:r>
          </a:p>
          <a:p>
            <a:r>
              <a:rPr lang="uk-UA" sz="2800" dirty="0" smtClean="0">
                <a:solidFill>
                  <a:srgbClr val="7030A0"/>
                </a:solidFill>
              </a:rPr>
              <a:t>Яке завдання було виконувати важко? Чому?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32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67567" y="609609"/>
            <a:ext cx="9707262" cy="729334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>
                <a:solidFill>
                  <a:schemeClr val="bg1"/>
                </a:solidFill>
              </a:rPr>
              <a:t>Організація класу </a:t>
            </a:r>
          </a:p>
        </p:txBody>
      </p:sp>
      <p:sp>
        <p:nvSpPr>
          <p:cNvPr id="8" name="Прямокутник: округлені кути 5">
            <a:extLst>
              <a:ext uri="{FF2B5EF4-FFF2-40B4-BE49-F238E27FC236}">
                <a16:creationId xmlns="" xmlns:a16="http://schemas.microsoft.com/office/drawing/2014/main" id="{1355F926-84C1-4534-9CB2-319E2B5CC316}"/>
              </a:ext>
            </a:extLst>
          </p:cNvPr>
          <p:cNvSpPr/>
          <p:nvPr/>
        </p:nvSpPr>
        <p:spPr>
          <a:xfrm>
            <a:off x="5727245" y="1541699"/>
            <a:ext cx="5147584" cy="3915966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7030A0"/>
                </a:solidFill>
              </a:rPr>
              <a:t>Математика – наука</a:t>
            </a:r>
          </a:p>
          <a:p>
            <a:pPr algn="ctr"/>
            <a:r>
              <a:rPr lang="uk-UA" sz="2800" b="1" dirty="0">
                <a:solidFill>
                  <a:srgbClr val="7030A0"/>
                </a:solidFill>
              </a:rPr>
              <a:t>Точна і серйозна.</a:t>
            </a:r>
          </a:p>
          <a:p>
            <a:pPr algn="ctr"/>
            <a:r>
              <a:rPr lang="uk-UA" sz="2800" b="1" dirty="0">
                <a:solidFill>
                  <a:srgbClr val="7030A0"/>
                </a:solidFill>
              </a:rPr>
              <a:t>І прожить без неї нам </a:t>
            </a:r>
          </a:p>
          <a:p>
            <a:pPr algn="ctr"/>
            <a:r>
              <a:rPr lang="uk-UA" sz="2800" b="1" dirty="0">
                <a:solidFill>
                  <a:srgbClr val="7030A0"/>
                </a:solidFill>
              </a:rPr>
              <a:t>Навіть дня не можна.</a:t>
            </a:r>
          </a:p>
          <a:p>
            <a:pPr algn="ctr"/>
            <a:r>
              <a:rPr lang="uk-UA" sz="2800" b="1" dirty="0">
                <a:solidFill>
                  <a:srgbClr val="7030A0"/>
                </a:solidFill>
              </a:rPr>
              <a:t>Міркуємо – швидко!</a:t>
            </a:r>
          </a:p>
          <a:p>
            <a:pPr algn="ctr"/>
            <a:r>
              <a:rPr lang="uk-UA" sz="2800" b="1" dirty="0">
                <a:solidFill>
                  <a:srgbClr val="7030A0"/>
                </a:solidFill>
              </a:rPr>
              <a:t>Відповідаємо – правильно!</a:t>
            </a:r>
          </a:p>
          <a:p>
            <a:pPr algn="ctr"/>
            <a:r>
              <a:rPr lang="uk-UA" sz="2800" b="1" dirty="0">
                <a:solidFill>
                  <a:srgbClr val="7030A0"/>
                </a:solidFill>
              </a:rPr>
              <a:t>Лічимо – точно!</a:t>
            </a:r>
          </a:p>
          <a:p>
            <a:pPr algn="ctr"/>
            <a:r>
              <a:rPr lang="uk-UA" sz="2800" b="1" dirty="0">
                <a:solidFill>
                  <a:srgbClr val="7030A0"/>
                </a:solidFill>
              </a:rPr>
              <a:t>Пишемо – гарно!</a:t>
            </a:r>
          </a:p>
        </p:txBody>
      </p:sp>
      <p:pic>
        <p:nvPicPr>
          <p:cNvPr id="2050" name="Picture 2" descr="Owl teacher leads math lesson">
            <a:extLst>
              <a:ext uri="{FF2B5EF4-FFF2-40B4-BE49-F238E27FC236}">
                <a16:creationId xmlns="" xmlns:a16="http://schemas.microsoft.com/office/drawing/2014/main" id="{1FBF70FB-D92E-4637-B718-C3CAE96A29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567" y="1541699"/>
            <a:ext cx="3447976" cy="3621824"/>
          </a:xfrm>
          <a:prstGeom prst="roundRect">
            <a:avLst/>
          </a:prstGeom>
          <a:noFill/>
          <a:ln w="3810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417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33890" y="599566"/>
            <a:ext cx="9893146" cy="707886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План уроку</a:t>
            </a:r>
            <a:endParaRPr lang="uk-UA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2444335"/>
              </p:ext>
            </p:extLst>
          </p:nvPr>
        </p:nvGraphicFramePr>
        <p:xfrm>
          <a:off x="649994" y="1577459"/>
          <a:ext cx="10785513" cy="4272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719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94657" y="494530"/>
            <a:ext cx="10646229" cy="763356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bg1"/>
                </a:solidFill>
              </a:rPr>
              <a:t>Назви компоненти і результати дії в кожній рівності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60FFC4D-E6B2-4229-BA7E-EB3636FC55CB}"/>
              </a:ext>
            </a:extLst>
          </p:cNvPr>
          <p:cNvSpPr txBox="1"/>
          <p:nvPr/>
        </p:nvSpPr>
        <p:spPr>
          <a:xfrm>
            <a:off x="776768" y="1676214"/>
            <a:ext cx="4215010" cy="646331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600" b="1" dirty="0">
                <a:solidFill>
                  <a:srgbClr val="00B050"/>
                </a:solidFill>
              </a:rPr>
              <a:t>2   </a:t>
            </a:r>
            <a:r>
              <a:rPr lang="uk-UA" sz="3600" b="1" dirty="0" smtClean="0">
                <a:solidFill>
                  <a:srgbClr val="00B050"/>
                </a:solidFill>
              </a:rPr>
              <a:t>    ·         9    </a:t>
            </a:r>
            <a:r>
              <a:rPr lang="uk-UA" sz="3600" b="1" dirty="0">
                <a:solidFill>
                  <a:srgbClr val="00B050"/>
                </a:solidFill>
              </a:rPr>
              <a:t>=   </a:t>
            </a:r>
            <a:r>
              <a:rPr lang="uk-UA" sz="3600" b="1" dirty="0" smtClean="0">
                <a:solidFill>
                  <a:srgbClr val="00B050"/>
                </a:solidFill>
              </a:rPr>
              <a:t>  18</a:t>
            </a:r>
            <a:endParaRPr lang="uk-UA" sz="3600" b="1" dirty="0">
              <a:solidFill>
                <a:srgbClr val="00B05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57AEC97-AF30-4990-90A2-60CE6F695002}"/>
              </a:ext>
            </a:extLst>
          </p:cNvPr>
          <p:cNvSpPr txBox="1"/>
          <p:nvPr/>
        </p:nvSpPr>
        <p:spPr>
          <a:xfrm>
            <a:off x="618708" y="2399805"/>
            <a:ext cx="1732606" cy="954107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B050"/>
                </a:solidFill>
              </a:rPr>
              <a:t>перший</a:t>
            </a:r>
            <a:endParaRPr lang="uk-UA" sz="2800" b="1" dirty="0">
              <a:solidFill>
                <a:srgbClr val="00B050"/>
              </a:solidFill>
            </a:endParaRPr>
          </a:p>
          <a:p>
            <a:pPr algn="ctr"/>
            <a:r>
              <a:rPr lang="uk-UA" sz="2800" b="1" dirty="0">
                <a:solidFill>
                  <a:srgbClr val="00B050"/>
                </a:solidFill>
              </a:rPr>
              <a:t>множник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8ACB7837-8BE9-4881-8546-8BD9AF7DB291}"/>
              </a:ext>
            </a:extLst>
          </p:cNvPr>
          <p:cNvSpPr txBox="1"/>
          <p:nvPr/>
        </p:nvSpPr>
        <p:spPr>
          <a:xfrm>
            <a:off x="2351314" y="2979651"/>
            <a:ext cx="1676204" cy="954107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00B050"/>
                </a:solidFill>
              </a:rPr>
              <a:t>другий</a:t>
            </a:r>
          </a:p>
          <a:p>
            <a:pPr algn="ctr"/>
            <a:r>
              <a:rPr lang="uk-UA" sz="2800" b="1" dirty="0">
                <a:solidFill>
                  <a:srgbClr val="00B050"/>
                </a:solidFill>
              </a:rPr>
              <a:t>множник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FD36D99C-6A51-4A74-90ED-B8EE3C614273}"/>
              </a:ext>
            </a:extLst>
          </p:cNvPr>
          <p:cNvSpPr txBox="1"/>
          <p:nvPr/>
        </p:nvSpPr>
        <p:spPr>
          <a:xfrm>
            <a:off x="3507093" y="2399805"/>
            <a:ext cx="1484685" cy="523220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00B050"/>
                </a:solidFill>
              </a:rPr>
              <a:t>добуток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336A8849-89A1-43B1-A2EF-8A7EF9F2AC8D}"/>
              </a:ext>
            </a:extLst>
          </p:cNvPr>
          <p:cNvSpPr txBox="1"/>
          <p:nvPr/>
        </p:nvSpPr>
        <p:spPr>
          <a:xfrm>
            <a:off x="5486400" y="1641034"/>
            <a:ext cx="3864429" cy="584775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rgbClr val="0070C0"/>
                </a:solidFill>
              </a:rPr>
              <a:t>15  </a:t>
            </a:r>
            <a:r>
              <a:rPr lang="uk-UA" sz="3200" b="1" dirty="0" smtClean="0">
                <a:solidFill>
                  <a:srgbClr val="0070C0"/>
                </a:solidFill>
              </a:rPr>
              <a:t>     </a:t>
            </a:r>
            <a:r>
              <a:rPr lang="uk-UA" sz="3200" b="1" dirty="0">
                <a:solidFill>
                  <a:srgbClr val="0070C0"/>
                </a:solidFill>
              </a:rPr>
              <a:t>: </a:t>
            </a:r>
            <a:r>
              <a:rPr lang="uk-UA" sz="3200" b="1" dirty="0" smtClean="0">
                <a:solidFill>
                  <a:srgbClr val="0070C0"/>
                </a:solidFill>
              </a:rPr>
              <a:t>      </a:t>
            </a:r>
            <a:r>
              <a:rPr lang="uk-UA" sz="3200" b="1" dirty="0">
                <a:solidFill>
                  <a:srgbClr val="0070C0"/>
                </a:solidFill>
              </a:rPr>
              <a:t>3 </a:t>
            </a:r>
            <a:r>
              <a:rPr lang="uk-UA" sz="3200" b="1" dirty="0" smtClean="0">
                <a:solidFill>
                  <a:srgbClr val="0070C0"/>
                </a:solidFill>
              </a:rPr>
              <a:t>    </a:t>
            </a:r>
            <a:r>
              <a:rPr lang="uk-UA" sz="3200" b="1" dirty="0">
                <a:solidFill>
                  <a:srgbClr val="0070C0"/>
                </a:solidFill>
              </a:rPr>
              <a:t>=  </a:t>
            </a:r>
            <a:r>
              <a:rPr lang="uk-UA" sz="3200" b="1" dirty="0" smtClean="0">
                <a:solidFill>
                  <a:srgbClr val="0070C0"/>
                </a:solidFill>
              </a:rPr>
              <a:t>     5</a:t>
            </a:r>
            <a:endParaRPr lang="uk-UA" sz="3200" b="1" dirty="0">
              <a:solidFill>
                <a:srgbClr val="0070C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C7D56E6D-883D-49AD-96D1-FFA42A257F64}"/>
              </a:ext>
            </a:extLst>
          </p:cNvPr>
          <p:cNvSpPr txBox="1"/>
          <p:nvPr/>
        </p:nvSpPr>
        <p:spPr>
          <a:xfrm>
            <a:off x="5401867" y="2288395"/>
            <a:ext cx="1327175" cy="523220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0070C0"/>
                </a:solidFill>
              </a:rPr>
              <a:t>ділене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D8521602-46BD-413E-87DB-5BE6FB1F1E07}"/>
              </a:ext>
            </a:extLst>
          </p:cNvPr>
          <p:cNvSpPr txBox="1"/>
          <p:nvPr/>
        </p:nvSpPr>
        <p:spPr>
          <a:xfrm>
            <a:off x="6661518" y="2798047"/>
            <a:ext cx="1514192" cy="523220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0070C0"/>
                </a:solidFill>
              </a:rPr>
              <a:t>дільник</a:t>
            </a:r>
            <a:endParaRPr lang="uk-UA" sz="4400" b="1" dirty="0">
              <a:solidFill>
                <a:srgbClr val="0070C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9979C8E3-62B2-488F-AF0C-D3BB8D0EC224}"/>
              </a:ext>
            </a:extLst>
          </p:cNvPr>
          <p:cNvSpPr txBox="1"/>
          <p:nvPr/>
        </p:nvSpPr>
        <p:spPr>
          <a:xfrm>
            <a:off x="8069006" y="2288395"/>
            <a:ext cx="1331233" cy="523220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0070C0"/>
                </a:solidFill>
              </a:rPr>
              <a:t>частка</a:t>
            </a:r>
          </a:p>
        </p:txBody>
      </p:sp>
      <p:pic>
        <p:nvPicPr>
          <p:cNvPr id="17" name="Picture 2" descr="cartoon giraffe holding pencil">
            <a:extLst>
              <a:ext uri="{FF2B5EF4-FFF2-40B4-BE49-F238E27FC236}">
                <a16:creationId xmlns="" xmlns:a16="http://schemas.microsoft.com/office/drawing/2014/main" id="{215D08E6-280C-4B5D-BBFF-00ECBAFAD4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69" r="18488"/>
          <a:stretch/>
        </p:blipFill>
        <p:spPr bwMode="auto">
          <a:xfrm>
            <a:off x="9757010" y="1509953"/>
            <a:ext cx="1683875" cy="2985591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360FFC4D-E6B2-4229-BA7E-EB3636FC55CB}"/>
              </a:ext>
            </a:extLst>
          </p:cNvPr>
          <p:cNvSpPr txBox="1"/>
          <p:nvPr/>
        </p:nvSpPr>
        <p:spPr>
          <a:xfrm>
            <a:off x="776768" y="4205908"/>
            <a:ext cx="4215010" cy="646331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600" b="1" dirty="0">
                <a:solidFill>
                  <a:srgbClr val="FF0000"/>
                </a:solidFill>
              </a:rPr>
              <a:t>58  </a:t>
            </a:r>
            <a:r>
              <a:rPr lang="uk-UA" sz="3600" b="1" dirty="0" smtClean="0">
                <a:solidFill>
                  <a:srgbClr val="FF0000"/>
                </a:solidFill>
              </a:rPr>
              <a:t>  +         27    =   83</a:t>
            </a:r>
            <a:endParaRPr lang="uk-UA" sz="3600" b="1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336A8849-89A1-43B1-A2EF-8A7EF9F2AC8D}"/>
              </a:ext>
            </a:extLst>
          </p:cNvPr>
          <p:cNvSpPr txBox="1"/>
          <p:nvPr/>
        </p:nvSpPr>
        <p:spPr>
          <a:xfrm>
            <a:off x="5486400" y="4203157"/>
            <a:ext cx="3948961" cy="584775"/>
          </a:xfrm>
          <a:prstGeom prst="rect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chemeClr val="accent2">
                    <a:lumMod val="50000"/>
                  </a:schemeClr>
                </a:solidFill>
              </a:rPr>
              <a:t>100  </a:t>
            </a:r>
            <a:r>
              <a:rPr lang="uk-UA" sz="3200" b="1" dirty="0" smtClean="0">
                <a:solidFill>
                  <a:schemeClr val="accent2">
                    <a:lumMod val="50000"/>
                  </a:schemeClr>
                </a:solidFill>
              </a:rPr>
              <a:t>   –     40     </a:t>
            </a:r>
            <a:r>
              <a:rPr lang="uk-UA" sz="3200" b="1" dirty="0">
                <a:solidFill>
                  <a:schemeClr val="accent2">
                    <a:lumMod val="50000"/>
                  </a:schemeClr>
                </a:solidFill>
              </a:rPr>
              <a:t>=  </a:t>
            </a:r>
            <a:r>
              <a:rPr lang="uk-UA" sz="3200" b="1" dirty="0" smtClean="0">
                <a:solidFill>
                  <a:schemeClr val="accent2">
                    <a:lumMod val="50000"/>
                  </a:schemeClr>
                </a:solidFill>
              </a:rPr>
              <a:t>   60</a:t>
            </a:r>
            <a:endParaRPr lang="uk-UA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057AEC97-AF30-4990-90A2-60CE6F695002}"/>
              </a:ext>
            </a:extLst>
          </p:cNvPr>
          <p:cNvSpPr txBox="1"/>
          <p:nvPr/>
        </p:nvSpPr>
        <p:spPr>
          <a:xfrm>
            <a:off x="794657" y="4790682"/>
            <a:ext cx="1556657" cy="954107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FF0000"/>
                </a:solidFill>
              </a:rPr>
              <a:t>перший</a:t>
            </a:r>
          </a:p>
          <a:p>
            <a:pPr algn="ctr"/>
            <a:r>
              <a:rPr lang="uk-UA" sz="2800" b="1" dirty="0">
                <a:solidFill>
                  <a:srgbClr val="FF0000"/>
                </a:solidFill>
              </a:rPr>
              <a:t>доданок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8ACB7837-8BE9-4881-8546-8BD9AF7DB291}"/>
              </a:ext>
            </a:extLst>
          </p:cNvPr>
          <p:cNvSpPr txBox="1"/>
          <p:nvPr/>
        </p:nvSpPr>
        <p:spPr>
          <a:xfrm>
            <a:off x="2340424" y="5281662"/>
            <a:ext cx="1523996" cy="954107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FF0000"/>
                </a:solidFill>
              </a:rPr>
              <a:t>другий</a:t>
            </a:r>
          </a:p>
          <a:p>
            <a:pPr algn="ctr"/>
            <a:r>
              <a:rPr lang="uk-UA" sz="2800" b="1" dirty="0">
                <a:solidFill>
                  <a:srgbClr val="FF0000"/>
                </a:solidFill>
              </a:rPr>
              <a:t>доданок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FD36D99C-6A51-4A74-90ED-B8EE3C614273}"/>
              </a:ext>
            </a:extLst>
          </p:cNvPr>
          <p:cNvSpPr txBox="1"/>
          <p:nvPr/>
        </p:nvSpPr>
        <p:spPr>
          <a:xfrm>
            <a:off x="3864420" y="4832356"/>
            <a:ext cx="1059994" cy="52322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rgbClr val="FF0000"/>
                </a:solidFill>
              </a:rPr>
              <a:t>сума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C7D56E6D-883D-49AD-96D1-FFA42A257F64}"/>
              </a:ext>
            </a:extLst>
          </p:cNvPr>
          <p:cNvSpPr txBox="1"/>
          <p:nvPr/>
        </p:nvSpPr>
        <p:spPr>
          <a:xfrm>
            <a:off x="5053186" y="5422374"/>
            <a:ext cx="1863890" cy="954107"/>
          </a:xfrm>
          <a:prstGeom prst="rect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</a:rPr>
              <a:t>Зменшу-</a:t>
            </a:r>
            <a:r>
              <a:rPr lang="uk-UA" sz="2800" b="1" dirty="0" err="1" smtClean="0">
                <a:solidFill>
                  <a:schemeClr val="accent2">
                    <a:lumMod val="50000"/>
                  </a:schemeClr>
                </a:solidFill>
              </a:rPr>
              <a:t>ване</a:t>
            </a:r>
            <a:endParaRPr lang="uk-UA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D8521602-46BD-413E-87DB-5BE6FB1F1E07}"/>
              </a:ext>
            </a:extLst>
          </p:cNvPr>
          <p:cNvSpPr txBox="1"/>
          <p:nvPr/>
        </p:nvSpPr>
        <p:spPr>
          <a:xfrm>
            <a:off x="6525544" y="4790682"/>
            <a:ext cx="1870672" cy="523220"/>
          </a:xfrm>
          <a:prstGeom prst="rect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2">
                    <a:lumMod val="50000"/>
                  </a:schemeClr>
                </a:solidFill>
              </a:rPr>
              <a:t>від’ємник</a:t>
            </a:r>
            <a:endParaRPr lang="uk-UA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9979C8E3-62B2-488F-AF0C-D3BB8D0EC224}"/>
              </a:ext>
            </a:extLst>
          </p:cNvPr>
          <p:cNvSpPr txBox="1"/>
          <p:nvPr/>
        </p:nvSpPr>
        <p:spPr>
          <a:xfrm>
            <a:off x="8069006" y="5465718"/>
            <a:ext cx="1567560" cy="523220"/>
          </a:xfrm>
          <a:prstGeom prst="rect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solidFill>
                  <a:schemeClr val="accent2">
                    <a:lumMod val="50000"/>
                  </a:schemeClr>
                </a:solidFill>
              </a:rPr>
              <a:t>різниця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="" xmlns:a16="http://schemas.microsoft.com/office/drawing/2014/main" id="{E03479FD-71A9-4C74-813C-8C0982C85465}"/>
              </a:ext>
            </a:extLst>
          </p:cNvPr>
          <p:cNvSpPr/>
          <p:nvPr/>
        </p:nvSpPr>
        <p:spPr>
          <a:xfrm>
            <a:off x="0" y="5856514"/>
            <a:ext cx="1054100" cy="1001486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bg1"/>
                </a:solidFill>
              </a:rPr>
              <a:t>Підручник.</a:t>
            </a:r>
            <a:endParaRPr lang="uk-UA" sz="1400" b="1" dirty="0">
              <a:solidFill>
                <a:schemeClr val="bg1"/>
              </a:solidFill>
            </a:endParaRPr>
          </a:p>
          <a:p>
            <a:pPr algn="ctr"/>
            <a:r>
              <a:rPr lang="uk-UA" sz="1400" b="1" dirty="0">
                <a:solidFill>
                  <a:schemeClr val="bg1"/>
                </a:solidFill>
              </a:rPr>
              <a:t>Сторінка</a:t>
            </a:r>
          </a:p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105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63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58F1DAD4-51CE-477F-B4F7-F0F7F37661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9300" y="4085391"/>
            <a:ext cx="2266950" cy="2381250"/>
          </a:xfrm>
          <a:prstGeom prst="rect">
            <a:avLst/>
          </a:prstGeom>
        </p:spPr>
      </p:pic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1004493" y="1993413"/>
            <a:ext cx="5225520" cy="584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uk-UA" sz="3200" b="1" dirty="0">
                <a:solidFill>
                  <a:schemeClr val="bg1"/>
                </a:solidFill>
                <a:latin typeface="+mn-lt"/>
              </a:rPr>
              <a:t>По </a:t>
            </a:r>
            <a:r>
              <a:rPr lang="uk-UA" sz="3200" b="1" dirty="0" smtClean="0">
                <a:solidFill>
                  <a:schemeClr val="bg1"/>
                </a:solidFill>
                <a:latin typeface="+mn-lt"/>
              </a:rPr>
              <a:t>15 </a:t>
            </a:r>
            <a:r>
              <a:rPr lang="uk-UA" sz="3200" b="1" dirty="0">
                <a:solidFill>
                  <a:schemeClr val="bg1"/>
                </a:solidFill>
                <a:latin typeface="+mn-lt"/>
              </a:rPr>
              <a:t>взяти 3 рази</a:t>
            </a:r>
            <a:endParaRPr lang="ru-RU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004493" y="1282446"/>
            <a:ext cx="7181564" cy="584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>
                <a:solidFill>
                  <a:schemeClr val="bg1"/>
                </a:solidFill>
                <a:latin typeface="+mn-lt"/>
              </a:rPr>
              <a:t>Скільки разів у 18 вміщується число </a:t>
            </a:r>
            <a:r>
              <a:rPr lang="uk-UA" sz="3200" b="1" dirty="0" smtClean="0">
                <a:solidFill>
                  <a:schemeClr val="bg1"/>
                </a:solidFill>
                <a:latin typeface="+mn-lt"/>
              </a:rPr>
              <a:t>6?</a:t>
            </a:r>
            <a:endParaRPr lang="ru-RU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004493" y="4210234"/>
            <a:ext cx="6789678" cy="584775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uk-UA" sz="3200" b="1" dirty="0" smtClean="0">
                <a:solidFill>
                  <a:schemeClr val="bg1"/>
                </a:solidFill>
                <a:latin typeface="+mn-lt"/>
              </a:rPr>
              <a:t>Ділене 20, дільник 10, знайди частку</a:t>
            </a:r>
            <a:endParaRPr lang="ru-RU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004494" y="507520"/>
            <a:ext cx="10033620" cy="646331"/>
          </a:xfrm>
          <a:solidFill>
            <a:srgbClr val="7030A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>
              <a:defRPr/>
            </a:pPr>
            <a:r>
              <a:rPr lang="uk-UA" sz="4000" b="1" dirty="0" smtClean="0">
                <a:solidFill>
                  <a:schemeClr val="bg1"/>
                </a:solidFill>
                <a:ea typeface="Calibri" pitchFamily="34" charset="0"/>
                <a:cs typeface="Tahoma" pitchFamily="34" charset="0"/>
              </a:rPr>
              <a:t>Склади вирази усно</a:t>
            </a:r>
            <a:endParaRPr lang="ru-RU" sz="4000" b="1" dirty="0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8319542" y="1993413"/>
            <a:ext cx="1521146" cy="584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15 ∙ 3 </a:t>
            </a:r>
            <a:endParaRPr lang="ru-RU" sz="3200" b="1" dirty="0">
              <a:solidFill>
                <a:schemeClr val="bg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962708" y="2754226"/>
            <a:ext cx="5225520" cy="584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uk-UA" sz="3200" b="1" dirty="0">
                <a:solidFill>
                  <a:srgbClr val="7030A0"/>
                </a:solidFill>
                <a:latin typeface="+mn-lt"/>
              </a:rPr>
              <a:t>Частка чисел </a:t>
            </a:r>
            <a:r>
              <a:rPr lang="uk-UA" sz="3200" b="1" dirty="0" smtClean="0">
                <a:solidFill>
                  <a:srgbClr val="7030A0"/>
                </a:solidFill>
                <a:latin typeface="+mn-lt"/>
              </a:rPr>
              <a:t>40 </a:t>
            </a:r>
            <a:r>
              <a:rPr lang="uk-UA" sz="3200" b="1" dirty="0">
                <a:solidFill>
                  <a:srgbClr val="7030A0"/>
                </a:solidFill>
                <a:latin typeface="+mn-lt"/>
              </a:rPr>
              <a:t>і </a:t>
            </a:r>
            <a:r>
              <a:rPr lang="uk-UA" sz="3200" b="1" dirty="0" smtClean="0">
                <a:solidFill>
                  <a:srgbClr val="7030A0"/>
                </a:solidFill>
                <a:latin typeface="+mn-lt"/>
              </a:rPr>
              <a:t>2</a:t>
            </a:r>
            <a:endParaRPr lang="ru-RU" sz="32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004493" y="3500616"/>
            <a:ext cx="5091507" cy="584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uk-UA" sz="3200" b="1" dirty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Добуток чисел </a:t>
            </a:r>
            <a:r>
              <a:rPr lang="uk-UA" sz="3200" b="1" dirty="0" smtClean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10 </a:t>
            </a:r>
            <a:r>
              <a:rPr lang="uk-UA" sz="3200" b="1" dirty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і 5</a:t>
            </a:r>
            <a:endParaRPr lang="ru-RU" sz="3200" b="1" dirty="0">
              <a:solidFill>
                <a:schemeClr val="bg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8319541" y="1282446"/>
            <a:ext cx="1521146" cy="584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3200" b="1" dirty="0">
                <a:solidFill>
                  <a:schemeClr val="bg1"/>
                </a:solidFill>
                <a:latin typeface="+mn-lt"/>
              </a:rPr>
              <a:t>18 : </a:t>
            </a:r>
            <a:r>
              <a:rPr lang="uk-UA" sz="3200" b="1" dirty="0" smtClean="0">
                <a:solidFill>
                  <a:schemeClr val="bg1"/>
                </a:solidFill>
                <a:latin typeface="+mn-lt"/>
              </a:rPr>
              <a:t>6  </a:t>
            </a:r>
            <a:endParaRPr lang="ru-RU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8291075" y="2754225"/>
            <a:ext cx="1549612" cy="584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uk-UA" sz="3200" b="1" dirty="0" smtClean="0">
                <a:solidFill>
                  <a:srgbClr val="7030A0"/>
                </a:solidFill>
                <a:latin typeface="+mn-lt"/>
              </a:rPr>
              <a:t>40 </a:t>
            </a:r>
            <a:r>
              <a:rPr lang="uk-UA" sz="3200" b="1" dirty="0">
                <a:solidFill>
                  <a:srgbClr val="7030A0"/>
                </a:solidFill>
                <a:latin typeface="+mn-lt"/>
              </a:rPr>
              <a:t>: </a:t>
            </a:r>
            <a:r>
              <a:rPr lang="uk-UA" sz="3200" b="1" dirty="0" smtClean="0">
                <a:solidFill>
                  <a:srgbClr val="7030A0"/>
                </a:solidFill>
                <a:latin typeface="+mn-lt"/>
              </a:rPr>
              <a:t>2 </a:t>
            </a:r>
            <a:endParaRPr lang="ru-RU" sz="32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8291075" y="3510246"/>
            <a:ext cx="1549612" cy="584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uk-UA" sz="3200" b="1" dirty="0" smtClean="0">
                <a:solidFill>
                  <a:schemeClr val="bg1"/>
                </a:solidFill>
                <a:latin typeface="+mn-lt"/>
              </a:rPr>
              <a:t>10 ∙ 5 </a:t>
            </a:r>
            <a:endParaRPr lang="ru-RU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Text Box 8">
            <a:extLst>
              <a:ext uri="{FF2B5EF4-FFF2-40B4-BE49-F238E27FC236}">
                <a16:creationId xmlns:a16="http://schemas.microsoft.com/office/drawing/2014/main" xmlns="" id="{0B6D562B-02EF-4957-A9C7-A651AFF22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2916" y="4215527"/>
            <a:ext cx="1587771" cy="584775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uk-UA" sz="3200" b="1" dirty="0" smtClean="0">
                <a:solidFill>
                  <a:schemeClr val="bg1"/>
                </a:solidFill>
                <a:latin typeface="+mn-lt"/>
              </a:rPr>
              <a:t>20 </a:t>
            </a:r>
            <a:r>
              <a:rPr lang="uk-UA" sz="3200" b="1" dirty="0">
                <a:solidFill>
                  <a:schemeClr val="bg1"/>
                </a:solidFill>
                <a:latin typeface="+mn-lt"/>
              </a:rPr>
              <a:t>: </a:t>
            </a:r>
            <a:r>
              <a:rPr lang="uk-UA" sz="3200" b="1" dirty="0" smtClean="0">
                <a:solidFill>
                  <a:schemeClr val="bg1"/>
                </a:solidFill>
                <a:latin typeface="+mn-lt"/>
              </a:rPr>
              <a:t>10 </a:t>
            </a:r>
            <a:endParaRPr lang="ru-RU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1004493" y="4972234"/>
            <a:ext cx="4471021" cy="830997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uk-UA" sz="2400" b="1" dirty="0" smtClean="0">
                <a:solidFill>
                  <a:srgbClr val="7030A0"/>
                </a:solidFill>
                <a:latin typeface="+mn-lt"/>
              </a:rPr>
              <a:t>Складіть вирази на ділення і множення з числами </a:t>
            </a:r>
            <a:r>
              <a:rPr lang="uk-UA" sz="2400" b="1" dirty="0" smtClean="0">
                <a:solidFill>
                  <a:srgbClr val="FF0000"/>
                </a:solidFill>
                <a:latin typeface="+mn-lt"/>
              </a:rPr>
              <a:t>2, 10, 5</a:t>
            </a:r>
            <a:endParaRPr lang="ru-RU" sz="24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0128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5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26632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9" grpId="0" animBg="1"/>
      <p:bldP spid="21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8">
            <a:extLst>
              <a:ext uri="{FF2B5EF4-FFF2-40B4-BE49-F238E27FC236}">
                <a16:creationId xmlns:a16="http://schemas.microsoft.com/office/drawing/2014/main" xmlns="" id="{78ABED6F-A7DA-48E7-B642-3E425A4841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2962" b="63687"/>
          <a:stretch/>
        </p:blipFill>
        <p:spPr>
          <a:xfrm>
            <a:off x="99044" y="1313247"/>
            <a:ext cx="11926492" cy="5184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xmlns="" id="{569BEFE1-71C2-4A73-A615-C92D9944917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0" t="43000" r="84929" b="43158"/>
          <a:stretch/>
        </p:blipFill>
        <p:spPr>
          <a:xfrm>
            <a:off x="4262292" y="1706062"/>
            <a:ext cx="473583" cy="590825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xmlns="" id="{F53CA702-EB0F-4C53-BD43-38D01341E94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7" t="43000" r="76482" b="43158"/>
          <a:stretch/>
        </p:blipFill>
        <p:spPr>
          <a:xfrm>
            <a:off x="4019961" y="-721575"/>
            <a:ext cx="578402" cy="721593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xmlns="" id="{A0D61C55-25D5-44F0-90E4-713DCD9243A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66" t="43000" r="66693" b="43158"/>
          <a:stretch/>
        </p:blipFill>
        <p:spPr>
          <a:xfrm>
            <a:off x="4583901" y="-726179"/>
            <a:ext cx="578402" cy="721593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xmlns="" id="{7AA62F5F-8E9F-4758-87A7-86AD87DB951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13" t="43000" r="58246" b="43158"/>
          <a:stretch/>
        </p:blipFill>
        <p:spPr>
          <a:xfrm>
            <a:off x="5150860" y="-745175"/>
            <a:ext cx="578402" cy="721593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xmlns="" id="{C032AF8F-DE61-4584-B773-C251183078D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91" t="43000" r="40168" b="43158"/>
          <a:stretch/>
        </p:blipFill>
        <p:spPr>
          <a:xfrm>
            <a:off x="5781632" y="-669433"/>
            <a:ext cx="483345" cy="603004"/>
          </a:xfrm>
          <a:prstGeom prst="rect">
            <a:avLst/>
          </a:prstGeom>
        </p:spPr>
      </p:pic>
      <p:pic>
        <p:nvPicPr>
          <p:cNvPr id="37" name="Рисунок 36">
            <a:extLst>
              <a:ext uri="{FF2B5EF4-FFF2-40B4-BE49-F238E27FC236}">
                <a16:creationId xmlns:a16="http://schemas.microsoft.com/office/drawing/2014/main" xmlns="" id="{7789B4E2-D455-4B48-982A-12838205C96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83" t="43000" r="21976" b="43158"/>
          <a:stretch/>
        </p:blipFill>
        <p:spPr>
          <a:xfrm>
            <a:off x="7407625" y="-705166"/>
            <a:ext cx="578402" cy="721593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xmlns="" id="{1A309B92-E806-4B19-BD8C-2FC1C585B53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21" t="43525" r="31307" b="43439"/>
          <a:stretch/>
        </p:blipFill>
        <p:spPr>
          <a:xfrm>
            <a:off x="6827608" y="-684151"/>
            <a:ext cx="534934" cy="679565"/>
          </a:xfrm>
          <a:prstGeom prst="rect">
            <a:avLst/>
          </a:prstGeom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xmlns="" id="{14E5C802-CA0B-419B-9806-0981AA33D57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06" t="43000" r="13053" b="43158"/>
          <a:stretch/>
        </p:blipFill>
        <p:spPr>
          <a:xfrm>
            <a:off x="8005233" y="-726179"/>
            <a:ext cx="578402" cy="721593"/>
          </a:xfrm>
          <a:prstGeom prst="rect">
            <a:avLst/>
          </a:prstGeom>
        </p:spPr>
      </p:pic>
      <p:pic>
        <p:nvPicPr>
          <p:cNvPr id="42" name="Рисунок 41">
            <a:extLst>
              <a:ext uri="{FF2B5EF4-FFF2-40B4-BE49-F238E27FC236}">
                <a16:creationId xmlns:a16="http://schemas.microsoft.com/office/drawing/2014/main" xmlns="" id="{74F6DDAE-519B-4BD3-9E5A-A1FAE269018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16" t="42297" r="4743" b="43861"/>
          <a:stretch/>
        </p:blipFill>
        <p:spPr>
          <a:xfrm>
            <a:off x="4551493" y="1702683"/>
            <a:ext cx="473583" cy="59082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FCA22F16-A46E-4DC6-AE2D-0E511B6AF0A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881" y="231497"/>
            <a:ext cx="2758119" cy="2163500"/>
          </a:xfrm>
          <a:prstGeom prst="rect">
            <a:avLst/>
          </a:prstGeom>
        </p:spPr>
      </p:pic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xmlns="" id="{EEB7480D-02C6-481C-87F6-DFFA66B6DCD6}"/>
              </a:ext>
            </a:extLst>
          </p:cNvPr>
          <p:cNvSpPr/>
          <p:nvPr/>
        </p:nvSpPr>
        <p:spPr>
          <a:xfrm>
            <a:off x="1210490" y="494528"/>
            <a:ext cx="8732066" cy="818719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Взаємозв’язок множення і ділення</a:t>
            </a:r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F2CC7F01-1EE8-4B7F-9058-D94F7647C62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34802" y="1538952"/>
            <a:ext cx="2584234" cy="1074999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360FFC4D-E6B2-4229-BA7E-EB3636FC55CB}"/>
              </a:ext>
            </a:extLst>
          </p:cNvPr>
          <p:cNvSpPr txBox="1"/>
          <p:nvPr/>
        </p:nvSpPr>
        <p:spPr>
          <a:xfrm>
            <a:off x="1031421" y="2505094"/>
            <a:ext cx="15049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rgbClr val="00B050"/>
                </a:solidFill>
              </a:rPr>
              <a:t>7 ∙ </a:t>
            </a:r>
            <a:r>
              <a:rPr lang="en-US" sz="3600" dirty="0" smtClean="0">
                <a:solidFill>
                  <a:srgbClr val="00B050"/>
                </a:solidFill>
              </a:rPr>
              <a:t>3</a:t>
            </a:r>
            <a:r>
              <a:rPr lang="uk-UA" sz="3600" dirty="0" smtClean="0">
                <a:solidFill>
                  <a:srgbClr val="00B050"/>
                </a:solidFill>
              </a:rPr>
              <a:t> = </a:t>
            </a:r>
            <a:endParaRPr lang="uk-UA" sz="3600" dirty="0">
              <a:solidFill>
                <a:srgbClr val="00B050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360FFC4D-E6B2-4229-BA7E-EB3636FC55CB}"/>
              </a:ext>
            </a:extLst>
          </p:cNvPr>
          <p:cNvSpPr txBox="1"/>
          <p:nvPr/>
        </p:nvSpPr>
        <p:spPr>
          <a:xfrm>
            <a:off x="987878" y="3797756"/>
            <a:ext cx="161380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rgbClr val="00B050"/>
                </a:solidFill>
              </a:rPr>
              <a:t>21 : 7 =</a:t>
            </a:r>
            <a:endParaRPr lang="uk-UA" sz="3600" dirty="0">
              <a:solidFill>
                <a:srgbClr val="00B050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360FFC4D-E6B2-4229-BA7E-EB3636FC55CB}"/>
              </a:ext>
            </a:extLst>
          </p:cNvPr>
          <p:cNvSpPr txBox="1"/>
          <p:nvPr/>
        </p:nvSpPr>
        <p:spPr>
          <a:xfrm>
            <a:off x="1031421" y="3135107"/>
            <a:ext cx="1526721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rgbClr val="00B050"/>
                </a:solidFill>
              </a:rPr>
              <a:t>3 ∙ 7 = </a:t>
            </a:r>
            <a:endParaRPr lang="uk-UA" sz="3600" dirty="0">
              <a:solidFill>
                <a:srgbClr val="00B050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360FFC4D-E6B2-4229-BA7E-EB3636FC55CB}"/>
              </a:ext>
            </a:extLst>
          </p:cNvPr>
          <p:cNvSpPr txBox="1"/>
          <p:nvPr/>
        </p:nvSpPr>
        <p:spPr>
          <a:xfrm>
            <a:off x="987878" y="4444087"/>
            <a:ext cx="158114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rgbClr val="00B050"/>
                </a:solidFill>
              </a:rPr>
              <a:t>21 : 3 =</a:t>
            </a:r>
            <a:endParaRPr lang="uk-UA" sz="3600" dirty="0">
              <a:solidFill>
                <a:srgbClr val="00B05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360FFC4D-E6B2-4229-BA7E-EB3636FC55CB}"/>
              </a:ext>
            </a:extLst>
          </p:cNvPr>
          <p:cNvSpPr txBox="1"/>
          <p:nvPr/>
        </p:nvSpPr>
        <p:spPr>
          <a:xfrm>
            <a:off x="2525485" y="2505094"/>
            <a:ext cx="74022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rgbClr val="00B050"/>
                </a:solidFill>
              </a:rPr>
              <a:t>21</a:t>
            </a:r>
            <a:endParaRPr lang="uk-UA" sz="3600" dirty="0">
              <a:solidFill>
                <a:srgbClr val="00B050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360FFC4D-E6B2-4229-BA7E-EB3636FC55CB}"/>
              </a:ext>
            </a:extLst>
          </p:cNvPr>
          <p:cNvSpPr txBox="1"/>
          <p:nvPr/>
        </p:nvSpPr>
        <p:spPr>
          <a:xfrm>
            <a:off x="2503714" y="3151425"/>
            <a:ext cx="74022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rgbClr val="00B050"/>
                </a:solidFill>
              </a:rPr>
              <a:t>21</a:t>
            </a:r>
            <a:endParaRPr lang="uk-UA" sz="3600" dirty="0">
              <a:solidFill>
                <a:srgbClr val="00B05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360FFC4D-E6B2-4229-BA7E-EB3636FC55CB}"/>
              </a:ext>
            </a:extLst>
          </p:cNvPr>
          <p:cNvSpPr txBox="1"/>
          <p:nvPr/>
        </p:nvSpPr>
        <p:spPr>
          <a:xfrm>
            <a:off x="2536369" y="3812068"/>
            <a:ext cx="70757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rgbClr val="00B050"/>
                </a:solidFill>
              </a:rPr>
              <a:t>3</a:t>
            </a:r>
            <a:endParaRPr lang="uk-UA" sz="3600" dirty="0">
              <a:solidFill>
                <a:srgbClr val="00B050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360FFC4D-E6B2-4229-BA7E-EB3636FC55CB}"/>
              </a:ext>
            </a:extLst>
          </p:cNvPr>
          <p:cNvSpPr txBox="1"/>
          <p:nvPr/>
        </p:nvSpPr>
        <p:spPr>
          <a:xfrm>
            <a:off x="2569030" y="4458399"/>
            <a:ext cx="69668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rgbClr val="00B050"/>
                </a:solidFill>
              </a:rPr>
              <a:t>7</a:t>
            </a:r>
            <a:endParaRPr lang="uk-UA" sz="3600" dirty="0">
              <a:solidFill>
                <a:srgbClr val="00B050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360FFC4D-E6B2-4229-BA7E-EB3636FC55CB}"/>
              </a:ext>
            </a:extLst>
          </p:cNvPr>
          <p:cNvSpPr txBox="1"/>
          <p:nvPr/>
        </p:nvSpPr>
        <p:spPr>
          <a:xfrm>
            <a:off x="4989313" y="2505094"/>
            <a:ext cx="15049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rgbClr val="00B050"/>
                </a:solidFill>
              </a:rPr>
              <a:t>7 ∙ 2 = </a:t>
            </a:r>
            <a:endParaRPr lang="uk-UA" sz="3600" dirty="0">
              <a:solidFill>
                <a:srgbClr val="00B050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360FFC4D-E6B2-4229-BA7E-EB3636FC55CB}"/>
              </a:ext>
            </a:extLst>
          </p:cNvPr>
          <p:cNvSpPr txBox="1"/>
          <p:nvPr/>
        </p:nvSpPr>
        <p:spPr>
          <a:xfrm>
            <a:off x="4945770" y="3797756"/>
            <a:ext cx="161380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1</a:t>
            </a:r>
            <a:r>
              <a:rPr lang="uk-UA" sz="3600" dirty="0" smtClean="0">
                <a:solidFill>
                  <a:srgbClr val="00B050"/>
                </a:solidFill>
              </a:rPr>
              <a:t>4 : 7 =</a:t>
            </a:r>
            <a:endParaRPr lang="uk-UA" sz="3600" dirty="0">
              <a:solidFill>
                <a:srgbClr val="00B050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360FFC4D-E6B2-4229-BA7E-EB3636FC55CB}"/>
              </a:ext>
            </a:extLst>
          </p:cNvPr>
          <p:cNvSpPr txBox="1"/>
          <p:nvPr/>
        </p:nvSpPr>
        <p:spPr>
          <a:xfrm>
            <a:off x="4989313" y="3135107"/>
            <a:ext cx="1526721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rgbClr val="00B050"/>
                </a:solidFill>
              </a:rPr>
              <a:t>2 ∙ 7 = </a:t>
            </a:r>
            <a:endParaRPr lang="uk-UA" sz="3600" dirty="0">
              <a:solidFill>
                <a:srgbClr val="00B050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360FFC4D-E6B2-4229-BA7E-EB3636FC55CB}"/>
              </a:ext>
            </a:extLst>
          </p:cNvPr>
          <p:cNvSpPr txBox="1"/>
          <p:nvPr/>
        </p:nvSpPr>
        <p:spPr>
          <a:xfrm>
            <a:off x="4945770" y="4444087"/>
            <a:ext cx="158114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1</a:t>
            </a:r>
            <a:r>
              <a:rPr lang="uk-UA" sz="3600" dirty="0" smtClean="0">
                <a:solidFill>
                  <a:srgbClr val="00B050"/>
                </a:solidFill>
              </a:rPr>
              <a:t>4 : 2 =</a:t>
            </a:r>
            <a:endParaRPr lang="uk-UA" sz="3600" dirty="0">
              <a:solidFill>
                <a:srgbClr val="00B050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360FFC4D-E6B2-4229-BA7E-EB3636FC55CB}"/>
              </a:ext>
            </a:extLst>
          </p:cNvPr>
          <p:cNvSpPr txBox="1"/>
          <p:nvPr/>
        </p:nvSpPr>
        <p:spPr>
          <a:xfrm>
            <a:off x="6483377" y="2505094"/>
            <a:ext cx="74022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50"/>
                </a:solidFill>
              </a:rPr>
              <a:t>1</a:t>
            </a:r>
            <a:r>
              <a:rPr lang="uk-UA" sz="3600" dirty="0" smtClean="0">
                <a:solidFill>
                  <a:srgbClr val="00B050"/>
                </a:solidFill>
              </a:rPr>
              <a:t>4</a:t>
            </a:r>
            <a:endParaRPr lang="uk-UA" sz="3600" dirty="0">
              <a:solidFill>
                <a:srgbClr val="00B05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360FFC4D-E6B2-4229-BA7E-EB3636FC55CB}"/>
              </a:ext>
            </a:extLst>
          </p:cNvPr>
          <p:cNvSpPr txBox="1"/>
          <p:nvPr/>
        </p:nvSpPr>
        <p:spPr>
          <a:xfrm>
            <a:off x="6526918" y="3812068"/>
            <a:ext cx="70757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rgbClr val="00B050"/>
                </a:solidFill>
              </a:rPr>
              <a:t>2</a:t>
            </a:r>
            <a:endParaRPr lang="uk-UA" sz="3600" dirty="0">
              <a:solidFill>
                <a:srgbClr val="00B050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360FFC4D-E6B2-4229-BA7E-EB3636FC55CB}"/>
              </a:ext>
            </a:extLst>
          </p:cNvPr>
          <p:cNvSpPr txBox="1"/>
          <p:nvPr/>
        </p:nvSpPr>
        <p:spPr>
          <a:xfrm>
            <a:off x="6559579" y="4458399"/>
            <a:ext cx="69668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rgbClr val="00B050"/>
                </a:solidFill>
              </a:rPr>
              <a:t>7</a:t>
            </a:r>
            <a:endParaRPr lang="uk-UA" sz="3600" dirty="0">
              <a:solidFill>
                <a:srgbClr val="00B05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360FFC4D-E6B2-4229-BA7E-EB3636FC55CB}"/>
              </a:ext>
            </a:extLst>
          </p:cNvPr>
          <p:cNvSpPr txBox="1"/>
          <p:nvPr/>
        </p:nvSpPr>
        <p:spPr>
          <a:xfrm>
            <a:off x="6494262" y="3135107"/>
            <a:ext cx="74022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50"/>
                </a:solidFill>
              </a:rPr>
              <a:t>1</a:t>
            </a:r>
            <a:r>
              <a:rPr lang="uk-UA" sz="3600" dirty="0" smtClean="0">
                <a:solidFill>
                  <a:srgbClr val="00B050"/>
                </a:solidFill>
              </a:rPr>
              <a:t>4</a:t>
            </a:r>
            <a:endParaRPr lang="uk-UA" sz="3600" dirty="0">
              <a:solidFill>
                <a:srgbClr val="00B050"/>
              </a:solidFill>
            </a:endParaRPr>
          </a:p>
        </p:txBody>
      </p:sp>
      <p:sp>
        <p:nvSpPr>
          <p:cNvPr id="43" name="Облачко с текстом: прямоугольное со скругленными углами 5">
            <a:extLst>
              <a:ext uri="{FF2B5EF4-FFF2-40B4-BE49-F238E27FC236}">
                <a16:creationId xmlns="" xmlns:a16="http://schemas.microsoft.com/office/drawing/2014/main" id="{0773BB56-CF3C-4CD9-B063-C70097379DEF}"/>
              </a:ext>
            </a:extLst>
          </p:cNvPr>
          <p:cNvSpPr/>
          <p:nvPr/>
        </p:nvSpPr>
        <p:spPr>
          <a:xfrm>
            <a:off x="7764606" y="2394997"/>
            <a:ext cx="3682245" cy="257944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Якщо </a:t>
            </a:r>
            <a:r>
              <a:rPr lang="uk-UA" sz="2800" b="1" dirty="0" smtClean="0">
                <a:solidFill>
                  <a:srgbClr val="FFFF00"/>
                </a:solidFill>
              </a:rPr>
              <a:t>добуток</a:t>
            </a:r>
            <a:r>
              <a:rPr lang="uk-UA" sz="2800" b="1" dirty="0" smtClean="0">
                <a:solidFill>
                  <a:schemeClr val="bg1"/>
                </a:solidFill>
              </a:rPr>
              <a:t> двох чисел </a:t>
            </a:r>
            <a:r>
              <a:rPr lang="uk-UA" sz="2800" b="1" dirty="0" smtClean="0">
                <a:solidFill>
                  <a:srgbClr val="FFFF00"/>
                </a:solidFill>
              </a:rPr>
              <a:t>поділити</a:t>
            </a:r>
            <a:r>
              <a:rPr lang="uk-UA" sz="2800" b="1" dirty="0" smtClean="0">
                <a:solidFill>
                  <a:schemeClr val="bg1"/>
                </a:solidFill>
              </a:rPr>
              <a:t> </a:t>
            </a:r>
            <a:r>
              <a:rPr lang="uk-UA" sz="2800" b="1" dirty="0" smtClean="0">
                <a:solidFill>
                  <a:srgbClr val="FFFF00"/>
                </a:solidFill>
              </a:rPr>
              <a:t>на</a:t>
            </a:r>
            <a:r>
              <a:rPr lang="uk-UA" sz="2800" b="1" dirty="0" smtClean="0">
                <a:solidFill>
                  <a:schemeClr val="bg1"/>
                </a:solidFill>
              </a:rPr>
              <a:t> </a:t>
            </a:r>
            <a:r>
              <a:rPr lang="uk-UA" sz="2800" b="1" dirty="0" smtClean="0">
                <a:solidFill>
                  <a:srgbClr val="FFFF00"/>
                </a:solidFill>
              </a:rPr>
              <a:t>один із множників</a:t>
            </a:r>
            <a:r>
              <a:rPr lang="uk-UA" sz="2800" b="1" dirty="0" smtClean="0">
                <a:solidFill>
                  <a:schemeClr val="bg1"/>
                </a:solidFill>
              </a:rPr>
              <a:t>, то </a:t>
            </a:r>
            <a:r>
              <a:rPr lang="uk-UA" sz="2800" b="1" dirty="0" smtClean="0">
                <a:solidFill>
                  <a:srgbClr val="FFFF00"/>
                </a:solidFill>
              </a:rPr>
              <a:t>дістанемо інший множник</a:t>
            </a:r>
            <a:r>
              <a:rPr lang="uk-UA" sz="2800" b="1" dirty="0" smtClean="0">
                <a:solidFill>
                  <a:schemeClr val="bg1"/>
                </a:solidFill>
              </a:rPr>
              <a:t>.</a:t>
            </a:r>
            <a:endParaRPr lang="uk-U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69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60" grpId="0" animBg="1"/>
      <p:bldP spid="61" grpId="0" animBg="1"/>
      <p:bldP spid="62" grpId="0" animBg="1"/>
      <p:bldP spid="63" grpId="0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: округлені кути 1">
            <a:extLst>
              <a:ext uri="{FF2B5EF4-FFF2-40B4-BE49-F238E27FC236}">
                <a16:creationId xmlns="" xmlns:a16="http://schemas.microsoft.com/office/drawing/2014/main" id="{A8C1751C-CB12-44FF-885D-189166FA6A33}"/>
              </a:ext>
            </a:extLst>
          </p:cNvPr>
          <p:cNvSpPr/>
          <p:nvPr/>
        </p:nvSpPr>
        <p:spPr>
          <a:xfrm>
            <a:off x="982721" y="1362825"/>
            <a:ext cx="5752374" cy="70036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schemeClr val="bg1"/>
                </a:solidFill>
              </a:rPr>
              <a:t>Число 5 збільште </a:t>
            </a:r>
            <a:r>
              <a:rPr lang="uk-UA" sz="3200" b="1" dirty="0" smtClean="0">
                <a:solidFill>
                  <a:schemeClr val="bg1"/>
                </a:solidFill>
              </a:rPr>
              <a:t>утричі</a:t>
            </a:r>
            <a:endParaRPr lang="uk-UA" sz="3200" b="1" dirty="0">
              <a:solidFill>
                <a:schemeClr val="bg1"/>
              </a:solidFill>
            </a:endParaRPr>
          </a:p>
        </p:txBody>
      </p:sp>
      <p:sp>
        <p:nvSpPr>
          <p:cNvPr id="9" name="Прямокутник: округлені кути 8">
            <a:extLst>
              <a:ext uri="{FF2B5EF4-FFF2-40B4-BE49-F238E27FC236}">
                <a16:creationId xmlns="" xmlns:a16="http://schemas.microsoft.com/office/drawing/2014/main" id="{6DAA749F-3C43-4126-BE9A-255B5C7171D2}"/>
              </a:ext>
            </a:extLst>
          </p:cNvPr>
          <p:cNvSpPr/>
          <p:nvPr/>
        </p:nvSpPr>
        <p:spPr>
          <a:xfrm>
            <a:off x="1033988" y="2171303"/>
            <a:ext cx="5752375" cy="63107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schemeClr val="bg1"/>
                </a:solidFill>
              </a:rPr>
              <a:t>Число </a:t>
            </a:r>
            <a:r>
              <a:rPr lang="uk-UA" sz="3200" b="1" dirty="0" smtClean="0">
                <a:solidFill>
                  <a:schemeClr val="bg1"/>
                </a:solidFill>
              </a:rPr>
              <a:t>18 </a:t>
            </a:r>
            <a:r>
              <a:rPr lang="uk-UA" sz="3200" b="1" dirty="0">
                <a:solidFill>
                  <a:schemeClr val="bg1"/>
                </a:solidFill>
              </a:rPr>
              <a:t>зменште удвічі</a:t>
            </a:r>
          </a:p>
        </p:txBody>
      </p:sp>
      <p:sp>
        <p:nvSpPr>
          <p:cNvPr id="11" name="Прямокутник: округлені кути 10">
            <a:extLst>
              <a:ext uri="{FF2B5EF4-FFF2-40B4-BE49-F238E27FC236}">
                <a16:creationId xmlns="" xmlns:a16="http://schemas.microsoft.com/office/drawing/2014/main" id="{5187C475-46B6-44D7-B5B6-1DE6C89890A1}"/>
              </a:ext>
            </a:extLst>
          </p:cNvPr>
          <p:cNvSpPr/>
          <p:nvPr/>
        </p:nvSpPr>
        <p:spPr>
          <a:xfrm>
            <a:off x="1033988" y="2906485"/>
            <a:ext cx="5752374" cy="73252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Добуток чисел 3 і 9</a:t>
            </a:r>
            <a:endParaRPr lang="uk-UA" sz="3200" b="1" dirty="0">
              <a:solidFill>
                <a:schemeClr val="bg1"/>
              </a:solidFill>
            </a:endParaRPr>
          </a:p>
        </p:txBody>
      </p:sp>
      <p:sp>
        <p:nvSpPr>
          <p:cNvPr id="18" name="Прямокутник: округлені кути 10">
            <a:extLst>
              <a:ext uri="{FF2B5EF4-FFF2-40B4-BE49-F238E27FC236}">
                <a16:creationId xmlns="" xmlns:a16="http://schemas.microsoft.com/office/drawing/2014/main" id="{3F08EE5D-AAC1-452D-BB6D-A4D787FFAB19}"/>
              </a:ext>
            </a:extLst>
          </p:cNvPr>
          <p:cNvSpPr/>
          <p:nvPr/>
        </p:nvSpPr>
        <p:spPr>
          <a:xfrm>
            <a:off x="1033990" y="3853411"/>
            <a:ext cx="5752373" cy="67504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Частка чисел 12 і 6 </a:t>
            </a:r>
            <a:endParaRPr lang="uk-UA" sz="3200" b="1" dirty="0">
              <a:solidFill>
                <a:schemeClr val="bg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58F1DAD4-51CE-477F-B4F7-F0F7F37661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3550" y="4131964"/>
            <a:ext cx="2266950" cy="2381250"/>
          </a:xfrm>
          <a:prstGeom prst="rect">
            <a:avLst/>
          </a:prstGeom>
        </p:spPr>
      </p:pic>
      <p:sp>
        <p:nvSpPr>
          <p:cNvPr id="15" name="Rectangle 1"/>
          <p:cNvSpPr txBox="1">
            <a:spLocks noChangeArrowheads="1"/>
          </p:cNvSpPr>
          <p:nvPr/>
        </p:nvSpPr>
        <p:spPr bwMode="auto">
          <a:xfrm>
            <a:off x="982723" y="566462"/>
            <a:ext cx="10033620" cy="646331"/>
          </a:xfrm>
          <a:prstGeom prst="rect">
            <a:avLst/>
          </a:prstGeom>
          <a:solidFill>
            <a:srgbClr val="7030A0"/>
          </a:solidFill>
          <a:ln w="19050" cap="flat" cmpd="sng" algn="ctr">
            <a:solidFill>
              <a:schemeClr val="lt1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uk-UA" sz="4000" b="1" smtClean="0">
                <a:solidFill>
                  <a:schemeClr val="bg1"/>
                </a:solidFill>
                <a:ea typeface="Calibri" pitchFamily="34" charset="0"/>
                <a:cs typeface="Tahoma" pitchFamily="34" charset="0"/>
              </a:rPr>
              <a:t>Математичний диктант</a:t>
            </a:r>
            <a:endParaRPr lang="ru-RU" sz="4000" b="1" dirty="0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7014482" y="2171982"/>
            <a:ext cx="1521146" cy="584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  <a:latin typeface="+mn-lt"/>
              </a:rPr>
              <a:t>18 </a:t>
            </a:r>
            <a:r>
              <a:rPr lang="uk-UA" sz="3200" b="1" dirty="0">
                <a:solidFill>
                  <a:schemeClr val="bg1"/>
                </a:solidFill>
                <a:latin typeface="+mn-lt"/>
              </a:rPr>
              <a:t>: </a:t>
            </a:r>
            <a:r>
              <a:rPr lang="uk-UA" sz="3200" b="1" dirty="0" smtClean="0">
                <a:solidFill>
                  <a:schemeClr val="bg1"/>
                </a:solidFill>
                <a:latin typeface="+mn-lt"/>
              </a:rPr>
              <a:t>2 = </a:t>
            </a:r>
            <a:endParaRPr lang="ru-RU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7014482" y="1362825"/>
            <a:ext cx="1521146" cy="584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5 ∙ 3 =</a:t>
            </a:r>
            <a:endParaRPr lang="ru-RU" sz="3200" b="1" dirty="0">
              <a:solidFill>
                <a:schemeClr val="bg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8543792" y="1362354"/>
            <a:ext cx="745804" cy="584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15</a:t>
            </a:r>
            <a:endParaRPr lang="ru-RU" sz="3200" b="1" dirty="0">
              <a:solidFill>
                <a:schemeClr val="bg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8543792" y="2170636"/>
            <a:ext cx="745804" cy="584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endParaRPr lang="ru-RU" sz="3200" b="1" dirty="0">
              <a:solidFill>
                <a:schemeClr val="bg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7022646" y="2965045"/>
            <a:ext cx="1521146" cy="584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3 ∙ 9 =</a:t>
            </a:r>
            <a:endParaRPr lang="ru-RU" sz="3200" b="1" dirty="0">
              <a:solidFill>
                <a:schemeClr val="bg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8551956" y="2964574"/>
            <a:ext cx="745804" cy="584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27</a:t>
            </a:r>
            <a:endParaRPr lang="ru-RU" sz="3200" b="1" dirty="0">
              <a:solidFill>
                <a:schemeClr val="bg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7066122" y="3835767"/>
            <a:ext cx="1521146" cy="584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  <a:latin typeface="+mn-lt"/>
              </a:rPr>
              <a:t>12 </a:t>
            </a:r>
            <a:r>
              <a:rPr lang="uk-UA" sz="3200" b="1" dirty="0">
                <a:solidFill>
                  <a:schemeClr val="bg1"/>
                </a:solidFill>
                <a:latin typeface="+mn-lt"/>
              </a:rPr>
              <a:t>: </a:t>
            </a:r>
            <a:r>
              <a:rPr lang="uk-UA" sz="3200" b="1" dirty="0" smtClean="0">
                <a:solidFill>
                  <a:schemeClr val="bg1"/>
                </a:solidFill>
                <a:latin typeface="+mn-lt"/>
              </a:rPr>
              <a:t>6 = </a:t>
            </a:r>
            <a:endParaRPr lang="ru-RU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8607746" y="3835766"/>
            <a:ext cx="745804" cy="584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200" b="1" dirty="0" smtClean="0">
                <a:solidFill>
                  <a:schemeClr val="bg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ru-RU" sz="3200" b="1" dirty="0">
              <a:solidFill>
                <a:schemeClr val="bg1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43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54100" y="494529"/>
            <a:ext cx="10179957" cy="702899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bg1"/>
                </a:solidFill>
              </a:rPr>
              <a:t>Прочитай задачу на ділення та пояснення до </a:t>
            </a:r>
            <a:r>
              <a:rPr lang="uk-UA" sz="3600" b="1" dirty="0" smtClean="0">
                <a:solidFill>
                  <a:schemeClr val="bg1"/>
                </a:solidFill>
              </a:rPr>
              <a:t>неї  </a:t>
            </a:r>
            <a:endParaRPr lang="uk-UA" sz="3600" b="1" dirty="0">
              <a:solidFill>
                <a:schemeClr val="bg1"/>
              </a:solidFill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21BF6DD8-57E8-4053-B603-29E869353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2518" y="4474120"/>
            <a:ext cx="1455776" cy="2021243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5B7A83DB-1671-4E35-BCED-15B6052DC81D}"/>
              </a:ext>
            </a:extLst>
          </p:cNvPr>
          <p:cNvSpPr txBox="1"/>
          <p:nvPr/>
        </p:nvSpPr>
        <p:spPr>
          <a:xfrm>
            <a:off x="924151" y="2812671"/>
            <a:ext cx="5813426" cy="312704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3200">
                <a:solidFill>
                  <a:srgbClr val="FF000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uk-UA" sz="2800" b="1" dirty="0">
                <a:solidFill>
                  <a:srgbClr val="7030A0"/>
                </a:solidFill>
              </a:rPr>
              <a:t>Спочатку покладемо по одній сосисці на кожну </a:t>
            </a:r>
            <a:r>
              <a:rPr lang="uk-UA" sz="2800" b="1" dirty="0" smtClean="0">
                <a:solidFill>
                  <a:srgbClr val="7030A0"/>
                </a:solidFill>
              </a:rPr>
              <a:t>тарілку. Для </a:t>
            </a:r>
            <a:r>
              <a:rPr lang="uk-UA" sz="2800" b="1" dirty="0">
                <a:solidFill>
                  <a:srgbClr val="7030A0"/>
                </a:solidFill>
              </a:rPr>
              <a:t>цього візьмемо 5 разів по 1 </a:t>
            </a:r>
            <a:r>
              <a:rPr lang="uk-UA" sz="2800" b="1" dirty="0" smtClean="0">
                <a:solidFill>
                  <a:srgbClr val="7030A0"/>
                </a:solidFill>
              </a:rPr>
              <a:t>сосисці. Щоб </a:t>
            </a:r>
            <a:r>
              <a:rPr lang="uk-UA" sz="2800" b="1" dirty="0">
                <a:solidFill>
                  <a:srgbClr val="7030A0"/>
                </a:solidFill>
              </a:rPr>
              <a:t>покласти ще по 1 сосисці на кожну тарілку, знову візьмемо 5 сосисок.</a:t>
            </a:r>
          </a:p>
          <a:p>
            <a:r>
              <a:rPr lang="uk-UA" sz="2800" b="1" dirty="0">
                <a:solidFill>
                  <a:srgbClr val="7030A0"/>
                </a:solidFill>
              </a:rPr>
              <a:t>Розклали всі </a:t>
            </a:r>
            <a:r>
              <a:rPr lang="uk-UA" sz="2800" b="1" dirty="0" smtClean="0">
                <a:solidFill>
                  <a:srgbClr val="7030A0"/>
                </a:solidFill>
              </a:rPr>
              <a:t>сосиски. На </a:t>
            </a:r>
            <a:r>
              <a:rPr lang="uk-UA" sz="2800" b="1" dirty="0">
                <a:solidFill>
                  <a:srgbClr val="7030A0"/>
                </a:solidFill>
              </a:rPr>
              <a:t>кожну тарілку поклали 2 сосиски.</a:t>
            </a: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="" xmlns:a16="http://schemas.microsoft.com/office/drawing/2014/main" id="{21C22C1D-061B-42F2-A581-4804E6554B12}"/>
              </a:ext>
            </a:extLst>
          </p:cNvPr>
          <p:cNvSpPr/>
          <p:nvPr/>
        </p:nvSpPr>
        <p:spPr>
          <a:xfrm>
            <a:off x="1054100" y="1231936"/>
            <a:ext cx="5553529" cy="1420627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10 сосисок розклали на 5 тарілок, порівну на кожну. Скільки сосисок на одній тарілці?</a:t>
            </a:r>
          </a:p>
        </p:txBody>
      </p:sp>
      <p:pic>
        <p:nvPicPr>
          <p:cNvPr id="2050" name="Picture 2" descr="Sausage on plate vector">
            <a:extLst>
              <a:ext uri="{FF2B5EF4-FFF2-40B4-BE49-F238E27FC236}">
                <a16:creationId xmlns="" xmlns:a16="http://schemas.microsoft.com/office/drawing/2014/main" id="{B4EAE8E4-E017-4B69-86D2-2859833E21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72" b="28400"/>
          <a:stretch/>
        </p:blipFill>
        <p:spPr bwMode="auto">
          <a:xfrm>
            <a:off x="6662981" y="1335202"/>
            <a:ext cx="2266950" cy="93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Sausage on plate vector">
            <a:extLst>
              <a:ext uri="{FF2B5EF4-FFF2-40B4-BE49-F238E27FC236}">
                <a16:creationId xmlns="" xmlns:a16="http://schemas.microsoft.com/office/drawing/2014/main" id="{01A39A52-FC00-471D-947B-4217D9813A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72" b="28400"/>
          <a:stretch/>
        </p:blipFill>
        <p:spPr bwMode="auto">
          <a:xfrm>
            <a:off x="8967107" y="1335202"/>
            <a:ext cx="2266950" cy="93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Sausage on plate vector">
            <a:extLst>
              <a:ext uri="{FF2B5EF4-FFF2-40B4-BE49-F238E27FC236}">
                <a16:creationId xmlns="" xmlns:a16="http://schemas.microsoft.com/office/drawing/2014/main" id="{772C7A24-984D-49FB-A05E-D9C96AE34B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72" b="28400"/>
          <a:stretch/>
        </p:blipFill>
        <p:spPr bwMode="auto">
          <a:xfrm>
            <a:off x="7587764" y="2068450"/>
            <a:ext cx="2266950" cy="93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Sausage on plate vector">
            <a:extLst>
              <a:ext uri="{FF2B5EF4-FFF2-40B4-BE49-F238E27FC236}">
                <a16:creationId xmlns="" xmlns:a16="http://schemas.microsoft.com/office/drawing/2014/main" id="{076CBFDE-DE50-4304-9867-3DC6624D9D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72" b="28400"/>
          <a:stretch/>
        </p:blipFill>
        <p:spPr bwMode="auto">
          <a:xfrm>
            <a:off x="6867526" y="2912586"/>
            <a:ext cx="2266950" cy="93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Sausage on plate vector">
            <a:extLst>
              <a:ext uri="{FF2B5EF4-FFF2-40B4-BE49-F238E27FC236}">
                <a16:creationId xmlns="" xmlns:a16="http://schemas.microsoft.com/office/drawing/2014/main" id="{F019C879-162F-4B90-9CED-C8550D5C9C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272" b="28400"/>
          <a:stretch/>
        </p:blipFill>
        <p:spPr bwMode="auto">
          <a:xfrm>
            <a:off x="9219043" y="2848324"/>
            <a:ext cx="2266950" cy="93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rilled sausage on plate fast food vector">
            <a:extLst>
              <a:ext uri="{FF2B5EF4-FFF2-40B4-BE49-F238E27FC236}">
                <a16:creationId xmlns="" xmlns:a16="http://schemas.microsoft.com/office/drawing/2014/main" id="{637D5A25-D4D7-495E-A7BC-EFDE1923B2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28" b="31808"/>
          <a:stretch/>
        </p:blipFill>
        <p:spPr bwMode="auto">
          <a:xfrm>
            <a:off x="6662981" y="1326800"/>
            <a:ext cx="2266950" cy="8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Grilled sausage on plate fast food vector">
            <a:extLst>
              <a:ext uri="{FF2B5EF4-FFF2-40B4-BE49-F238E27FC236}">
                <a16:creationId xmlns="" xmlns:a16="http://schemas.microsoft.com/office/drawing/2014/main" id="{850A5A0B-C451-4498-9834-AC59E8AA6A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28" b="31808"/>
          <a:stretch/>
        </p:blipFill>
        <p:spPr bwMode="auto">
          <a:xfrm>
            <a:off x="8929931" y="1319343"/>
            <a:ext cx="2266950" cy="8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Grilled sausage on plate fast food vector">
            <a:extLst>
              <a:ext uri="{FF2B5EF4-FFF2-40B4-BE49-F238E27FC236}">
                <a16:creationId xmlns="" xmlns:a16="http://schemas.microsoft.com/office/drawing/2014/main" id="{25598A6B-1F10-4BC9-AE83-0261A692DA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28" b="31808"/>
          <a:stretch/>
        </p:blipFill>
        <p:spPr bwMode="auto">
          <a:xfrm>
            <a:off x="7610912" y="2068450"/>
            <a:ext cx="2266950" cy="8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Grilled sausage on plate fast food vector">
            <a:extLst>
              <a:ext uri="{FF2B5EF4-FFF2-40B4-BE49-F238E27FC236}">
                <a16:creationId xmlns="" xmlns:a16="http://schemas.microsoft.com/office/drawing/2014/main" id="{138616AD-F7C3-4970-9880-256A1AD10E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28" b="31808"/>
          <a:stretch/>
        </p:blipFill>
        <p:spPr bwMode="auto">
          <a:xfrm>
            <a:off x="6867526" y="2965325"/>
            <a:ext cx="2266950" cy="8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Grilled sausage on plate fast food vector">
            <a:extLst>
              <a:ext uri="{FF2B5EF4-FFF2-40B4-BE49-F238E27FC236}">
                <a16:creationId xmlns="" xmlns:a16="http://schemas.microsoft.com/office/drawing/2014/main" id="{3D6BCD4A-828E-453A-AE01-CF4F0E4F04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28" b="31808"/>
          <a:stretch/>
        </p:blipFill>
        <p:spPr bwMode="auto">
          <a:xfrm>
            <a:off x="9134476" y="2848673"/>
            <a:ext cx="2266950" cy="8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8F31508C-CB38-4CF8-B834-CBB4410EFB9E}"/>
              </a:ext>
            </a:extLst>
          </p:cNvPr>
          <p:cNvSpPr txBox="1"/>
          <p:nvPr/>
        </p:nvSpPr>
        <p:spPr>
          <a:xfrm>
            <a:off x="6867526" y="3870979"/>
            <a:ext cx="3455293" cy="103637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3200">
                <a:solidFill>
                  <a:srgbClr val="FF000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uk-UA" sz="2800" b="1" dirty="0" smtClean="0">
                <a:solidFill>
                  <a:schemeClr val="bg1"/>
                </a:solidFill>
              </a:rPr>
              <a:t>10 : 5 = 2 </a:t>
            </a:r>
            <a:r>
              <a:rPr lang="uk-UA" sz="2800" b="1" dirty="0">
                <a:solidFill>
                  <a:schemeClr val="bg1"/>
                </a:solidFill>
              </a:rPr>
              <a:t>(с.)</a:t>
            </a:r>
          </a:p>
          <a:p>
            <a:pPr algn="l"/>
            <a:r>
              <a:rPr lang="uk-UA" sz="2800" b="1" dirty="0">
                <a:solidFill>
                  <a:schemeClr val="bg1"/>
                </a:solidFill>
              </a:rPr>
              <a:t>Відповідь: 2 сосиски. </a:t>
            </a:r>
          </a:p>
        </p:txBody>
      </p:sp>
      <p:sp>
        <p:nvSpPr>
          <p:cNvPr id="2" name="Облачко с текстом: прямоугольное со скругленными углами 1">
            <a:extLst>
              <a:ext uri="{FF2B5EF4-FFF2-40B4-BE49-F238E27FC236}">
                <a16:creationId xmlns="" xmlns:a16="http://schemas.microsoft.com/office/drawing/2014/main" id="{F3C8FB50-185C-4F05-B12A-71770A8E8BA1}"/>
              </a:ext>
            </a:extLst>
          </p:cNvPr>
          <p:cNvSpPr/>
          <p:nvPr/>
        </p:nvSpPr>
        <p:spPr>
          <a:xfrm>
            <a:off x="2296886" y="3745548"/>
            <a:ext cx="4332080" cy="116180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bg1"/>
                </a:solidFill>
              </a:rPr>
              <a:t>Це задача на ділення на рівні частини.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E03479FD-71A9-4C74-813C-8C0982C85465}"/>
              </a:ext>
            </a:extLst>
          </p:cNvPr>
          <p:cNvSpPr/>
          <p:nvPr/>
        </p:nvSpPr>
        <p:spPr>
          <a:xfrm>
            <a:off x="0" y="5856514"/>
            <a:ext cx="1054100" cy="1001486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bg1"/>
                </a:solidFill>
              </a:rPr>
              <a:t>Підручник.</a:t>
            </a:r>
            <a:endParaRPr lang="uk-UA" sz="1400" b="1" dirty="0">
              <a:solidFill>
                <a:schemeClr val="bg1"/>
              </a:solidFill>
            </a:endParaRPr>
          </a:p>
          <a:p>
            <a:pPr algn="ctr"/>
            <a:r>
              <a:rPr lang="uk-UA" sz="1400" b="1" dirty="0">
                <a:solidFill>
                  <a:schemeClr val="bg1"/>
                </a:solidFill>
              </a:rPr>
              <a:t>Сторінка</a:t>
            </a:r>
          </a:p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106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92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allAtOnce" animBg="1"/>
      <p:bldP spid="43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2 клас\3 Математика\1 Листопад\7 Дія ділення\№081 - Закріплення вивчених таблиць множення і ділення\2025-02-09_22555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70" b="-220"/>
          <a:stretch/>
        </p:blipFill>
        <p:spPr bwMode="auto">
          <a:xfrm>
            <a:off x="802302" y="1861799"/>
            <a:ext cx="8698205" cy="333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054100" y="494529"/>
            <a:ext cx="10179957" cy="702899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bg1"/>
                </a:solidFill>
              </a:rPr>
              <a:t>Прочитай </a:t>
            </a:r>
            <a:r>
              <a:rPr lang="uk-UA" sz="3600" b="1" dirty="0" smtClean="0">
                <a:solidFill>
                  <a:schemeClr val="bg1"/>
                </a:solidFill>
              </a:rPr>
              <a:t>задачі </a:t>
            </a:r>
            <a:r>
              <a:rPr lang="uk-UA" sz="3600" b="1" dirty="0">
                <a:solidFill>
                  <a:schemeClr val="bg1"/>
                </a:solidFill>
              </a:rPr>
              <a:t>на ділення </a:t>
            </a:r>
            <a:r>
              <a:rPr lang="uk-UA" sz="3600" b="1" dirty="0" smtClean="0">
                <a:solidFill>
                  <a:schemeClr val="bg1"/>
                </a:solidFill>
              </a:rPr>
              <a:t>на рівні частини</a:t>
            </a:r>
            <a:endParaRPr lang="uk-UA" sz="36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E03479FD-71A9-4C74-813C-8C0982C85465}"/>
              </a:ext>
            </a:extLst>
          </p:cNvPr>
          <p:cNvSpPr/>
          <p:nvPr/>
        </p:nvSpPr>
        <p:spPr>
          <a:xfrm>
            <a:off x="0" y="5856514"/>
            <a:ext cx="1054100" cy="1001486"/>
          </a:xfrm>
          <a:prstGeom prst="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bg1"/>
                </a:solidFill>
              </a:rPr>
              <a:t>Підручник.</a:t>
            </a:r>
            <a:endParaRPr lang="uk-UA" sz="1400" b="1" dirty="0">
              <a:solidFill>
                <a:schemeClr val="bg1"/>
              </a:solidFill>
            </a:endParaRPr>
          </a:p>
          <a:p>
            <a:pPr algn="ctr"/>
            <a:r>
              <a:rPr lang="uk-UA" sz="1400" b="1" dirty="0">
                <a:solidFill>
                  <a:schemeClr val="bg1"/>
                </a:solidFill>
              </a:rPr>
              <a:t>Сторінка</a:t>
            </a:r>
          </a:p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106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054100" y="1303748"/>
            <a:ext cx="4471021" cy="461665"/>
          </a:xfrm>
          <a:prstGeom prst="rect">
            <a:avLst/>
          </a:prstGeom>
          <a:ln w="38100">
            <a:solidFill>
              <a:srgbClr val="7030A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uk-UA" sz="2400" b="1" dirty="0" smtClean="0">
                <a:solidFill>
                  <a:srgbClr val="7030A0"/>
                </a:solidFill>
                <a:latin typeface="+mn-lt"/>
              </a:rPr>
              <a:t>Розв’яжи дві задачі на вибір</a:t>
            </a:r>
            <a:endParaRPr lang="ru-RU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8F31508C-CB38-4CF8-B834-CBB4410EFB9E}"/>
              </a:ext>
            </a:extLst>
          </p:cNvPr>
          <p:cNvSpPr txBox="1"/>
          <p:nvPr/>
        </p:nvSpPr>
        <p:spPr>
          <a:xfrm>
            <a:off x="9500507" y="1861799"/>
            <a:ext cx="2243818" cy="67925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3200">
                <a:solidFill>
                  <a:srgbClr val="FF000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uk-UA" sz="2800" b="1" dirty="0" smtClean="0">
                <a:solidFill>
                  <a:schemeClr val="bg1"/>
                </a:solidFill>
              </a:rPr>
              <a:t>8 : 2 = 4 (грн)</a:t>
            </a:r>
            <a:endParaRPr lang="uk-UA" sz="2800" b="1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8F31508C-CB38-4CF8-B834-CBB4410EFB9E}"/>
              </a:ext>
            </a:extLst>
          </p:cNvPr>
          <p:cNvSpPr txBox="1"/>
          <p:nvPr/>
        </p:nvSpPr>
        <p:spPr>
          <a:xfrm>
            <a:off x="9329057" y="2749921"/>
            <a:ext cx="2415268" cy="67925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3200">
                <a:solidFill>
                  <a:srgbClr val="FF000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uk-UA" sz="2800" b="1" dirty="0" smtClean="0">
                <a:solidFill>
                  <a:schemeClr val="bg1"/>
                </a:solidFill>
              </a:rPr>
              <a:t>12 : 2 = 6 (</a:t>
            </a:r>
            <a:r>
              <a:rPr lang="uk-UA" sz="2800" b="1" dirty="0" err="1" smtClean="0">
                <a:solidFill>
                  <a:schemeClr val="bg1"/>
                </a:solidFill>
              </a:rPr>
              <a:t>ол</a:t>
            </a:r>
            <a:r>
              <a:rPr lang="uk-UA" sz="2800" b="1" dirty="0" smtClean="0">
                <a:solidFill>
                  <a:schemeClr val="bg1"/>
                </a:solidFill>
              </a:rPr>
              <a:t>.)</a:t>
            </a:r>
            <a:endParaRPr lang="uk-UA" sz="28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8F31508C-CB38-4CF8-B834-CBB4410EFB9E}"/>
              </a:ext>
            </a:extLst>
          </p:cNvPr>
          <p:cNvSpPr txBox="1"/>
          <p:nvPr/>
        </p:nvSpPr>
        <p:spPr>
          <a:xfrm>
            <a:off x="9500507" y="3575191"/>
            <a:ext cx="2243818" cy="67925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3200">
                <a:solidFill>
                  <a:srgbClr val="FF000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uk-UA" sz="2800" b="1" dirty="0" smtClean="0">
                <a:solidFill>
                  <a:schemeClr val="bg1"/>
                </a:solidFill>
              </a:rPr>
              <a:t>8 : 2 = 4 (б.)</a:t>
            </a:r>
            <a:endParaRPr lang="uk-UA" sz="2800" b="1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8F31508C-CB38-4CF8-B834-CBB4410EFB9E}"/>
              </a:ext>
            </a:extLst>
          </p:cNvPr>
          <p:cNvSpPr txBox="1"/>
          <p:nvPr/>
        </p:nvSpPr>
        <p:spPr>
          <a:xfrm>
            <a:off x="9500507" y="4513235"/>
            <a:ext cx="2243818" cy="67925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3200">
                <a:solidFill>
                  <a:srgbClr val="FF0000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uk-UA" sz="2800" b="1" dirty="0" smtClean="0">
                <a:solidFill>
                  <a:schemeClr val="bg1"/>
                </a:solidFill>
              </a:rPr>
              <a:t>6 : 2 = 3 (гр.)</a:t>
            </a:r>
            <a:endParaRPr lang="uk-UA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81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5839</TotalTime>
  <Words>512</Words>
  <Application>Microsoft Office PowerPoint</Application>
  <PresentationFormat>Произвольный</PresentationFormat>
  <Paragraphs>134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Склади вирази усно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Рефлексія. Вправа «Сніжинки»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Vasyl Tsupa</dc:creator>
  <cp:lastModifiedBy>Esmiralda Ivanova</cp:lastModifiedBy>
  <cp:revision>835</cp:revision>
  <dcterms:created xsi:type="dcterms:W3CDTF">2018-01-05T16:38:53Z</dcterms:created>
  <dcterms:modified xsi:type="dcterms:W3CDTF">2025-02-10T10:28:12Z</dcterms:modified>
</cp:coreProperties>
</file>