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674" r:id="rId3"/>
    <p:sldId id="658" r:id="rId4"/>
    <p:sldId id="668" r:id="rId5"/>
    <p:sldId id="671" r:id="rId6"/>
    <p:sldId id="622" r:id="rId7"/>
    <p:sldId id="670" r:id="rId8"/>
    <p:sldId id="672" r:id="rId9"/>
    <p:sldId id="629" r:id="rId10"/>
    <p:sldId id="673" r:id="rId11"/>
    <p:sldId id="67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2F3242"/>
    <a:srgbClr val="FFCCFF"/>
    <a:srgbClr val="F5FC9A"/>
    <a:srgbClr val="ECF949"/>
    <a:srgbClr val="F68EE2"/>
    <a:srgbClr val="295FFF"/>
    <a:srgbClr val="00B050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9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00297" y="4358164"/>
            <a:ext cx="8655621" cy="1600438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Розвиток зв'язного мовлення. Розповідаю за кадрами фільму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9432" y="1657830"/>
            <a:ext cx="2906486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82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97" y="981341"/>
            <a:ext cx="2055274" cy="305996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9653" y="543720"/>
            <a:ext cx="9991118" cy="13177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Намалюй олівцями ілюстрацію до своєї улюбленої </a:t>
            </a:r>
            <a:r>
              <a:rPr lang="uk-UA" sz="3600" b="1" dirty="0" smtClean="0">
                <a:solidFill>
                  <a:schemeClr val="bg1"/>
                </a:solidFill>
              </a:rPr>
              <a:t>книжки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6109" y="5121892"/>
            <a:ext cx="3427660" cy="52312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Підпиши свій малюнок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Картинки по запросу &quot;дети рисуют илюстраци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2" b="3378"/>
          <a:stretch/>
        </p:blipFill>
        <p:spPr bwMode="auto">
          <a:xfrm>
            <a:off x="5253216" y="2000857"/>
            <a:ext cx="5817555" cy="333779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Лисичка і Рак&quot; – казка Івана Франка зі збірки &quot;Коли ще звірі говорили&quot; -  Мала Сторі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2" y="2000856"/>
            <a:ext cx="3391488" cy="29848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20716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494531"/>
            <a:ext cx="10014856" cy="7215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Рефлексія </a:t>
            </a:r>
            <a:r>
              <a:rPr lang="uk-UA" sz="4000" b="1" dirty="0"/>
              <a:t>«Імбирний настрій</a:t>
            </a:r>
            <a:r>
              <a:rPr lang="uk-UA" sz="4000" b="1" dirty="0" smtClean="0"/>
              <a:t>»</a:t>
            </a:r>
            <a:endParaRPr lang="uk-UA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1578609" y="2154202"/>
            <a:ext cx="215908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з усім </a:t>
            </a:r>
            <a:r>
              <a:rPr lang="uk-UA" sz="2800" b="1" dirty="0" smtClean="0">
                <a:solidFill>
                  <a:schemeClr val="bg1"/>
                </a:solidFill>
              </a:rPr>
              <a:t>впорався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9211662" y="2156776"/>
            <a:ext cx="179379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4163839" y="4797428"/>
            <a:ext cx="299346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складно та </a:t>
            </a:r>
            <a:r>
              <a:rPr lang="uk-UA" sz="2800" b="1" dirty="0" smtClean="0">
                <a:solidFill>
                  <a:schemeClr val="bg1"/>
                </a:solidFill>
              </a:rPr>
              <a:t>не </a:t>
            </a:r>
            <a:r>
              <a:rPr lang="uk-UA" sz="2800" b="1" dirty="0">
                <a:solidFill>
                  <a:schemeClr val="bg1"/>
                </a:solidFill>
              </a:rPr>
              <a:t>зрозуміло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2" y="2337856"/>
            <a:ext cx="2663803" cy="21843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53" y="3710415"/>
            <a:ext cx="2748299" cy="27482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5" y="2818195"/>
            <a:ext cx="2430528" cy="24305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4688953" y="1987198"/>
            <a:ext cx="168686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дуже втомився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832" y="3447185"/>
            <a:ext cx="2700487" cy="270048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78609" y="1264289"/>
            <a:ext cx="8732067" cy="5397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Обери </a:t>
            </a:r>
            <a:r>
              <a:rPr lang="uk-UA" sz="2400" b="1" dirty="0">
                <a:solidFill>
                  <a:srgbClr val="0070C0"/>
                </a:solidFill>
              </a:rPr>
              <a:t>емотикон, який відповідає твоєму настрою </a:t>
            </a:r>
            <a:r>
              <a:rPr lang="uk-UA" sz="2400" b="1" dirty="0" smtClean="0">
                <a:solidFill>
                  <a:srgbClr val="0070C0"/>
                </a:solidFill>
              </a:rPr>
              <a:t>в кінці уроку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667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4143" y="494531"/>
            <a:ext cx="9565834" cy="7215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Налаштування на урок</a:t>
            </a:r>
            <a:endParaRPr lang="uk-UA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1034143" y="1925945"/>
            <a:ext cx="189891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з усім </a:t>
            </a:r>
            <a:r>
              <a:rPr lang="uk-UA" sz="2400" b="1" dirty="0" smtClean="0">
                <a:solidFill>
                  <a:schemeClr val="bg1"/>
                </a:solidFill>
              </a:rPr>
              <a:t>впораюсь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5241762" y="4698391"/>
            <a:ext cx="239184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</a:t>
            </a:r>
            <a:r>
              <a:rPr lang="uk-UA" sz="2400" b="1" dirty="0">
                <a:solidFill>
                  <a:schemeClr val="bg1"/>
                </a:solidFill>
              </a:rPr>
              <a:t>складно та </a:t>
            </a:r>
            <a:r>
              <a:rPr lang="uk-UA" sz="2400" b="1" dirty="0" smtClean="0">
                <a:solidFill>
                  <a:schemeClr val="bg1"/>
                </a:solidFill>
              </a:rPr>
              <a:t>не </a:t>
            </a:r>
            <a:r>
              <a:rPr lang="uk-UA" sz="2400" b="1" dirty="0">
                <a:solidFill>
                  <a:schemeClr val="bg1"/>
                </a:solidFill>
              </a:rPr>
              <a:t>зрозуміло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8585705" y="2182977"/>
            <a:ext cx="210831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Чекаю </a:t>
            </a:r>
            <a:r>
              <a:rPr lang="uk-UA" sz="2400" b="1" dirty="0" smtClean="0">
                <a:solidFill>
                  <a:schemeClr val="bg1"/>
                </a:solidFill>
              </a:rPr>
              <a:t>цікавий </a:t>
            </a:r>
            <a:r>
              <a:rPr lang="uk-UA" sz="2400" b="1" dirty="0">
                <a:solidFill>
                  <a:schemeClr val="bg1"/>
                </a:solidFill>
              </a:rPr>
              <a:t>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185" y="2042819"/>
            <a:ext cx="2663803" cy="21843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67" y="4059225"/>
            <a:ext cx="2748299" cy="27482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50" y="2818195"/>
            <a:ext cx="2430528" cy="24305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6274397" y="2133586"/>
            <a:ext cx="179742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</a:t>
            </a:r>
            <a:r>
              <a:rPr lang="uk-UA" sz="2400" b="1" dirty="0" smtClean="0">
                <a:solidFill>
                  <a:schemeClr val="bg1"/>
                </a:solidFill>
              </a:rPr>
              <a:t>втомлюсь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135" y="3098043"/>
            <a:ext cx="2700487" cy="270048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34143" y="1264289"/>
            <a:ext cx="9565834" cy="5397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Обери корінчик імбиру, </a:t>
            </a:r>
            <a:r>
              <a:rPr lang="uk-UA" sz="2400" b="1" dirty="0">
                <a:solidFill>
                  <a:srgbClr val="0070C0"/>
                </a:solidFill>
              </a:rPr>
              <a:t>який відповідає твоєму </a:t>
            </a:r>
            <a:r>
              <a:rPr lang="uk-UA" sz="2400" b="1" dirty="0" smtClean="0">
                <a:solidFill>
                  <a:srgbClr val="0070C0"/>
                </a:solidFill>
              </a:rPr>
              <a:t>очікуванню від уроку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C13B928-0A6B-46C4-9B80-6F65CD3C73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11593"/>
          <a:stretch/>
        </p:blipFill>
        <p:spPr>
          <a:xfrm>
            <a:off x="6188628" y="2935671"/>
            <a:ext cx="4505390" cy="30252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кутник: округлені кути 11">
            <a:extLst>
              <a:ext uri="{FF2B5EF4-FFF2-40B4-BE49-F238E27FC236}">
                <a16:creationId xmlns="" xmlns:a16="http://schemas.microsoft.com/office/drawing/2014/main" id="{69B8F106-52D3-4E2F-A595-3B4F8D378452}"/>
              </a:ext>
            </a:extLst>
          </p:cNvPr>
          <p:cNvSpPr/>
          <p:nvPr/>
        </p:nvSpPr>
        <p:spPr>
          <a:xfrm>
            <a:off x="912160" y="1867961"/>
            <a:ext cx="5159828" cy="223527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Щоб урок пройшов не марно,</a:t>
            </a:r>
          </a:p>
          <a:p>
            <a:pPr algn="ctr"/>
            <a:r>
              <a:rPr lang="uk-UA" sz="2800" b="1" dirty="0">
                <a:solidFill>
                  <a:srgbClr val="0070C0"/>
                </a:solidFill>
              </a:rPr>
              <a:t>Треба сісти рівно й гарно.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А </a:t>
            </a:r>
            <a:r>
              <a:rPr lang="uk-UA" sz="2800" b="1" dirty="0">
                <a:solidFill>
                  <a:srgbClr val="0070C0"/>
                </a:solidFill>
              </a:rPr>
              <a:t>щоб знання здобути,</a:t>
            </a:r>
          </a:p>
          <a:p>
            <a:pPr algn="ctr"/>
            <a:r>
              <a:rPr lang="uk-UA" sz="2800" b="1" dirty="0">
                <a:solidFill>
                  <a:srgbClr val="0070C0"/>
                </a:solidFill>
              </a:rPr>
              <a:t>Треба уважним бути.</a:t>
            </a:r>
          </a:p>
        </p:txBody>
      </p:sp>
    </p:spTree>
    <p:extLst>
      <p:ext uri="{BB962C8B-B14F-4D97-AF65-F5344CB8AC3E}">
        <p14:creationId xmlns:p14="http://schemas.microsoft.com/office/powerpoint/2010/main" val="30760542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27" grpId="0" animBg="1"/>
      <p:bldP spid="19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8828" y="527643"/>
            <a:ext cx="10101945" cy="6526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Збери прислів'я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4647174" y="2109710"/>
            <a:ext cx="1891142" cy="655570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Книги</a:t>
            </a:r>
          </a:p>
        </p:txBody>
      </p:sp>
      <p:sp>
        <p:nvSpPr>
          <p:cNvPr id="13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2939064" y="1357382"/>
            <a:ext cx="1920894" cy="655570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знати.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2819321" y="2931207"/>
            <a:ext cx="2220765" cy="655570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читати </a:t>
            </a:r>
            <a:r>
              <a:rPr lang="uk-UA" sz="4000" b="1" dirty="0" smtClean="0">
                <a:solidFill>
                  <a:schemeClr val="bg1"/>
                </a:solidFill>
              </a:rPr>
              <a:t>–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1312162" y="2136770"/>
            <a:ext cx="1866387" cy="655570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багато</a:t>
            </a:r>
          </a:p>
        </p:txBody>
      </p:sp>
      <p:pic>
        <p:nvPicPr>
          <p:cNvPr id="11" name="Picture 6" descr="Картинки по запросу &quot;клипарт библиоте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95" y="1357382"/>
            <a:ext cx="4146578" cy="461887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89" y1="25200" x2="29889" y2="25200"/>
                        <a14:foregroundMark x1="8778" y1="92000" x2="8778" y2="92000"/>
                        <a14:foregroundMark x1="63222" y1="89200" x2="63222" y2="89200"/>
                        <a14:foregroundMark x1="48667" y1="94600" x2="48667" y2="9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2" y="4785088"/>
            <a:ext cx="2975407" cy="16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54670" y="5443856"/>
            <a:ext cx="4517730" cy="54328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 ти розумієш це прислів’я?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53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31875 0.24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0099 0.132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30183 0.2451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0078 0.4773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7687" y="494529"/>
            <a:ext cx="9818913" cy="7028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Народна мудрість про </a:t>
            </a:r>
            <a:r>
              <a:rPr lang="uk-UA" sz="4000" b="1" dirty="0" smtClean="0">
                <a:solidFill>
                  <a:schemeClr val="bg1"/>
                </a:solidFill>
              </a:rPr>
              <a:t>книгу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7687" y="1930007"/>
            <a:ext cx="5040084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46088" indent="-446088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Книга – твій друг, </a:t>
            </a:r>
          </a:p>
          <a:p>
            <a:pPr marL="446088" indent="-446088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З книгою жити </a:t>
            </a:r>
            <a:r>
              <a:rPr lang="uk-UA" sz="3200" b="1" dirty="0" smtClean="0">
                <a:solidFill>
                  <a:schemeClr val="bg1"/>
                </a:solidFill>
              </a:rPr>
              <a:t>–</a:t>
            </a:r>
          </a:p>
          <a:p>
            <a:pPr marL="446088" indent="-446088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bg1"/>
                </a:solidFill>
              </a:rPr>
              <a:t>Золото </a:t>
            </a:r>
            <a:r>
              <a:rPr lang="uk-UA" sz="3200" b="1" dirty="0">
                <a:solidFill>
                  <a:schemeClr val="bg1"/>
                </a:solidFill>
              </a:rPr>
              <a:t>добувай із землі,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bg1"/>
                </a:solidFill>
              </a:rPr>
              <a:t>Книга </a:t>
            </a:r>
            <a:r>
              <a:rPr lang="uk-UA" sz="3200" b="1" dirty="0">
                <a:solidFill>
                  <a:schemeClr val="bg1"/>
                </a:solidFill>
              </a:rPr>
              <a:t>вчить,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marL="446088" indent="-446088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chemeClr val="bg1"/>
                </a:solidFill>
              </a:rPr>
              <a:t>Книга </a:t>
            </a:r>
            <a:r>
              <a:rPr lang="uk-UA" sz="3200" b="1" dirty="0">
                <a:solidFill>
                  <a:schemeClr val="bg1"/>
                </a:solidFill>
              </a:rPr>
              <a:t>– </a:t>
            </a:r>
          </a:p>
        </p:txBody>
      </p:sp>
      <p:pic>
        <p:nvPicPr>
          <p:cNvPr id="9" name="Picture 4" descr="Многие дети читают и работают на компьютер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770"/>
          <a:stretch/>
        </p:blipFill>
        <p:spPr bwMode="auto">
          <a:xfrm>
            <a:off x="3487589" y="4529945"/>
            <a:ext cx="2630182" cy="20063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10343" y="1307284"/>
            <a:ext cx="5812971" cy="54328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Збери прислів’я про книгу з </a:t>
            </a:r>
            <a:r>
              <a:rPr lang="uk-UA" sz="2400" b="1" dirty="0" smtClean="0">
                <a:solidFill>
                  <a:srgbClr val="0070C0"/>
                </a:solidFill>
              </a:rPr>
              <a:t>їх частин.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0801" y="2502199"/>
            <a:ext cx="373380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без </a:t>
            </a:r>
            <a:r>
              <a:rPr lang="uk-UA" sz="3200" b="1" dirty="0">
                <a:solidFill>
                  <a:schemeClr val="bg1"/>
                </a:solidFill>
              </a:rPr>
              <a:t>неї – як без рук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2800" y="1914358"/>
            <a:ext cx="3733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з </a:t>
            </a:r>
            <a:r>
              <a:rPr lang="uk-UA" sz="3200" b="1" dirty="0">
                <a:solidFill>
                  <a:schemeClr val="bg1"/>
                </a:solidFill>
              </a:rPr>
              <a:t>добром дружити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0801" y="4237557"/>
            <a:ext cx="3733800" cy="584775"/>
          </a:xfrm>
          <a:prstGeom prst="rect">
            <a:avLst/>
          </a:prstGeom>
          <a:solidFill>
            <a:srgbClr val="FF66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як </a:t>
            </a:r>
            <a:r>
              <a:rPr lang="uk-UA" sz="3200" b="1" dirty="0">
                <a:solidFill>
                  <a:schemeClr val="bg1"/>
                </a:solidFill>
              </a:rPr>
              <a:t>на світі </a:t>
            </a:r>
            <a:r>
              <a:rPr lang="uk-UA" sz="3200" b="1" dirty="0" err="1">
                <a:solidFill>
                  <a:schemeClr val="bg1"/>
                </a:solidFill>
              </a:rPr>
              <a:t>жить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0801" y="3086974"/>
            <a:ext cx="3733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а </a:t>
            </a:r>
            <a:r>
              <a:rPr lang="uk-UA" sz="3200" b="1" dirty="0">
                <a:solidFill>
                  <a:schemeClr val="bg1"/>
                </a:solidFill>
              </a:rPr>
              <a:t>знання з книг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0801" y="3643632"/>
            <a:ext cx="3733800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ключ </a:t>
            </a:r>
            <a:r>
              <a:rPr lang="uk-UA" sz="3200" b="1" dirty="0">
                <a:solidFill>
                  <a:schemeClr val="bg1"/>
                </a:solidFill>
              </a:rPr>
              <a:t>до знань. </a:t>
            </a:r>
          </a:p>
        </p:txBody>
      </p:sp>
      <p:cxnSp>
        <p:nvCxnSpPr>
          <p:cNvPr id="6" name="Прямая со стрелкой 5"/>
          <p:cNvCxnSpPr>
            <a:endCxn id="13" idx="1"/>
          </p:cNvCxnSpPr>
          <p:nvPr/>
        </p:nvCxnSpPr>
        <p:spPr>
          <a:xfrm>
            <a:off x="5170714" y="2286000"/>
            <a:ext cx="2030087" cy="508587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5" idx="1"/>
          </p:cNvCxnSpPr>
          <p:nvPr/>
        </p:nvCxnSpPr>
        <p:spPr>
          <a:xfrm flipV="1">
            <a:off x="5170714" y="2206746"/>
            <a:ext cx="1992086" cy="485947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7" idx="1"/>
          </p:cNvCxnSpPr>
          <p:nvPr/>
        </p:nvCxnSpPr>
        <p:spPr>
          <a:xfrm>
            <a:off x="5910943" y="3207280"/>
            <a:ext cx="1289858" cy="17208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6" idx="1"/>
          </p:cNvCxnSpPr>
          <p:nvPr/>
        </p:nvCxnSpPr>
        <p:spPr>
          <a:xfrm>
            <a:off x="5121728" y="3643633"/>
            <a:ext cx="2079073" cy="886312"/>
          </a:xfrm>
          <a:prstGeom prst="straightConnector1">
            <a:avLst/>
          </a:prstGeom>
          <a:ln w="57150">
            <a:solidFill>
              <a:srgbClr val="FF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8" idx="1"/>
          </p:cNvCxnSpPr>
          <p:nvPr/>
        </p:nvCxnSpPr>
        <p:spPr>
          <a:xfrm flipV="1">
            <a:off x="5121728" y="3936020"/>
            <a:ext cx="2079073" cy="393743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6378870" y="4989850"/>
            <a:ext cx="4517730" cy="77957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Поясни, до чого закликають ці прислів’я</a:t>
            </a:r>
            <a:r>
              <a:rPr lang="uk-UA" sz="2400" b="1" dirty="0">
                <a:solidFill>
                  <a:srgbClr val="0070C0"/>
                </a:solidFill>
              </a:rPr>
              <a:t>.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2052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97429" y="599721"/>
            <a:ext cx="9644742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58542" y="1521614"/>
            <a:ext cx="5083629" cy="337113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3200" b="1" dirty="0" smtClean="0">
                <a:solidFill>
                  <a:srgbClr val="0070C0"/>
                </a:solidFill>
              </a:rPr>
              <a:t>розвитку зв’язного мовлення ми складемо розповідь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про </a:t>
            </a:r>
            <a:r>
              <a:rPr lang="ru-RU" sz="3200" b="1" dirty="0" err="1" smtClean="0">
                <a:solidFill>
                  <a:srgbClr val="0070C0"/>
                </a:solidFill>
              </a:rPr>
              <a:t>вибір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книжок в бібліотеці за кадрами фільму.</a:t>
            </a:r>
            <a:endParaRPr lang="uk-UA" sz="32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197429" y="1521614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49012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" t="53319" r="7819" b="3665"/>
          <a:stretch/>
        </p:blipFill>
        <p:spPr>
          <a:xfrm rot="10800000">
            <a:off x="6278868" y="2431229"/>
            <a:ext cx="4685237" cy="399600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36171" y="514784"/>
            <a:ext cx="10123716" cy="781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Ґаджик </a:t>
            </a:r>
            <a:r>
              <a:rPr lang="uk-UA" sz="4000" b="1" dirty="0">
                <a:solidFill>
                  <a:schemeClr val="bg1"/>
                </a:solidFill>
              </a:rPr>
              <a:t>побував у бібліотеці і зняв </a:t>
            </a:r>
            <a:r>
              <a:rPr lang="uk-UA" sz="4000" b="1" dirty="0" smtClean="0">
                <a:solidFill>
                  <a:schemeClr val="bg1"/>
                </a:solidFill>
              </a:rPr>
              <a:t>фільм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85357" y="2343448"/>
            <a:ext cx="378513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1. Куди прийшли діти?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2. Що вони побачили?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3. Хто був із дітьми?</a:t>
            </a:r>
          </a:p>
        </p:txBody>
      </p:sp>
      <p:pic>
        <p:nvPicPr>
          <p:cNvPr id="13" name="Picture 2" descr="Картинки по запросу &quot;клипарт книги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01"/>
          <a:stretch/>
        </p:blipFill>
        <p:spPr bwMode="auto">
          <a:xfrm>
            <a:off x="6367031" y="1381087"/>
            <a:ext cx="4615489" cy="9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8828" y="1381087"/>
            <a:ext cx="5192487" cy="75136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</a:t>
            </a:r>
            <a:r>
              <a:rPr lang="uk-UA" sz="2400" b="1" dirty="0">
                <a:solidFill>
                  <a:srgbClr val="0070C0"/>
                </a:solidFill>
              </a:rPr>
              <a:t>його кадри. Дай відповідь на подані запитання.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3140" y="4429229"/>
            <a:ext cx="550817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1. Придумай ім'я хлопчикові і запиши його на кадрі.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2. Яку книжку розглядає хлопчик?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0316" y="4536951"/>
            <a:ext cx="142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Сашко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2767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" t="10739" r="7987" b="46437"/>
          <a:stretch/>
        </p:blipFill>
        <p:spPr>
          <a:xfrm rot="10800000">
            <a:off x="6567249" y="1761630"/>
            <a:ext cx="4612381" cy="435600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36171" y="514784"/>
            <a:ext cx="10123716" cy="781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Ґаджик </a:t>
            </a:r>
            <a:r>
              <a:rPr lang="uk-UA" sz="4000" b="1" dirty="0">
                <a:solidFill>
                  <a:schemeClr val="bg1"/>
                </a:solidFill>
              </a:rPr>
              <a:t>побував у бібліотеці і зняв </a:t>
            </a:r>
            <a:r>
              <a:rPr lang="uk-UA" sz="4000" b="1" dirty="0" smtClean="0">
                <a:solidFill>
                  <a:schemeClr val="bg1"/>
                </a:solidFill>
              </a:rPr>
              <a:t>фільм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6171" y="1385947"/>
            <a:ext cx="5192487" cy="91342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</a:t>
            </a:r>
            <a:r>
              <a:rPr lang="uk-UA" sz="2400" b="1" dirty="0">
                <a:solidFill>
                  <a:srgbClr val="0070C0"/>
                </a:solidFill>
              </a:rPr>
              <a:t>його кадри. Дай відповідь на подані запитання.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79117" y="3791778"/>
            <a:ext cx="550817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1. Придумай кличку кішці і запиши її на кадрі.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2. Яка книжка приваблює кішку?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53696" y="1714595"/>
            <a:ext cx="204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Наталка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03514" y="2336570"/>
            <a:ext cx="5486399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1. Придумай ім'я дівчинці і запиши його на кадрі.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2. Яку книжку вибрала дівчинка?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68106" y="3760116"/>
            <a:ext cx="149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Мурка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36171" y="5286633"/>
            <a:ext cx="548759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Розкажи, де ти береш книжки для читання. Які книжки тобі подобаються?</a:t>
            </a:r>
          </a:p>
        </p:txBody>
      </p:sp>
    </p:spTree>
    <p:extLst>
      <p:ext uri="{BB962C8B-B14F-4D97-AF65-F5344CB8AC3E}">
        <p14:creationId xmlns:p14="http://schemas.microsoft.com/office/powerpoint/2010/main" val="159939555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6404" y="544286"/>
            <a:ext cx="10443853" cy="6711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Словникова 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85834" y="1267026"/>
            <a:ext cx="5775158" cy="681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 бібліотеці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373412" y="1910467"/>
            <a:ext cx="1" cy="4486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75757" y="1582712"/>
            <a:ext cx="5004" cy="78944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671069" y="1569681"/>
            <a:ext cx="7415" cy="8252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9" idx="1"/>
          </p:cNvCxnSpPr>
          <p:nvPr/>
        </p:nvCxnSpPr>
        <p:spPr>
          <a:xfrm>
            <a:off x="4075757" y="1607811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260992" y="1582712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41727" y="2359125"/>
            <a:ext cx="2227322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 предметів</a:t>
            </a:r>
          </a:p>
          <a:p>
            <a:pPr algn="ctr"/>
            <a:r>
              <a:rPr lang="uk-UA" sz="2800" b="1" dirty="0"/>
              <a:t>діти</a:t>
            </a:r>
          </a:p>
          <a:p>
            <a:pPr algn="ctr"/>
            <a:r>
              <a:rPr lang="uk-UA" sz="2800" b="1" dirty="0"/>
              <a:t>бібліотека</a:t>
            </a:r>
          </a:p>
          <a:p>
            <a:pPr algn="ctr"/>
            <a:r>
              <a:rPr lang="uk-UA" sz="2800" b="1" dirty="0"/>
              <a:t>книжки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6310338" y="2394969"/>
            <a:ext cx="213175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</a:t>
            </a:r>
          </a:p>
          <a:p>
            <a:pPr algn="ctr"/>
            <a:r>
              <a:rPr lang="uk-UA" sz="2800" b="1" u="sng" dirty="0"/>
              <a:t> ознак</a:t>
            </a:r>
          </a:p>
          <a:p>
            <a:pPr algn="ctr"/>
            <a:r>
              <a:rPr lang="uk-UA" sz="2800" b="1" dirty="0"/>
              <a:t>велика</a:t>
            </a:r>
          </a:p>
          <a:p>
            <a:pPr algn="ctr"/>
            <a:r>
              <a:rPr lang="uk-UA" sz="2800" b="1" dirty="0"/>
              <a:t>цікаві</a:t>
            </a:r>
          </a:p>
          <a:p>
            <a:pPr algn="ctr"/>
            <a:r>
              <a:rPr lang="uk-UA" sz="2800" b="1" dirty="0" smtClean="0"/>
              <a:t>улюблений</a:t>
            </a:r>
            <a:endParaRPr lang="uk-UA" sz="2800" b="1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9054400" y="2375143"/>
            <a:ext cx="2255857" cy="353943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</a:t>
            </a:r>
          </a:p>
          <a:p>
            <a:pPr algn="ctr"/>
            <a:r>
              <a:rPr lang="uk-UA" sz="2800" b="1" u="sng" dirty="0"/>
              <a:t>дій</a:t>
            </a:r>
          </a:p>
          <a:p>
            <a:pPr algn="ctr"/>
            <a:r>
              <a:rPr lang="uk-UA" sz="2800" b="1" dirty="0"/>
              <a:t>прийшли</a:t>
            </a:r>
          </a:p>
          <a:p>
            <a:pPr algn="ctr"/>
            <a:r>
              <a:rPr lang="uk-UA" sz="2800" b="1" dirty="0"/>
              <a:t>розглядають</a:t>
            </a:r>
          </a:p>
          <a:p>
            <a:pPr algn="ctr"/>
            <a:r>
              <a:rPr lang="uk-UA" sz="2800" b="1" dirty="0"/>
              <a:t>зацікавила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6404" y="1362617"/>
            <a:ext cx="2475509" cy="36063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Прочитай </a:t>
            </a:r>
            <a:r>
              <a:rPr lang="uk-UA" sz="2400" b="1" dirty="0" smtClean="0">
                <a:solidFill>
                  <a:srgbClr val="0070C0"/>
                </a:solidFill>
              </a:rPr>
              <a:t>слова.</a:t>
            </a:r>
            <a:endParaRPr lang="uk-UA" sz="2400" b="1" dirty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ті, </a:t>
            </a:r>
            <a:r>
              <a:rPr lang="uk-UA" sz="2400" b="1" dirty="0" smtClean="0">
                <a:solidFill>
                  <a:srgbClr val="0070C0"/>
                </a:solidFill>
              </a:rPr>
              <a:t>якими хочеш розказати про зображене на кадрах фільму. </a:t>
            </a:r>
            <a:r>
              <a:rPr lang="uk-UA" sz="2400" b="1" dirty="0">
                <a:solidFill>
                  <a:srgbClr val="0070C0"/>
                </a:solidFill>
              </a:rPr>
              <a:t>Допиши інші слова, які хочеш використати.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90723" y="4445794"/>
            <a:ext cx="59022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кіт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64385" y="4859804"/>
            <a:ext cx="124290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полиці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44103" y="5262223"/>
            <a:ext cx="168347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динозавр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73471" y="4478448"/>
            <a:ext cx="174214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розумний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04785" y="4872908"/>
            <a:ext cx="127951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чарівні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12228" y="5336294"/>
            <a:ext cx="126874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чудова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547916" y="4445794"/>
            <a:ext cx="103425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читає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280977" y="5336294"/>
            <a:ext cx="192738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приваблює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319490" y="4895033"/>
            <a:ext cx="149111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вибрала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1115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4706" y="500179"/>
            <a:ext cx="9818915" cy="7081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</a:t>
            </a:r>
            <a:r>
              <a:rPr lang="uk-UA" sz="3600" b="1" dirty="0">
                <a:solidFill>
                  <a:schemeClr val="bg1"/>
                </a:solidFill>
              </a:rPr>
              <a:t>розповідь за кадрами </a:t>
            </a:r>
            <a:r>
              <a:rPr lang="uk-UA" sz="3600" b="1" dirty="0" smtClean="0">
                <a:solidFill>
                  <a:schemeClr val="bg1"/>
                </a:solidFill>
              </a:rPr>
              <a:t>фільму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47457" y="1255307"/>
            <a:ext cx="6816165" cy="51906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Використовуй </a:t>
            </a:r>
            <a:r>
              <a:rPr lang="uk-UA" sz="2400" b="1" dirty="0">
                <a:solidFill>
                  <a:srgbClr val="0070C0"/>
                </a:solidFill>
              </a:rPr>
              <a:t>слова з попереднього </a:t>
            </a:r>
            <a:r>
              <a:rPr lang="uk-UA" sz="2400" b="1" dirty="0" smtClean="0">
                <a:solidFill>
                  <a:srgbClr val="0070C0"/>
                </a:solidFill>
              </a:rPr>
              <a:t>завдання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" t="53319" r="7819" b="3665"/>
          <a:stretch/>
        </p:blipFill>
        <p:spPr>
          <a:xfrm rot="10800000">
            <a:off x="1079651" y="1278460"/>
            <a:ext cx="2802143" cy="260535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147456" y="1828801"/>
            <a:ext cx="6816164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Діти в бібліотеці</a:t>
            </a:r>
          </a:p>
          <a:p>
            <a:pPr algn="just"/>
            <a:r>
              <a:rPr lang="uk-UA" sz="3200" b="1" dirty="0">
                <a:solidFill>
                  <a:schemeClr val="bg1"/>
                </a:solidFill>
              </a:rPr>
              <a:t>     Діти прийшли до </a:t>
            </a:r>
            <a:r>
              <a:rPr lang="uk-UA" sz="3200" b="1" dirty="0" smtClean="0">
                <a:solidFill>
                  <a:schemeClr val="bg1"/>
                </a:solidFill>
              </a:rPr>
              <a:t>бібліотеки і побачили </a:t>
            </a:r>
            <a:r>
              <a:rPr lang="uk-UA" sz="3200" b="1" dirty="0">
                <a:solidFill>
                  <a:schemeClr val="bg1"/>
                </a:solidFill>
              </a:rPr>
              <a:t>на полицях багато книжок. З </a:t>
            </a:r>
            <a:r>
              <a:rPr lang="uk-UA" sz="3200" b="1" dirty="0" smtClean="0">
                <a:solidFill>
                  <a:schemeClr val="bg1"/>
                </a:solidFill>
              </a:rPr>
              <a:t>ними була </a:t>
            </a:r>
            <a:r>
              <a:rPr lang="uk-UA" sz="3200" b="1" dirty="0">
                <a:solidFill>
                  <a:schemeClr val="bg1"/>
                </a:solidFill>
              </a:rPr>
              <a:t>їх </a:t>
            </a:r>
            <a:r>
              <a:rPr lang="uk-UA" sz="3200" b="1" dirty="0" smtClean="0">
                <a:solidFill>
                  <a:schemeClr val="bg1"/>
                </a:solidFill>
              </a:rPr>
              <a:t>улюблена кішка. </a:t>
            </a:r>
            <a:r>
              <a:rPr lang="uk-UA" sz="3200" b="1" dirty="0">
                <a:solidFill>
                  <a:schemeClr val="bg1"/>
                </a:solidFill>
              </a:rPr>
              <a:t>Сашко зацікавився книжкою про динозаврів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r>
              <a:rPr lang="uk-UA" sz="3200" b="1" dirty="0">
                <a:solidFill>
                  <a:schemeClr val="bg1"/>
                </a:solidFill>
              </a:rPr>
              <a:t> Наталка вибрала книжку «Країна чудес</a:t>
            </a:r>
            <a:r>
              <a:rPr lang="uk-UA" sz="3200" b="1" dirty="0" smtClean="0">
                <a:solidFill>
                  <a:schemeClr val="bg1"/>
                </a:solidFill>
              </a:rPr>
              <a:t>».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Кішку Мурку </a:t>
            </a:r>
            <a:r>
              <a:rPr lang="uk-UA" sz="3200" b="1" dirty="0">
                <a:solidFill>
                  <a:schemeClr val="bg1"/>
                </a:solidFill>
              </a:rPr>
              <a:t>привабила книжка про рибок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" t="10739" r="7987" b="46437"/>
          <a:stretch/>
        </p:blipFill>
        <p:spPr>
          <a:xfrm rot="10800000">
            <a:off x="1079649" y="3895932"/>
            <a:ext cx="2802142" cy="2646384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5139742" y="5834749"/>
            <a:ext cx="5823877" cy="50348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Запиши розповідь. Розпочни </a:t>
            </a:r>
            <a:r>
              <a:rPr lang="uk-UA" sz="2400" b="1" dirty="0">
                <a:solidFill>
                  <a:srgbClr val="0070C0"/>
                </a:solidFill>
              </a:rPr>
              <a:t>із заголовка.</a:t>
            </a:r>
          </a:p>
        </p:txBody>
      </p:sp>
    </p:spTree>
    <p:extLst>
      <p:ext uri="{BB962C8B-B14F-4D97-AF65-F5344CB8AC3E}">
        <p14:creationId xmlns:p14="http://schemas.microsoft.com/office/powerpoint/2010/main" val="152780045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20156</TotalTime>
  <Words>458</Words>
  <Application>Microsoft Office PowerPoint</Application>
  <PresentationFormat>Произвольный</PresentationFormat>
  <Paragraphs>111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1352</cp:revision>
  <dcterms:created xsi:type="dcterms:W3CDTF">2018-01-05T16:38:53Z</dcterms:created>
  <dcterms:modified xsi:type="dcterms:W3CDTF">2025-02-25T16:25:41Z</dcterms:modified>
</cp:coreProperties>
</file>