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773" r:id="rId3"/>
    <p:sldId id="774" r:id="rId4"/>
    <p:sldId id="779" r:id="rId5"/>
    <p:sldId id="778" r:id="rId6"/>
    <p:sldId id="769" r:id="rId7"/>
    <p:sldId id="775" r:id="rId8"/>
    <p:sldId id="780" r:id="rId9"/>
    <p:sldId id="781" r:id="rId10"/>
    <p:sldId id="782" r:id="rId11"/>
    <p:sldId id="701" r:id="rId12"/>
    <p:sldId id="718" r:id="rId13"/>
    <p:sldId id="776" r:id="rId14"/>
    <p:sldId id="7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73"/>
            <p14:sldId id="774"/>
            <p14:sldId id="779"/>
            <p14:sldId id="778"/>
            <p14:sldId id="769"/>
            <p14:sldId id="775"/>
            <p14:sldId id="780"/>
            <p14:sldId id="781"/>
            <p14:sldId id="782"/>
            <p14:sldId id="701"/>
            <p14:sldId id="718"/>
            <p14:sldId id="776"/>
            <p14:sldId id="77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F2"/>
    <a:srgbClr val="C6109F"/>
    <a:srgbClr val="BA1CBA"/>
    <a:srgbClr val="0D0D0D"/>
    <a:srgbClr val="FF3131"/>
    <a:srgbClr val="9E0000"/>
    <a:srgbClr val="00B050"/>
    <a:srgbClr val="FFFF00"/>
    <a:srgbClr val="295FFF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Закріплення вивчених таблиць множення і ділення. 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задач 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периметра трикутника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11554" custLinFactX="91229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2665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02547" custLinFactNeighborX="-7046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21826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6E71EDD-5BA9-4135-961E-B1ECE155C6C9}" type="presOf" srcId="{C7F066E2-A2BF-4022-BF58-14958850D66F}" destId="{59CF1D9C-2F66-430C-8C5F-07B7FEE5F045}" srcOrd="0" destOrd="0" presId="urn:microsoft.com/office/officeart/2005/8/layout/hList6"/>
    <dgm:cxn modelId="{5AE75C28-CFC4-46DE-B969-FAAAD815A332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997C6BC4-8BB9-458C-87F5-DA67C687EC10}" type="presOf" srcId="{3466C275-B8F1-459F-B50B-976409EFE0E4}" destId="{6C0F7CAC-2753-43F9-84FC-D27019835444}" srcOrd="0" destOrd="0" presId="urn:microsoft.com/office/officeart/2005/8/layout/hList6"/>
    <dgm:cxn modelId="{28833EA9-F82E-42DD-AA51-86F68364D8E3}" type="presOf" srcId="{289AA968-9F58-4A6E-B11C-582CA574AD65}" destId="{6408D3F1-0C0E-4F5D-B5D5-053E6D4B4C50}" srcOrd="0" destOrd="0" presId="urn:microsoft.com/office/officeart/2005/8/layout/hList6"/>
    <dgm:cxn modelId="{7E7058FF-C034-475E-A64F-8470414D0327}" type="presOf" srcId="{6EE47331-2253-406E-9CB5-953C9128E5FC}" destId="{783C5BBC-E083-4F12-B4A9-616A8F9530EC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74DB504F-12DC-4B51-AED4-A1AC699ACD17}" type="presParOf" srcId="{6408D3F1-0C0E-4F5D-B5D5-053E6D4B4C50}" destId="{783C5BBC-E083-4F12-B4A9-616A8F9530EC}" srcOrd="0" destOrd="0" presId="urn:microsoft.com/office/officeart/2005/8/layout/hList6"/>
    <dgm:cxn modelId="{BA7DA8B2-90B1-49C4-A9E8-22B544FB4F86}" type="presParOf" srcId="{6408D3F1-0C0E-4F5D-B5D5-053E6D4B4C50}" destId="{903EF99B-E600-4B60-96C8-658D7EF2F880}" srcOrd="1" destOrd="0" presId="urn:microsoft.com/office/officeart/2005/8/layout/hList6"/>
    <dgm:cxn modelId="{F70BD1A8-D6EA-4041-AFCF-8A98143B698D}" type="presParOf" srcId="{6408D3F1-0C0E-4F5D-B5D5-053E6D4B4C50}" destId="{8C93B566-6306-40C5-A3D5-B84E788E517B}" srcOrd="2" destOrd="0" presId="urn:microsoft.com/office/officeart/2005/8/layout/hList6"/>
    <dgm:cxn modelId="{C21A4766-C9F4-40F1-9353-4AAEAF7AA9AD}" type="presParOf" srcId="{6408D3F1-0C0E-4F5D-B5D5-053E6D4B4C50}" destId="{B4E8D5E2-E5AE-41CC-80D3-5A0016AFADCC}" srcOrd="3" destOrd="0" presId="urn:microsoft.com/office/officeart/2005/8/layout/hList6"/>
    <dgm:cxn modelId="{FC747A0A-975D-4B8C-B68C-0ED702D19601}" type="presParOf" srcId="{6408D3F1-0C0E-4F5D-B5D5-053E6D4B4C50}" destId="{59CF1D9C-2F66-430C-8C5F-07B7FEE5F045}" srcOrd="4" destOrd="0" presId="urn:microsoft.com/office/officeart/2005/8/layout/hList6"/>
    <dgm:cxn modelId="{A087C94C-99AA-44C2-A1E1-F9873F0D4BDF}" type="presParOf" srcId="{6408D3F1-0C0E-4F5D-B5D5-053E6D4B4C50}" destId="{DF566261-9B99-479C-9346-B39B9279D96E}" srcOrd="5" destOrd="0" presId="urn:microsoft.com/office/officeart/2005/8/layout/hList6"/>
    <dgm:cxn modelId="{0F86CD00-F5A7-4C6C-B9A1-5F0992DCE8D9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557991" y="802659"/>
          <a:ext cx="4272497" cy="266717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Закріплення вивчених таблиць множення і ділення.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60651" y="854498"/>
        <a:ext cx="266717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55986" y="1028471"/>
          <a:ext cx="4272497" cy="221555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2485" y="854499"/>
        <a:ext cx="2215554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204796" y="910335"/>
          <a:ext cx="4272497" cy="245182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задач </a:t>
          </a:r>
          <a:endParaRPr lang="ru-RU" sz="3200" b="1" kern="1200" dirty="0"/>
        </a:p>
      </dsp:txBody>
      <dsp:txXfrm rot="5400000">
        <a:off x="5115131" y="854499"/>
        <a:ext cx="2451826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65652" y="679861"/>
          <a:ext cx="4272497" cy="291277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периметра трикутника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45514" y="854498"/>
        <a:ext cx="291277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229" y="3911219"/>
            <a:ext cx="9220200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Розрізнення задач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на </a:t>
            </a:r>
            <a:r>
              <a:rPr lang="uk-UA" sz="4800" b="1" dirty="0">
                <a:solidFill>
                  <a:srgbClr val="7030A0"/>
                </a:solidFill>
              </a:rPr>
              <a:t>множення і на </a:t>
            </a:r>
            <a:r>
              <a:rPr lang="uk-UA" sz="4800" b="1" dirty="0" smtClean="0">
                <a:solidFill>
                  <a:srgbClr val="7030A0"/>
                </a:solidFill>
              </a:rPr>
              <a:t>ділення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artoon school red triangle character">
            <a:extLst>
              <a:ext uri="{FF2B5EF4-FFF2-40B4-BE49-F238E27FC236}">
                <a16:creationId xmlns="" xmlns:a16="http://schemas.microsoft.com/office/drawing/2014/main" id="{3E2018EC-8D5F-449C-8506-457B4381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031635"/>
            <a:ext cx="2412035" cy="2533650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65814" b="55279"/>
          <a:stretch/>
        </p:blipFill>
        <p:spPr>
          <a:xfrm>
            <a:off x="959200" y="1316025"/>
            <a:ext cx="6012000" cy="442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49086" y="494530"/>
            <a:ext cx="10435118" cy="7977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</a:t>
            </a:r>
            <a:r>
              <a:rPr lang="uk-UA" sz="3600" b="1" dirty="0" smtClean="0">
                <a:solidFill>
                  <a:schemeClr val="bg1"/>
                </a:solidFill>
              </a:rPr>
              <a:t>задачу </a:t>
            </a:r>
            <a:r>
              <a:rPr lang="uk-UA" sz="3600" b="1" dirty="0" smtClean="0">
                <a:solidFill>
                  <a:schemeClr val="bg1"/>
                </a:solidFill>
              </a:rPr>
              <a:t>648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71949" y="-65127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91409" y="-613822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185574" y="5047873"/>
            <a:ext cx="182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Відповідь</a:t>
            </a:r>
            <a:r>
              <a:rPr lang="uk-UA" sz="2800" b="1" dirty="0" smtClean="0">
                <a:solidFill>
                  <a:srgbClr val="0070C0"/>
                </a:solidFill>
              </a:rPr>
              <a:t>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861761EA-6BDB-4822-A55D-775D6A31D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6034" y="-567661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9ADB96-EFFE-4DFC-AE69-292DF336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66485" y="-567661"/>
            <a:ext cx="455016" cy="567661"/>
          </a:xfrm>
          <a:prstGeom prst="rect">
            <a:avLst/>
          </a:prstGeom>
        </p:spPr>
      </p:pic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41049" y="1316025"/>
            <a:ext cx="5155557" cy="2660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станції до одного потяга причепили 6 вантажних вагонів, а до іншого – утричі більше. Скільки всього вагонів причепили до цих двох потягів на станції?</a:t>
            </a:r>
            <a:endParaRPr lang="uk-UA" sz="2800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226291" y="2285487"/>
            <a:ext cx="3100673" cy="1141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І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6 в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ІІ </a:t>
            </a:r>
            <a:r>
              <a:rPr lang="uk-UA" sz="3200" b="1" dirty="0" smtClean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? в., </a:t>
            </a:r>
            <a:r>
              <a:rPr lang="uk-UA" sz="3200" b="1" dirty="0" smtClean="0">
                <a:solidFill>
                  <a:srgbClr val="0070C0"/>
                </a:solidFill>
              </a:rPr>
              <a:t>у </a:t>
            </a:r>
            <a:r>
              <a:rPr lang="uk-UA" sz="3200" b="1" dirty="0" smtClean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р. &gt;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9" y="1357304"/>
            <a:ext cx="2705164" cy="1381360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4132695" y="2444235"/>
            <a:ext cx="388540" cy="85721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803" y="2580455"/>
            <a:ext cx="78098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 </a:t>
            </a:r>
            <a:r>
              <a:rPr lang="uk-UA" sz="3200" b="1" dirty="0" smtClean="0">
                <a:solidFill>
                  <a:srgbClr val="FF0000"/>
                </a:solidFill>
              </a:rPr>
              <a:t>в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045766" y="5071887"/>
            <a:ext cx="376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24 вагони всього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23A6614-48AA-4DCA-A03E-622B557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09996" y="-690909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1CFAD13-0292-47D4-92C6-D98C24B91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420014" y="-6615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00A2112-B132-4F95-964E-19253F8F3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5886" y="-66780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A3DBF61-565D-48E8-AA46-710B5719D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61957" y="-612282"/>
            <a:ext cx="455016" cy="5676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5371" y="4487112"/>
            <a:ext cx="240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__ ∙ __ + 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318387" y="4492146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098912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896676" y="4548667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452104" y="4512290"/>
            <a:ext cx="143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24 (в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974383" y="3458115"/>
            <a:ext cx="127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18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03990A4-0363-42C4-9DE1-5B90EC307F5F}"/>
              </a:ext>
            </a:extLst>
          </p:cNvPr>
          <p:cNvSpPr txBox="1"/>
          <p:nvPr/>
        </p:nvSpPr>
        <p:spPr>
          <a:xfrm>
            <a:off x="4311850" y="3414571"/>
            <a:ext cx="22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- </a:t>
            </a:r>
            <a:r>
              <a:rPr lang="uk-UA" sz="2800" b="1" dirty="0" smtClean="0">
                <a:solidFill>
                  <a:srgbClr val="0070C0"/>
                </a:solidFill>
              </a:rPr>
              <a:t>у ІІ </a:t>
            </a:r>
            <a:r>
              <a:rPr lang="uk-UA" sz="2800" b="1" dirty="0" err="1" smtClean="0">
                <a:solidFill>
                  <a:srgbClr val="0070C0"/>
                </a:solidFill>
              </a:rPr>
              <a:t>потязі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231016" y="3992120"/>
            <a:ext cx="129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24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в</a:t>
            </a:r>
            <a:r>
              <a:rPr lang="uk-UA" sz="2800" b="1" dirty="0" smtClean="0">
                <a:solidFill>
                  <a:srgbClr val="0070C0"/>
                </a:solidFill>
              </a:rPr>
              <a:t>.)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30684" y="3383794"/>
            <a:ext cx="217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1 ) _ ∙ _  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58820" y="3927515"/>
            <a:ext cx="2161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2 )  __ +__=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792158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285295" y="3427338"/>
            <a:ext cx="3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1887900" y="3968569"/>
            <a:ext cx="5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18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2698312" y="3976973"/>
            <a:ext cx="34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B20F2F9-28B9-40C5-B47D-9B468198F5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28818" r="4687" b="58423"/>
          <a:stretch/>
        </p:blipFill>
        <p:spPr>
          <a:xfrm>
            <a:off x="5786034" y="4077665"/>
            <a:ext cx="5843039" cy="1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7" grpId="0"/>
      <p:bldP spid="2" grpId="0" animBg="1"/>
      <p:bldP spid="6" grpId="0"/>
      <p:bldP spid="51" grpId="0"/>
      <p:bldP spid="3" grpId="0"/>
      <p:bldP spid="81" grpId="0"/>
      <p:bldP spid="82" grpId="0"/>
      <p:bldP spid="83" grpId="0"/>
      <p:bldP spid="84" grpId="0"/>
      <p:bldP spid="52" grpId="0"/>
      <p:bldP spid="56" grpId="0"/>
      <p:bldP spid="60" grpId="0"/>
      <p:bldP spid="61" grpId="0"/>
      <p:bldP spid="62" grpId="0"/>
      <p:bldP spid="65" grpId="0"/>
      <p:bldP spid="66" grpId="0"/>
      <p:bldP spid="68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01486" y="744634"/>
            <a:ext cx="10156371" cy="7031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периметр трикутника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609" y="3944450"/>
            <a:ext cx="2364643" cy="2483868"/>
          </a:xfrm>
          <a:prstGeom prst="rect">
            <a:avLst/>
          </a:prstGeom>
        </p:spPr>
      </p:pic>
      <p:sp>
        <p:nvSpPr>
          <p:cNvPr id="2" name="Равнобедренный треугольник 1">
            <a:extLst>
              <a:ext uri="{FF2B5EF4-FFF2-40B4-BE49-F238E27FC236}">
                <a16:creationId xmlns="" xmlns:a16="http://schemas.microsoft.com/office/drawing/2014/main" id="{193358D8-7E98-445D-834D-DB9F93625924}"/>
              </a:ext>
            </a:extLst>
          </p:cNvPr>
          <p:cNvSpPr/>
          <p:nvPr/>
        </p:nvSpPr>
        <p:spPr>
          <a:xfrm>
            <a:off x="1597456" y="1829610"/>
            <a:ext cx="2964311" cy="242716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5502014" y="2393888"/>
            <a:ext cx="2047129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а </a:t>
            </a:r>
            <a:r>
              <a:rPr lang="uk-UA" sz="4000" b="1" dirty="0" smtClean="0">
                <a:solidFill>
                  <a:schemeClr val="bg1"/>
                </a:solidFill>
              </a:rPr>
              <a:t>+ а + а 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7095074" y="4021228"/>
            <a:ext cx="1719810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15 (см)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1487304" y="2481290"/>
            <a:ext cx="578402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400" b="1" dirty="0" smtClean="0">
                <a:solidFill>
                  <a:srgbClr val="0070C0"/>
                </a:solidFill>
              </a:rPr>
              <a:t>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2880212" y="4444406"/>
            <a:ext cx="578402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400" b="1" dirty="0" smtClean="0">
                <a:solidFill>
                  <a:srgbClr val="0070C0"/>
                </a:solidFill>
              </a:rPr>
              <a:t>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4069834" y="2529648"/>
            <a:ext cx="578402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400" b="1" dirty="0" smtClean="0">
                <a:solidFill>
                  <a:srgbClr val="0070C0"/>
                </a:solidFill>
              </a:rPr>
              <a:t>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5502013" y="4022303"/>
            <a:ext cx="1593061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5 </a:t>
            </a:r>
            <a:r>
              <a:rPr lang="ar-AE" sz="4000" b="1" dirty="0" smtClean="0">
                <a:solidFill>
                  <a:schemeClr val="bg1"/>
                </a:solidFill>
              </a:rPr>
              <a:t>∙</a:t>
            </a:r>
            <a:r>
              <a:rPr lang="uk-UA" sz="4000" b="1" dirty="0" smtClean="0">
                <a:solidFill>
                  <a:schemeClr val="bg1"/>
                </a:solidFill>
              </a:rPr>
              <a:t> 3 </a:t>
            </a:r>
            <a:r>
              <a:rPr lang="uk-UA" sz="4000" b="1" dirty="0" smtClean="0">
                <a:solidFill>
                  <a:schemeClr val="bg1"/>
                </a:solidFill>
              </a:rPr>
              <a:t>=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945301" y="2481290"/>
            <a:ext cx="1120406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0070C0"/>
                </a:solidFill>
              </a:rPr>
              <a:t>5 см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2542577" y="4444406"/>
            <a:ext cx="1038823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0070C0"/>
                </a:solidFill>
              </a:rPr>
              <a:t>5 см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3897190" y="2529648"/>
            <a:ext cx="1164668" cy="679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b="1" dirty="0" smtClean="0">
                <a:solidFill>
                  <a:srgbClr val="0070C0"/>
                </a:solidFill>
              </a:rPr>
              <a:t>5 см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239928" y="1534885"/>
            <a:ext cx="6917929" cy="523220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Периметр – це сума довжин сторін фігури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5502014" y="3208898"/>
            <a:ext cx="2047129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b="1" dirty="0" smtClean="0">
                <a:solidFill>
                  <a:schemeClr val="bg1"/>
                </a:solidFill>
              </a:rPr>
              <a:t> а </a:t>
            </a:r>
            <a:r>
              <a:rPr lang="ar-AE" sz="4000" b="1" dirty="0" smtClean="0">
                <a:solidFill>
                  <a:schemeClr val="bg1"/>
                </a:solidFill>
              </a:rPr>
              <a:t>∙</a:t>
            </a:r>
            <a:r>
              <a:rPr lang="uk-UA" sz="4000" b="1" dirty="0" smtClean="0">
                <a:solidFill>
                  <a:schemeClr val="bg1"/>
                </a:solidFill>
              </a:rPr>
              <a:t> 3 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7AAA46-85F3-4E5D-BFC8-5A6C04071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512" y="974077"/>
            <a:ext cx="2656561" cy="1908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3483" y="482275"/>
            <a:ext cx="10129946" cy="7315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55" y="1489109"/>
            <a:ext cx="931904" cy="720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26" y="4006244"/>
            <a:ext cx="1417803" cy="239935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0630" y="2422945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3941" y="3168763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8427" y="3075625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222007" y="2323126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8E48599B-8E61-462F-9E4D-F25EDB4706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0146" y="3081776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8FD5B94-6D18-435B-B032-CEFE0E67FB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4774" y="3077146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2C266FC-AAAB-4400-8003-148D3D837B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776" y="2331906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4A65C909-5EA2-4E8B-94FD-B78228DF9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484" y="2427673"/>
            <a:ext cx="394062" cy="40367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1928" y="307562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6112" y="2407009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DC6355B-9D3D-4088-8FF1-9D5736BC500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79648" y="3154761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5719" y="3075625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0473" y="2324683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1228" y="3075624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AE2F2AE-1AC0-4563-87DA-68BE406E54F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300708" y="2395927"/>
            <a:ext cx="555762" cy="4526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418D965-5E0A-424A-A3D2-0FEBBE417B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60199" y="2324683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337183" y="1588470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8408" y="1588472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17EA5A7-DD12-49DA-9FFA-7A1B0E2239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9890" y="2323126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C2648D1A-4017-4354-BB19-6B47330780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2221" y="1588471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A296410-7603-461F-8117-52390F018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02227" y="3070877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4C7452D-95CB-4815-A8D0-E2CDF614CA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86198" y="2326228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4118677-56EE-4990-8178-9DAEA61781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6317" y="2324683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53927" y="3060891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CF1039-6E7B-41C9-B93A-D1AA39A94F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5542" y="2483437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DB17E29-CCD1-42AD-9B73-14F32BBFB2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76128" y="2407010"/>
            <a:ext cx="394062" cy="35505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9DF0C99-0800-4C3F-9BFE-3E794EC10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04832" y="2352620"/>
            <a:ext cx="420821" cy="53459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CC54E44-EFDF-479D-9CED-00998DBCB8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47189" y="2326477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E705577B-03D6-4DF9-A19C-54E16CFA9D3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85048" y="2331415"/>
            <a:ext cx="455016" cy="567661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A7606188-329E-4554-BDF6-C05AE1D0771D}"/>
              </a:ext>
            </a:extLst>
          </p:cNvPr>
          <p:cNvGrpSpPr/>
          <p:nvPr/>
        </p:nvGrpSpPr>
        <p:grpSpPr>
          <a:xfrm>
            <a:off x="1352750" y="3088622"/>
            <a:ext cx="401369" cy="564394"/>
            <a:chOff x="963782" y="2336701"/>
            <a:chExt cx="401369" cy="564394"/>
          </a:xfrm>
        </p:grpSpPr>
        <p:pic>
          <p:nvPicPr>
            <p:cNvPr id="92" name="Рисунок 91">
              <a:extLst>
                <a:ext uri="{FF2B5EF4-FFF2-40B4-BE49-F238E27FC236}">
                  <a16:creationId xmlns="" xmlns:a16="http://schemas.microsoft.com/office/drawing/2014/main" id="{D274C59D-A234-4131-9CCC-FA1E9D08F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F52CC703-A824-42FC-9A99-222AD372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80828283-7B88-420A-B11C-7120D7DE21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08827" y="3234888"/>
            <a:ext cx="440143" cy="28893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9253C3F0-9D8D-43F6-AA5D-1CB855D5167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8903" y="3040208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3856F95-AA2D-4764-9CA3-350B309E0EF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13524" y="2422945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15AF0F34-FF3B-4262-B3BE-CF9281BA2E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01756" y="2314534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E904B1DE-0919-4635-8B15-125FF15D9B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96312" y="3070877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EFA02C21-B804-451F-A8AF-E8603210E9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275013" y="3143678"/>
            <a:ext cx="555762" cy="45268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95E8F72E-F60D-41ED-B882-BDC0BE3006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54195" y="3070877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4EFC2710-CF76-4525-8692-3CE2C0211F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20622" y="3072434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EAE2E682-3F66-4D32-8CB8-6FDD99E96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50433" y="3154761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CBE1A8C3-0EDB-4275-9E1E-D631390314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687829" y="3170696"/>
            <a:ext cx="394062" cy="355057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3738668C-7104-48E7-91F7-0618EF5D5A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76061" y="3062285"/>
            <a:ext cx="455016" cy="567661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B4716F8A-9FC3-4F3A-9B16-1E584D75DFE8}"/>
              </a:ext>
            </a:extLst>
          </p:cNvPr>
          <p:cNvSpPr txBox="1"/>
          <p:nvPr/>
        </p:nvSpPr>
        <p:spPr>
          <a:xfrm>
            <a:off x="8249387" y="300912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72A42350-DEDD-44F0-97DC-1B5670CADB0E}"/>
              </a:ext>
            </a:extLst>
          </p:cNvPr>
          <p:cNvSpPr txBox="1"/>
          <p:nvPr/>
        </p:nvSpPr>
        <p:spPr>
          <a:xfrm>
            <a:off x="6824026" y="3031541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95075" y="509646"/>
            <a:ext cx="4280496" cy="61157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27" y="1599202"/>
            <a:ext cx="2758119" cy="2163500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7 Дія ділення\№082 - Розв’язування вправ і задач на засвоєння вивчених таблиць множення і ділення\2025-02-10_170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8" y="378605"/>
            <a:ext cx="6271646" cy="58262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900" y="613183"/>
            <a:ext cx="9815471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«Сніжинки»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9333" y="2877952"/>
            <a:ext cx="590250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Намалюй стільки сніжинок, </a:t>
            </a:r>
            <a:r>
              <a:rPr lang="uk-UA" sz="2800" dirty="0"/>
              <a:t>на скільки </a:t>
            </a:r>
            <a:r>
              <a:rPr lang="uk-UA" sz="2800" dirty="0" smtClean="0"/>
              <a:t>ти оцінюєш </a:t>
            </a:r>
            <a:r>
              <a:rPr lang="uk-UA" sz="2800" dirty="0"/>
              <a:t>свою роботу сьогодні на </a:t>
            </a:r>
            <a:r>
              <a:rPr lang="uk-UA" sz="2800" dirty="0" err="1"/>
              <a:t>уроці</a:t>
            </a:r>
            <a:r>
              <a:rPr lang="uk-UA" sz="2800" dirty="0"/>
              <a:t>. </a:t>
            </a:r>
            <a:endParaRPr lang="ru-RU" sz="2800" dirty="0"/>
          </a:p>
        </p:txBody>
      </p:sp>
      <p:pic>
        <p:nvPicPr>
          <p:cNvPr id="10" name="Рисунок 9" descr="ÐÐ°ÑÑÐ¸Ð½ÐºÐ¸ Ð¿Ð¾ Ð·Ð°Ð¿ÑÐ¾ÑÑ &quot;ÑÐ½ÑÐ¶Ð¸Ð½ÐºÐ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28" y="2877953"/>
            <a:ext cx="3167929" cy="2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89333" y="1518387"/>
            <a:ext cx="7412410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легко? Чому?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важко? Чому?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7567" y="609609"/>
            <a:ext cx="9707262" cy="7293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727245" y="1541699"/>
            <a:ext cx="5147584" cy="39159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Математика – наука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Точна і серйозна.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І прожить без неї нам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Навіть дня не можна.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Міркуємо – швидко!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Відповідаємо – правильно!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Лічимо – точно!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Пишемо – гарно!</a:t>
            </a:r>
          </a:p>
        </p:txBody>
      </p:sp>
      <p:pic>
        <p:nvPicPr>
          <p:cNvPr id="2050" name="Picture 2" descr="Owl teacher leads math lesson">
            <a:extLst>
              <a:ext uri="{FF2B5EF4-FFF2-40B4-BE49-F238E27FC236}">
                <a16:creationId xmlns:a16="http://schemas.microsoft.com/office/drawing/2014/main" xmlns="" id="{1FBF70FB-D92E-4637-B718-C3CAE96A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67" y="1541699"/>
            <a:ext cx="3447976" cy="36218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4855742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0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100" y="599566"/>
            <a:ext cx="10072936" cy="10772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Склади </a:t>
            </a:r>
            <a:r>
              <a:rPr lang="uk-UA" sz="3200" b="1" dirty="0" smtClean="0">
                <a:solidFill>
                  <a:schemeClr val="bg1"/>
                </a:solidFill>
              </a:rPr>
              <a:t>усно добутки </a:t>
            </a:r>
            <a:r>
              <a:rPr lang="uk-UA" sz="3200" b="1" dirty="0">
                <a:solidFill>
                  <a:schemeClr val="bg1"/>
                </a:solidFill>
              </a:rPr>
              <a:t>з множником 2 та частки з дільником 2, скориставшись схемою.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7 Дія ділення\№082 - Розв’язування вправ і задач на засвоєння вивчених таблиць множення і ділення\2025-02-10_141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42" y="1830841"/>
            <a:ext cx="6975839" cy="247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97442" y="5047203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2 =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397442" y="4408625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18588" y="4408625"/>
            <a:ext cx="66688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25188" y="5047202"/>
            <a:ext cx="66028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6468862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20:2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2·7 = 14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2·6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2·4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2·5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2·8 = 16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2·9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2·2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81" y="337557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5151496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46" y="1353370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94" y="4335609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71" y="1375521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16" y="2383663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65052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 : 2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14:2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6465052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16:2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2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468863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10:2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2:2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8" y="240293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89" y="137971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4276120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47" y="137971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58" y="2393760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08" y="4224038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239482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2·1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2·10 = 20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2" y="535479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90" y="3399254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90" y="4392068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19" y="5161499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01" y="5290948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461243" y="3351860"/>
            <a:ext cx="19052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8 : 2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18:2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99" y="3333558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08" y="327292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2" b="63687"/>
          <a:stretch/>
        </p:blipFill>
        <p:spPr>
          <a:xfrm>
            <a:off x="99044" y="1313247"/>
            <a:ext cx="11926492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62292" y="1706062"/>
            <a:ext cx="473583" cy="5908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1632" y="-669433"/>
            <a:ext cx="483345" cy="603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0034" y="-614407"/>
            <a:ext cx="473583" cy="590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81" y="231497"/>
            <a:ext cx="2758119" cy="216350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210490" y="494528"/>
            <a:ext cx="8732066" cy="8187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Взаємозв’язок множення і ділення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538952"/>
            <a:ext cx="2584234" cy="107499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031421" y="2505094"/>
            <a:ext cx="15049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5 </a:t>
            </a:r>
            <a:r>
              <a:rPr lang="uk-UA" sz="3600" dirty="0" smtClean="0">
                <a:solidFill>
                  <a:srgbClr val="00B050"/>
                </a:solidFill>
              </a:rPr>
              <a:t>∙ </a:t>
            </a:r>
            <a:r>
              <a:rPr lang="en-US" sz="3600" dirty="0" smtClean="0">
                <a:solidFill>
                  <a:srgbClr val="00B050"/>
                </a:solidFill>
              </a:rPr>
              <a:t>3</a:t>
            </a:r>
            <a:r>
              <a:rPr lang="uk-UA" sz="3600" dirty="0" smtClean="0">
                <a:solidFill>
                  <a:srgbClr val="00B050"/>
                </a:solidFill>
              </a:rPr>
              <a:t>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987878" y="3797756"/>
            <a:ext cx="1613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15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5 </a:t>
            </a:r>
            <a:r>
              <a:rPr lang="uk-UA" sz="3600" dirty="0" smtClean="0">
                <a:solidFill>
                  <a:srgbClr val="00B050"/>
                </a:solidFill>
              </a:rPr>
              <a:t>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031421" y="3135107"/>
            <a:ext cx="152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3 ∙ </a:t>
            </a:r>
            <a:r>
              <a:rPr lang="uk-UA" sz="3600" dirty="0" smtClean="0">
                <a:solidFill>
                  <a:srgbClr val="00B050"/>
                </a:solidFill>
              </a:rPr>
              <a:t>5 </a:t>
            </a:r>
            <a:r>
              <a:rPr lang="uk-UA" sz="3600" dirty="0" smtClean="0">
                <a:solidFill>
                  <a:srgbClr val="00B050"/>
                </a:solidFill>
              </a:rPr>
              <a:t>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987878" y="4444087"/>
            <a:ext cx="15811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15 </a:t>
            </a:r>
            <a:r>
              <a:rPr lang="uk-UA" sz="3600" dirty="0" smtClean="0">
                <a:solidFill>
                  <a:srgbClr val="00B050"/>
                </a:solidFill>
              </a:rPr>
              <a:t>: 3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2525485" y="2505094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15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2503714" y="3151425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15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2536369" y="3812068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3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2569030" y="4458399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5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89313" y="2505094"/>
            <a:ext cx="15049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6 </a:t>
            </a:r>
            <a:r>
              <a:rPr lang="uk-UA" sz="3600" dirty="0" smtClean="0">
                <a:solidFill>
                  <a:srgbClr val="00B050"/>
                </a:solidFill>
              </a:rPr>
              <a:t>∙ 2 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45770" y="3797756"/>
            <a:ext cx="16138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2 </a:t>
            </a:r>
            <a:r>
              <a:rPr lang="uk-UA" sz="3600" dirty="0" smtClean="0">
                <a:solidFill>
                  <a:srgbClr val="00B050"/>
                </a:solidFill>
              </a:rPr>
              <a:t>: </a:t>
            </a:r>
            <a:r>
              <a:rPr lang="uk-UA" sz="3600" dirty="0" smtClean="0">
                <a:solidFill>
                  <a:srgbClr val="00B050"/>
                </a:solidFill>
              </a:rPr>
              <a:t>6 </a:t>
            </a:r>
            <a:r>
              <a:rPr lang="uk-UA" sz="3600" dirty="0" smtClean="0">
                <a:solidFill>
                  <a:srgbClr val="00B050"/>
                </a:solidFill>
              </a:rPr>
              <a:t>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89313" y="3135107"/>
            <a:ext cx="15267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2 ∙ </a:t>
            </a:r>
            <a:r>
              <a:rPr lang="uk-UA" sz="3600" dirty="0" smtClean="0">
                <a:solidFill>
                  <a:srgbClr val="00B050"/>
                </a:solidFill>
              </a:rPr>
              <a:t>6 </a:t>
            </a:r>
            <a:r>
              <a:rPr lang="uk-UA" sz="3600" dirty="0" smtClean="0">
                <a:solidFill>
                  <a:srgbClr val="00B050"/>
                </a:solidFill>
              </a:rPr>
              <a:t>= 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945770" y="4444087"/>
            <a:ext cx="15811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2 </a:t>
            </a:r>
            <a:r>
              <a:rPr lang="uk-UA" sz="3600" dirty="0" smtClean="0">
                <a:solidFill>
                  <a:srgbClr val="00B050"/>
                </a:solidFill>
              </a:rPr>
              <a:t>: 2 =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83377" y="2505094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526918" y="3812068"/>
            <a:ext cx="7075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559579" y="4458399"/>
            <a:ext cx="6966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B050"/>
                </a:solidFill>
              </a:rPr>
              <a:t>6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494262" y="3135107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1</a:t>
            </a:r>
            <a:r>
              <a:rPr lang="uk-UA" sz="3600" dirty="0" smtClean="0">
                <a:solidFill>
                  <a:srgbClr val="00B050"/>
                </a:solidFill>
              </a:rPr>
              <a:t>2</a:t>
            </a:r>
            <a:endParaRPr lang="uk-UA" sz="3600" dirty="0">
              <a:solidFill>
                <a:srgbClr val="00B050"/>
              </a:solidFill>
            </a:endParaRPr>
          </a:p>
        </p:txBody>
      </p:sp>
      <p:sp>
        <p:nvSpPr>
          <p:cNvPr id="43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0773BB56-CF3C-4CD9-B063-C70097379DEF}"/>
              </a:ext>
            </a:extLst>
          </p:cNvPr>
          <p:cNvSpPr/>
          <p:nvPr/>
        </p:nvSpPr>
        <p:spPr>
          <a:xfrm>
            <a:off x="7764606" y="2394997"/>
            <a:ext cx="3682245" cy="2579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Якщо </a:t>
            </a:r>
            <a:r>
              <a:rPr lang="uk-UA" sz="2800" b="1" dirty="0" smtClean="0">
                <a:solidFill>
                  <a:srgbClr val="FFFF00"/>
                </a:solidFill>
              </a:rPr>
              <a:t>добуток</a:t>
            </a:r>
            <a:r>
              <a:rPr lang="uk-UA" sz="2800" b="1" dirty="0" smtClean="0">
                <a:solidFill>
                  <a:schemeClr val="bg1"/>
                </a:solidFill>
              </a:rPr>
              <a:t> двох чисел </a:t>
            </a:r>
            <a:r>
              <a:rPr lang="uk-UA" sz="2800" b="1" dirty="0" smtClean="0">
                <a:solidFill>
                  <a:srgbClr val="FFFF00"/>
                </a:solidFill>
              </a:rPr>
              <a:t>поділити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на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один із множників</a:t>
            </a:r>
            <a:r>
              <a:rPr lang="uk-UA" sz="2800" b="1" dirty="0" smtClean="0">
                <a:solidFill>
                  <a:schemeClr val="bg1"/>
                </a:solidFill>
              </a:rPr>
              <a:t>, то </a:t>
            </a:r>
            <a:r>
              <a:rPr lang="uk-UA" sz="2800" b="1" dirty="0" smtClean="0">
                <a:solidFill>
                  <a:srgbClr val="FFFF00"/>
                </a:solidFill>
              </a:rPr>
              <a:t>дістанемо інший множник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42922" y="1706063"/>
            <a:ext cx="473583" cy="5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982721" y="1362825"/>
            <a:ext cx="5752374" cy="7003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 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збільште </a:t>
            </a:r>
            <a:r>
              <a:rPr lang="uk-UA" sz="3200" b="1" dirty="0" smtClean="0">
                <a:solidFill>
                  <a:schemeClr val="bg1"/>
                </a:solidFill>
              </a:rPr>
              <a:t>утричі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033988" y="2171303"/>
            <a:ext cx="5752375" cy="6310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 </a:t>
            </a:r>
            <a:r>
              <a:rPr lang="en-US" sz="3200" b="1" dirty="0" smtClean="0">
                <a:solidFill>
                  <a:schemeClr val="bg1"/>
                </a:solidFill>
              </a:rPr>
              <a:t>16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зменште удвічі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1033988" y="2906485"/>
            <a:ext cx="5752374" cy="732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Добуток чисел 3 і 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0">
            <a:extLst>
              <a:ext uri="{FF2B5EF4-FFF2-40B4-BE49-F238E27FC236}">
                <a16:creationId xmlns:a16="http://schemas.microsoft.com/office/drawing/2014/main" xmlns="" id="{3F08EE5D-AAC1-452D-BB6D-A4D787FFAB19}"/>
              </a:ext>
            </a:extLst>
          </p:cNvPr>
          <p:cNvSpPr/>
          <p:nvPr/>
        </p:nvSpPr>
        <p:spPr>
          <a:xfrm>
            <a:off x="1033990" y="3853411"/>
            <a:ext cx="5752373" cy="67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Частка чисел 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і 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F1DAD4-51CE-477F-B4F7-F0F7F376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4131964"/>
            <a:ext cx="2266950" cy="2381250"/>
          </a:xfrm>
          <a:prstGeom prst="rect">
            <a:avLst/>
          </a:prstGeom>
        </p:spPr>
      </p:pic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982723" y="566462"/>
            <a:ext cx="10033620" cy="646331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uk-UA" sz="4000" b="1" smtClean="0">
                <a:solidFill>
                  <a:schemeClr val="bg1"/>
                </a:solidFill>
                <a:ea typeface="Calibri" pitchFamily="34" charset="0"/>
                <a:cs typeface="Tahoma" pitchFamily="34" charset="0"/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014482" y="2171982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6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2 =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14482" y="1393597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∙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543792" y="1395012"/>
            <a:ext cx="74580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543792" y="2170636"/>
            <a:ext cx="74580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022646" y="2965045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∙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551956" y="2964574"/>
            <a:ext cx="74580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066122" y="3835767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0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5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=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607746" y="3835766"/>
            <a:ext cx="74580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017662" y="4897520"/>
            <a:ext cx="7517966" cy="830997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  <a:latin typeface="+mn-lt"/>
              </a:rPr>
              <a:t>Складіть вирази на </a:t>
            </a:r>
            <a:r>
              <a:rPr lang="uk-UA" sz="2400" b="1" dirty="0" smtClean="0">
                <a:solidFill>
                  <a:srgbClr val="7030A0"/>
                </a:solidFill>
                <a:latin typeface="+mn-lt"/>
              </a:rPr>
              <a:t>взаємозв’язок ділення </a:t>
            </a:r>
            <a:r>
              <a:rPr lang="uk-UA" sz="2400" b="1" dirty="0" smtClean="0">
                <a:solidFill>
                  <a:srgbClr val="7030A0"/>
                </a:solidFill>
                <a:latin typeface="+mn-lt"/>
              </a:rPr>
              <a:t>і множення з числами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uk-UA" sz="2400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uk-UA" sz="24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uk-UA" sz="2400" b="1" dirty="0" smtClean="0">
                <a:solidFill>
                  <a:srgbClr val="FF0000"/>
                </a:solidFill>
                <a:latin typeface="+mn-lt"/>
              </a:rPr>
              <a:t>18, 9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1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4100" y="494529"/>
            <a:ext cx="9973129" cy="7028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задачі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54101" y="1303748"/>
            <a:ext cx="8079014" cy="830997"/>
          </a:xfrm>
          <a:prstGeom prst="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7030A0"/>
                </a:solidFill>
              </a:rPr>
              <a:t>Які з них розв’язують дією множення, а які – дією ділення? </a:t>
            </a:r>
            <a:r>
              <a:rPr lang="uk-UA" sz="2400" b="1" dirty="0" smtClean="0">
                <a:solidFill>
                  <a:srgbClr val="7030A0"/>
                </a:solidFill>
                <a:latin typeface="+mn-lt"/>
              </a:rPr>
              <a:t>Розв’яжи </a:t>
            </a:r>
            <a:r>
              <a:rPr lang="uk-UA" sz="2400" b="1" dirty="0" smtClean="0">
                <a:solidFill>
                  <a:srgbClr val="7030A0"/>
                </a:solidFill>
                <a:latin typeface="+mn-lt"/>
              </a:rPr>
              <a:t>дві задачі на вибір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9161133" y="2309446"/>
            <a:ext cx="125649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10 </a:t>
            </a:r>
            <a:r>
              <a:rPr lang="uk-UA" sz="2800" b="1" dirty="0" smtClean="0">
                <a:solidFill>
                  <a:schemeClr val="bg1"/>
                </a:solidFill>
              </a:rPr>
              <a:t>: 2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9161133" y="2988696"/>
            <a:ext cx="125649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2 ∙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9161133" y="3666073"/>
            <a:ext cx="128058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6 </a:t>
            </a:r>
            <a:r>
              <a:rPr lang="uk-UA" sz="2800" b="1" dirty="0" smtClean="0">
                <a:solidFill>
                  <a:schemeClr val="bg1"/>
                </a:solidFill>
              </a:rPr>
              <a:t>: 2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9161132" y="4406010"/>
            <a:ext cx="1280587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ar-AE" sz="2800" b="1" dirty="0" smtClean="0">
                <a:solidFill>
                  <a:schemeClr val="bg1"/>
                </a:solidFill>
              </a:rPr>
              <a:t>∙</a:t>
            </a:r>
            <a:r>
              <a:rPr lang="uk-UA" sz="2800" b="1" dirty="0" smtClean="0">
                <a:solidFill>
                  <a:schemeClr val="bg1"/>
                </a:solidFill>
              </a:rPr>
              <a:t> 3 </a:t>
            </a:r>
            <a:r>
              <a:rPr lang="uk-UA" sz="2800" b="1" dirty="0" smtClean="0">
                <a:solidFill>
                  <a:schemeClr val="bg1"/>
                </a:solidFill>
              </a:rPr>
              <a:t>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7 Дія ділення\№082 - Розв’язування вправ і задач на засвоєння вивчених таблиць множення і ділення\2025-02-10_164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1" b="932"/>
          <a:stretch/>
        </p:blipFill>
        <p:spPr bwMode="auto">
          <a:xfrm>
            <a:off x="1054100" y="2309446"/>
            <a:ext cx="8107033" cy="303543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10417629" y="2309446"/>
            <a:ext cx="102557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5 (кг)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10417629" y="2988696"/>
            <a:ext cx="102557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8 (л)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10441719" y="3666073"/>
            <a:ext cx="1001486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3 (л)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31508C-CB38-4CF8-B834-CBB4410EFB9E}"/>
              </a:ext>
            </a:extLst>
          </p:cNvPr>
          <p:cNvSpPr txBox="1"/>
          <p:nvPr/>
        </p:nvSpPr>
        <p:spPr>
          <a:xfrm>
            <a:off x="10441719" y="4406010"/>
            <a:ext cx="1360715" cy="6792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15 </a:t>
            </a:r>
            <a:r>
              <a:rPr lang="uk-UA" sz="2800" b="1" dirty="0" smtClean="0">
                <a:solidFill>
                  <a:schemeClr val="bg1"/>
                </a:solidFill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</a:rPr>
              <a:t>грн)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5863</TotalTime>
  <Words>577</Words>
  <Application>Microsoft Office PowerPoint</Application>
  <PresentationFormat>Произвольный</PresentationFormat>
  <Paragraphs>171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«Сніжинки»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837</cp:revision>
  <dcterms:created xsi:type="dcterms:W3CDTF">2018-01-05T16:38:53Z</dcterms:created>
  <dcterms:modified xsi:type="dcterms:W3CDTF">2025-02-10T15:40:06Z</dcterms:modified>
</cp:coreProperties>
</file>