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82" r:id="rId3"/>
    <p:sldId id="783" r:id="rId4"/>
    <p:sldId id="784" r:id="rId5"/>
    <p:sldId id="791" r:id="rId6"/>
    <p:sldId id="790" r:id="rId7"/>
    <p:sldId id="787" r:id="rId8"/>
    <p:sldId id="761" r:id="rId9"/>
    <p:sldId id="743" r:id="rId10"/>
    <p:sldId id="718" r:id="rId11"/>
    <p:sldId id="785" r:id="rId12"/>
    <p:sldId id="788" r:id="rId13"/>
    <p:sldId id="7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82"/>
            <p14:sldId id="783"/>
            <p14:sldId id="784"/>
            <p14:sldId id="791"/>
            <p14:sldId id="790"/>
            <p14:sldId id="787"/>
            <p14:sldId id="761"/>
            <p14:sldId id="743"/>
            <p14:sldId id="718"/>
            <p14:sldId id="785"/>
            <p14:sldId id="788"/>
            <p14:sldId id="7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EF"/>
    <a:srgbClr val="C6109F"/>
    <a:srgbClr val="295FFF"/>
    <a:srgbClr val="00B050"/>
    <a:srgbClr val="BA1CBA"/>
    <a:srgbClr val="0D0D0D"/>
    <a:srgbClr val="FF3131"/>
    <a:srgbClr val="9E0000"/>
    <a:srgbClr val="FFFF00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Таблиця  ділення на 3 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 на зменшення числа в кілька разів 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Креслення відрізка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91097" custLinFactX="84109" custLinFactNeighborX="1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7538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17794" custLinFactNeighborX="-7046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96623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42A147F4-D31B-4E5D-9A4D-CFF2B4B0A47C}" type="presOf" srcId="{289AA968-9F58-4A6E-B11C-582CA574AD65}" destId="{6408D3F1-0C0E-4F5D-B5D5-053E6D4B4C50}" srcOrd="0" destOrd="0" presId="urn:microsoft.com/office/officeart/2005/8/layout/hList6"/>
    <dgm:cxn modelId="{D99A0B1D-D0E7-45AC-9E9A-F7465418216B}" type="presOf" srcId="{C7F066E2-A2BF-4022-BF58-14958850D66F}" destId="{59CF1D9C-2F66-430C-8C5F-07B7FEE5F045}" srcOrd="0" destOrd="0" presId="urn:microsoft.com/office/officeart/2005/8/layout/hList6"/>
    <dgm:cxn modelId="{CC5CBDBD-40BB-4DD0-8789-181895FB178B}" type="presOf" srcId="{6EE47331-2253-406E-9CB5-953C9128E5FC}" destId="{783C5BBC-E083-4F12-B4A9-616A8F9530EC}" srcOrd="0" destOrd="0" presId="urn:microsoft.com/office/officeart/2005/8/layout/hList6"/>
    <dgm:cxn modelId="{B989590C-E9E7-4790-8AF2-6551F0BB0C26}" type="presOf" srcId="{3466C275-B8F1-459F-B50B-976409EFE0E4}" destId="{6C0F7CAC-2753-43F9-84FC-D27019835444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E8384D11-AB41-426E-882F-F3F807028D6D}" type="presOf" srcId="{17FCBCD0-5166-44EF-A995-697AB50FC98B}" destId="{8C93B566-6306-40C5-A3D5-B84E788E517B}" srcOrd="0" destOrd="0" presId="urn:microsoft.com/office/officeart/2005/8/layout/hList6"/>
    <dgm:cxn modelId="{35ABE7F0-BD39-43D2-A0C1-7FDCABFD4361}" type="presParOf" srcId="{6408D3F1-0C0E-4F5D-B5D5-053E6D4B4C50}" destId="{783C5BBC-E083-4F12-B4A9-616A8F9530EC}" srcOrd="0" destOrd="0" presId="urn:microsoft.com/office/officeart/2005/8/layout/hList6"/>
    <dgm:cxn modelId="{553D2A6E-2CF6-4185-9CA1-2EE1C4892FEB}" type="presParOf" srcId="{6408D3F1-0C0E-4F5D-B5D5-053E6D4B4C50}" destId="{903EF99B-E600-4B60-96C8-658D7EF2F880}" srcOrd="1" destOrd="0" presId="urn:microsoft.com/office/officeart/2005/8/layout/hList6"/>
    <dgm:cxn modelId="{7D5A25CB-078B-4458-8ACB-F6DDE1A6ADE8}" type="presParOf" srcId="{6408D3F1-0C0E-4F5D-B5D5-053E6D4B4C50}" destId="{8C93B566-6306-40C5-A3D5-B84E788E517B}" srcOrd="2" destOrd="0" presId="urn:microsoft.com/office/officeart/2005/8/layout/hList6"/>
    <dgm:cxn modelId="{C1448F6B-EEBB-4007-ADB4-D9082CEE737B}" type="presParOf" srcId="{6408D3F1-0C0E-4F5D-B5D5-053E6D4B4C50}" destId="{B4E8D5E2-E5AE-41CC-80D3-5A0016AFADCC}" srcOrd="3" destOrd="0" presId="urn:microsoft.com/office/officeart/2005/8/layout/hList6"/>
    <dgm:cxn modelId="{C20035A9-9251-4D8D-A594-42982678C583}" type="presParOf" srcId="{6408D3F1-0C0E-4F5D-B5D5-053E6D4B4C50}" destId="{59CF1D9C-2F66-430C-8C5F-07B7FEE5F045}" srcOrd="4" destOrd="0" presId="urn:microsoft.com/office/officeart/2005/8/layout/hList6"/>
    <dgm:cxn modelId="{A3E741A1-CE6B-421D-964D-51D0FAFAAD45}" type="presParOf" srcId="{6408D3F1-0C0E-4F5D-B5D5-053E6D4B4C50}" destId="{DF566261-9B99-479C-9346-B39B9279D96E}" srcOrd="5" destOrd="0" presId="urn:microsoft.com/office/officeart/2005/8/layout/hList6"/>
    <dgm:cxn modelId="{0FFA43E4-AC95-4F66-901E-5932C1D56410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424887" y="954864"/>
          <a:ext cx="4272497" cy="23627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Таблиця  ділення на 3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379751" y="854499"/>
        <a:ext cx="236276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01018" y="1001018"/>
          <a:ext cx="4272497" cy="227045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70459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280272" y="608646"/>
          <a:ext cx="4272497" cy="305520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зменшення числа в кілька разів </a:t>
          </a:r>
          <a:endParaRPr lang="ru-RU" sz="3200" b="1" kern="1200" dirty="0"/>
        </a:p>
      </dsp:txBody>
      <dsp:txXfrm rot="5400000">
        <a:off x="4888919" y="854498"/>
        <a:ext cx="3055204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146139" y="883200"/>
          <a:ext cx="4272497" cy="250609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Креслення відрізка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29340" y="854498"/>
        <a:ext cx="250609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799" y="4047675"/>
            <a:ext cx="9938657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Таблиця </a:t>
            </a:r>
            <a:r>
              <a:rPr lang="uk-UA" sz="4000" b="1" dirty="0">
                <a:solidFill>
                  <a:srgbClr val="7030A0"/>
                </a:solidFill>
              </a:rPr>
              <a:t>ділення на 3. </a:t>
            </a:r>
            <a:r>
              <a:rPr lang="uk-UA" sz="4000" b="1" dirty="0" smtClean="0">
                <a:solidFill>
                  <a:srgbClr val="7030A0"/>
                </a:solidFill>
              </a:rPr>
              <a:t>Розв’язування задач на зменшення числа в кілька разів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number 3 and three mice on a">
            <a:extLst>
              <a:ext uri="{FF2B5EF4-FFF2-40B4-BE49-F238E27FC236}">
                <a16:creationId xmlns="" xmlns:a16="http://schemas.microsoft.com/office/drawing/2014/main" id="{D5E84E9B-5F90-4E74-B7DA-8C6FAA34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1116064"/>
            <a:ext cx="2427514" cy="25499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2947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7AAA46-85F3-4E5D-BFC8-5A6C04071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512" y="974077"/>
            <a:ext cx="2656561" cy="1908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7631" y="494528"/>
            <a:ext cx="9886940" cy="7696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55" y="1489109"/>
            <a:ext cx="931904" cy="720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82" y="1264222"/>
            <a:ext cx="1417803" cy="239935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3200" y="2421048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2244" y="3167192"/>
            <a:ext cx="394062" cy="35505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201421" y="3077912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8E48599B-8E61-462F-9E4D-F25EDB4706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65654" y="2336572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2C266FC-AAAB-4400-8003-148D3D837B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776" y="2331906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A65C909-5EA2-4E8B-94FD-B78228DF9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357" y="3152869"/>
            <a:ext cx="394062" cy="40367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78137" y="2331415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25396" y="2407010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DC6355B-9D3D-4088-8FF1-9D5736BC500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50471" y="3167191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1548" y="2323126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33284" y="2339882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AE2F2AE-1AC0-4563-87DA-68BE406E54F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86436" y="1668573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418D965-5E0A-424A-A3D2-0FEBBE417B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44610" y="3079375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213391" y="3077912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88408" y="1588472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17EA5A7-DD12-49DA-9FFA-7A1B0E2239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1810" y="2331415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C2648D1A-4017-4354-BB19-6B47330780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26015" y="2327316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A296410-7603-461F-8117-52390F018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3542" y="3078630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4C7452D-95CB-4815-A8D0-E2CDF614CA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10755" y="2323126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4118677-56EE-4990-8178-9DAEA61781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1972" y="2331415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40230" y="2323126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CF1039-6E7B-41C9-B93A-D1AA39A94F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4638" y="2497530"/>
            <a:ext cx="440143" cy="28893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2DB17E29-CCD1-42AD-9B73-14F32BBFB2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76128" y="2407010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CC54E44-EFDF-479D-9CED-00998DBCB8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79890" y="1588472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E705577B-03D6-4DF9-A19C-54E16CFA9D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31786" y="2339882"/>
            <a:ext cx="455016" cy="567661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A7606188-329E-4554-BDF6-C05AE1D0771D}"/>
              </a:ext>
            </a:extLst>
          </p:cNvPr>
          <p:cNvGrpSpPr/>
          <p:nvPr/>
        </p:nvGrpSpPr>
        <p:grpSpPr>
          <a:xfrm>
            <a:off x="1345001" y="2345706"/>
            <a:ext cx="401369" cy="564394"/>
            <a:chOff x="963782" y="2336701"/>
            <a:chExt cx="401369" cy="564394"/>
          </a:xfrm>
        </p:grpSpPr>
        <p:pic>
          <p:nvPicPr>
            <p:cNvPr id="92" name="Рисунок 91">
              <a:extLst>
                <a:ext uri="{FF2B5EF4-FFF2-40B4-BE49-F238E27FC236}">
                  <a16:creationId xmlns="" xmlns:a16="http://schemas.microsoft.com/office/drawing/2014/main" id="{D274C59D-A234-4131-9CCC-FA1E9D08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F52CC703-A824-42FC-9A99-222AD372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0828283-7B88-420A-B11C-7120D7DE21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2722" y="3244931"/>
            <a:ext cx="440143" cy="28893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3856F95-AA2D-4764-9CA3-350B309E0EF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13524" y="2422945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15AF0F34-FF3B-4262-B3BE-CF9281BA2E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87096" y="3069953"/>
            <a:ext cx="455016" cy="567661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B4716F8A-9FC3-4F3A-9B16-1E584D75DFE8}"/>
              </a:ext>
            </a:extLst>
          </p:cNvPr>
          <p:cNvSpPr txBox="1"/>
          <p:nvPr/>
        </p:nvSpPr>
        <p:spPr>
          <a:xfrm>
            <a:off x="8620466" y="301724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2A42350-DEDD-44F0-97DC-1B5670CADB0E}"/>
              </a:ext>
            </a:extLst>
          </p:cNvPr>
          <p:cNvSpPr txBox="1"/>
          <p:nvPr/>
        </p:nvSpPr>
        <p:spPr>
          <a:xfrm>
            <a:off x="6803823" y="302584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171BEEA2-A123-4CBB-B1E6-F5522F97CC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2615" y="3082705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E14A012-4F2D-42E3-A671-7F0E25D910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1660" y="3076168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6896895A-DED5-444E-9044-240DF86F87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24236" y="232549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DB295CE-DE8A-47DA-823A-313D7A071F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30627" y="2348639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7504090F-95A2-4711-96A9-6A2DBF1456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62287" y="3092449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6C251EF-9777-4567-A340-BDA886B0ED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56112" y="3079002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7365C87-01E3-4F5E-A96C-66997818D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36863" y="3079003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BA2DF13-A194-49A4-9659-FC5F5910CC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72761" y="3162887"/>
            <a:ext cx="394062" cy="35505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EFBA292-1017-4449-BEB5-0E1D013B34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28128" y="3079000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9C68923A-3DD3-4F90-9BCF-9A3D56926ED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10157" y="3178822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6109328A-F803-4255-9871-A2947EA7FB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20869" y="3081374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E34F2FC-62C4-461D-8916-BA542541FC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32840" y="3079001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9BE942A1-1C9B-4405-8481-B91FD84A86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599787" y="307791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BDD81232-50A2-4957-AB8F-945C871999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234708" y="2331415"/>
            <a:ext cx="455016" cy="567661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85135" y="564071"/>
            <a:ext cx="9798551" cy="7531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27" y="1599202"/>
            <a:ext cx="2758119" cy="2163500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7 Дія ділення\№083 - Складання таблиці ділення на 3\2025-02-11_2147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35" y="1519237"/>
            <a:ext cx="6369551" cy="441739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85135" y="564071"/>
            <a:ext cx="9798551" cy="7531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27" y="1599202"/>
            <a:ext cx="2758119" cy="2163500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7 Дія ділення\№083 - Складання таблиці ділення на 3\2025-02-11_215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0" y="1445759"/>
            <a:ext cx="5879415" cy="49126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900" y="613183"/>
            <a:ext cx="9815471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«Сніжинки»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9333" y="2877952"/>
            <a:ext cx="5902506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Намалюй стільки сніжинок, </a:t>
            </a:r>
            <a:r>
              <a:rPr lang="uk-UA" sz="2800" dirty="0"/>
              <a:t>на скільки </a:t>
            </a:r>
            <a:r>
              <a:rPr lang="uk-UA" sz="2800" dirty="0" smtClean="0"/>
              <a:t>ти оцінюєш </a:t>
            </a:r>
            <a:r>
              <a:rPr lang="uk-UA" sz="2800" dirty="0"/>
              <a:t>свою роботу сьогодні на </a:t>
            </a:r>
            <a:r>
              <a:rPr lang="uk-UA" sz="2800" dirty="0" err="1"/>
              <a:t>уроці</a:t>
            </a:r>
            <a:r>
              <a:rPr lang="uk-UA" sz="2800" dirty="0"/>
              <a:t>. </a:t>
            </a:r>
            <a:endParaRPr lang="ru-RU" sz="2800" dirty="0"/>
          </a:p>
        </p:txBody>
      </p:sp>
      <p:pic>
        <p:nvPicPr>
          <p:cNvPr id="10" name="Рисунок 9" descr="ÐÐ°ÑÑÐ¸Ð½ÐºÐ¸ Ð¿Ð¾ Ð·Ð°Ð¿ÑÐ¾ÑÑ &quot;ÑÐ½ÑÐ¶Ð¸Ð½ÐºÐ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28" y="2877953"/>
            <a:ext cx="3167929" cy="29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89333" y="1518387"/>
            <a:ext cx="7412410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Яке завдання було виконувати легко? Чому?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Яке завдання було виконувати важко? Чому?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7567" y="609609"/>
            <a:ext cx="9707262" cy="7293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727245" y="1541699"/>
            <a:ext cx="5147584" cy="39159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Математика – наука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Точна і серйозна.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І прожить без неї нам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Навіть дня не можна.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Міркуємо – швидко!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Відповідаємо – правильно!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Лічимо – точно!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Пишемо – гарно!</a:t>
            </a:r>
          </a:p>
        </p:txBody>
      </p:sp>
      <p:pic>
        <p:nvPicPr>
          <p:cNvPr id="2050" name="Picture 2" descr="Owl teacher leads math lesson">
            <a:extLst>
              <a:ext uri="{FF2B5EF4-FFF2-40B4-BE49-F238E27FC236}">
                <a16:creationId xmlns="" xmlns:a16="http://schemas.microsoft.com/office/drawing/2014/main" id="{1FBF70FB-D92E-4637-B718-C3CAE96A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67" y="1541699"/>
            <a:ext cx="3447976" cy="36218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5724887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8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30"/>
            <a:ext cx="10646229" cy="763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компоненти і результати дії в кожній рівності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1676214"/>
            <a:ext cx="421501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2   </a:t>
            </a:r>
            <a:r>
              <a:rPr lang="uk-UA" sz="3600" b="1" dirty="0" smtClean="0">
                <a:solidFill>
                  <a:srgbClr val="00B050"/>
                </a:solidFill>
              </a:rPr>
              <a:t>    ·         9    </a:t>
            </a:r>
            <a:r>
              <a:rPr lang="uk-UA" sz="3600" b="1" dirty="0">
                <a:solidFill>
                  <a:srgbClr val="00B050"/>
                </a:solidFill>
              </a:rPr>
              <a:t>=   </a:t>
            </a:r>
            <a:r>
              <a:rPr lang="uk-UA" sz="3600" b="1" dirty="0" smtClean="0">
                <a:solidFill>
                  <a:srgbClr val="00B050"/>
                </a:solidFill>
              </a:rPr>
              <a:t>  18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618708" y="2399805"/>
            <a:ext cx="1732606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перший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51314" y="2979651"/>
            <a:ext cx="1676204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507093" y="2399805"/>
            <a:ext cx="148468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добуток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1641034"/>
            <a:ext cx="3864429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15  </a:t>
            </a:r>
            <a:r>
              <a:rPr lang="uk-UA" sz="32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: </a:t>
            </a:r>
            <a:r>
              <a:rPr lang="uk-UA" sz="3200" b="1" dirty="0" smtClean="0">
                <a:solidFill>
                  <a:srgbClr val="0070C0"/>
                </a:solidFill>
              </a:rPr>
              <a:t>      </a:t>
            </a:r>
            <a:r>
              <a:rPr lang="uk-UA" sz="3200" b="1" dirty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    </a:t>
            </a:r>
            <a:r>
              <a:rPr lang="uk-UA" sz="3200" b="1" dirty="0">
                <a:solidFill>
                  <a:srgbClr val="0070C0"/>
                </a:solidFill>
              </a:rPr>
              <a:t>=  </a:t>
            </a:r>
            <a:r>
              <a:rPr lang="uk-UA" sz="3200" b="1" dirty="0" smtClean="0">
                <a:solidFill>
                  <a:srgbClr val="0070C0"/>
                </a:solidFill>
              </a:rPr>
              <a:t>     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401867" y="2288395"/>
            <a:ext cx="132717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ділене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661518" y="2798047"/>
            <a:ext cx="151419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дільник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2288395"/>
            <a:ext cx="1331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частка</a:t>
            </a: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7010" y="1509953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4205908"/>
            <a:ext cx="421501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58  </a:t>
            </a:r>
            <a:r>
              <a:rPr lang="uk-UA" sz="3600" b="1" dirty="0" smtClean="0">
                <a:solidFill>
                  <a:srgbClr val="FF0000"/>
                </a:solidFill>
              </a:rPr>
              <a:t>  +         27    =   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4203157"/>
            <a:ext cx="3948961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100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–     40   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=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794657" y="4790682"/>
            <a:ext cx="155665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перший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40424" y="5281662"/>
            <a:ext cx="152399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864420" y="4832356"/>
            <a:ext cx="10599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053186" y="5422374"/>
            <a:ext cx="1863890" cy="95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Зменшу-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ване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525544" y="4790682"/>
            <a:ext cx="1870672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від’ємник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5465718"/>
            <a:ext cx="156756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</a:p>
        </p:txBody>
      </p:sp>
    </p:spTree>
    <p:extLst>
      <p:ext uri="{BB962C8B-B14F-4D97-AF65-F5344CB8AC3E}">
        <p14:creationId xmlns:p14="http://schemas.microsoft.com/office/powerpoint/2010/main" val="17664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6468862" y="5232685"/>
            <a:ext cx="2115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20:2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208655" y="1382597"/>
            <a:ext cx="1831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2·7 = 14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3710185" y="1414915"/>
            <a:ext cx="18970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2·6 = 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1166241" y="2397523"/>
            <a:ext cx="1847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2·3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3710186" y="2401897"/>
            <a:ext cx="1955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2·4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1122680" y="338264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2·5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3778765" y="3382648"/>
            <a:ext cx="1955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2·8 = 16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12909" y="439206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2·9 = 18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78765" y="4401446"/>
            <a:ext cx="20144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2·2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81" y="337557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9" y="5151496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46" y="1353370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2" y="434697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7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71" y="1375521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8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16" y="2383663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465052" y="1412033"/>
            <a:ext cx="180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 : 2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8998268" y="1391950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14:2 =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6465052" y="2435249"/>
            <a:ext cx="19014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16:2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8988528" y="2435249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: 2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468863" y="4320992"/>
            <a:ext cx="1897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12:2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13098" y="4288674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10:2 =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9064496" y="5157757"/>
            <a:ext cx="1837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2:2 = 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8" y="2402931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89" y="137971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9" y="4276120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247" y="137971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58" y="2393760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08" y="4224038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2" y="2394821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03187" y="534541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2·1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69043" y="5354796"/>
            <a:ext cx="2128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2·10 = 20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2" y="535479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5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90" y="3399254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90" y="4392068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7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19" y="5161499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8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01" y="5290948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461243" y="3351860"/>
            <a:ext cx="19052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8 : 2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09289" y="3351860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18:2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9" y="3333558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08" y="3272922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62" b="63687"/>
          <a:stretch/>
        </p:blipFill>
        <p:spPr>
          <a:xfrm>
            <a:off x="99044" y="1313247"/>
            <a:ext cx="11926492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62292" y="1706062"/>
            <a:ext cx="473583" cy="5908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83901" y="1691796"/>
            <a:ext cx="493584" cy="6157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1632" y="-669433"/>
            <a:ext cx="483345" cy="603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0034" y="-614407"/>
            <a:ext cx="473583" cy="590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81" y="231497"/>
            <a:ext cx="2758119" cy="216350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210490" y="494528"/>
            <a:ext cx="8732066" cy="8187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Взаємозв’язок множення і ділення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538952"/>
            <a:ext cx="2584234" cy="107499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89313" y="2505094"/>
            <a:ext cx="15049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6 ∙ 3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45770" y="3797756"/>
            <a:ext cx="1613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8 : 6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89313" y="3135107"/>
            <a:ext cx="1526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3 ∙ 6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45770" y="4444087"/>
            <a:ext cx="15811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8 : 3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483377" y="2505094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8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526918" y="3812068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3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559579" y="4458399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6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494262" y="3135107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8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43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0773BB56-CF3C-4CD9-B063-C70097379DEF}"/>
              </a:ext>
            </a:extLst>
          </p:cNvPr>
          <p:cNvSpPr/>
          <p:nvPr/>
        </p:nvSpPr>
        <p:spPr>
          <a:xfrm>
            <a:off x="7592758" y="2845513"/>
            <a:ext cx="3682245" cy="1289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Складіть по дві рівності на множення і ділення з числами 2, 9, 18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75424" y="-574398"/>
            <a:ext cx="473583" cy="590825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0773BB56-CF3C-4CD9-B063-C70097379DEF}"/>
              </a:ext>
            </a:extLst>
          </p:cNvPr>
          <p:cNvSpPr/>
          <p:nvPr/>
        </p:nvSpPr>
        <p:spPr>
          <a:xfrm>
            <a:off x="745777" y="2552783"/>
            <a:ext cx="3682245" cy="2579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Якщо </a:t>
            </a:r>
            <a:r>
              <a:rPr lang="uk-UA" sz="2800" b="1" dirty="0" smtClean="0">
                <a:solidFill>
                  <a:srgbClr val="FFFF00"/>
                </a:solidFill>
              </a:rPr>
              <a:t>добуток</a:t>
            </a:r>
            <a:r>
              <a:rPr lang="uk-UA" sz="2800" b="1" dirty="0" smtClean="0">
                <a:solidFill>
                  <a:schemeClr val="bg1"/>
                </a:solidFill>
              </a:rPr>
              <a:t> двох чисел </a:t>
            </a:r>
            <a:r>
              <a:rPr lang="uk-UA" sz="2800" b="1" dirty="0" smtClean="0">
                <a:solidFill>
                  <a:srgbClr val="FFFF00"/>
                </a:solidFill>
              </a:rPr>
              <a:t>поділити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на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один із множників</a:t>
            </a:r>
            <a:r>
              <a:rPr lang="uk-UA" sz="2800" b="1" dirty="0" smtClean="0">
                <a:solidFill>
                  <a:schemeClr val="bg1"/>
                </a:solidFill>
              </a:rPr>
              <a:t>, то </a:t>
            </a:r>
            <a:r>
              <a:rPr lang="uk-UA" sz="2800" b="1" dirty="0" smtClean="0">
                <a:solidFill>
                  <a:srgbClr val="FFFF00"/>
                </a:solidFill>
              </a:rPr>
              <a:t>дістанемо інший множник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2 клас\3 Математика\1 Листопад\7 Дія ділення\№083 - Складання таблиці ділення на 3\2025-02-10_173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7" y="1992536"/>
            <a:ext cx="4551269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751114" y="570729"/>
            <a:ext cx="8839201" cy="11056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 таблицею множення числа </a:t>
            </a:r>
            <a:r>
              <a:rPr lang="uk-UA" sz="3600" b="1" dirty="0" smtClean="0">
                <a:solidFill>
                  <a:schemeClr val="bg1"/>
                </a:solidFill>
              </a:rPr>
              <a:t>3 </a:t>
            </a:r>
            <a:r>
              <a:rPr lang="uk-UA" sz="3600" b="1" dirty="0">
                <a:solidFill>
                  <a:schemeClr val="bg1"/>
                </a:solidFill>
              </a:rPr>
              <a:t>складемо таблицю ділення на число </a:t>
            </a:r>
            <a:r>
              <a:rPr lang="uk-UA" sz="3600" b="1" dirty="0" smtClean="0">
                <a:solidFill>
                  <a:schemeClr val="bg1"/>
                </a:solidFill>
              </a:rPr>
              <a:t>3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05A51DA-ADCE-453E-B37F-63F8CCF3B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9423" y="341396"/>
            <a:ext cx="1777608" cy="2468085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="" xmlns:a16="http://schemas.microsoft.com/office/drawing/2014/main" id="{655E87E0-5914-4F15-9A3D-5AA7B9EECB9D}"/>
              </a:ext>
            </a:extLst>
          </p:cNvPr>
          <p:cNvSpPr/>
          <p:nvPr/>
        </p:nvSpPr>
        <p:spPr>
          <a:xfrm>
            <a:off x="5406533" y="1785963"/>
            <a:ext cx="4302890" cy="8490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Раджу вивчити результати таблиці ділення напам’ять!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21317" y="2714079"/>
            <a:ext cx="4166588" cy="7366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Обчисли, скориставшись таблицею ділення на число </a:t>
            </a:r>
            <a:r>
              <a:rPr lang="uk-UA" sz="2000" b="1" dirty="0" smtClean="0">
                <a:solidFill>
                  <a:srgbClr val="7030A0"/>
                </a:solidFill>
              </a:rPr>
              <a:t>3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522410" y="3561009"/>
            <a:ext cx="158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27 : 3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112574" y="3546697"/>
            <a:ext cx="25019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18 : 3 + 15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522411" y="4191022"/>
            <a:ext cx="158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12 : 3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093213" y="4212123"/>
            <a:ext cx="25213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21 : 3 + 25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095076" y="3561009"/>
            <a:ext cx="6982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9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094889" y="4193028"/>
            <a:ext cx="69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4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03671" y="3534454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21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14560" y="4207340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32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112574" y="4883651"/>
            <a:ext cx="25213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24 : 3 – 8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33921" y="4878868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0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522411" y="4839359"/>
            <a:ext cx="158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12 : 2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094889" y="4841365"/>
            <a:ext cx="69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6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722912" y="1785963"/>
            <a:ext cx="1411479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 : 3 = 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23792" y="1797907"/>
            <a:ext cx="1514817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 ∙ 1 = 3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552406" y="5341586"/>
            <a:ext cx="1618308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30 : 2 =30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23791" y="5333294"/>
            <a:ext cx="1684945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 ∙ 10 = 30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42211"/>
            <a:ext cx="10071100" cy="7096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48205" y="1332096"/>
            <a:ext cx="4002766" cy="13566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За 3 однакових зошита заплатили 21 грн. Яка ціна зошита?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C514A5C-BDEB-4741-8224-E4D3270A9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4" t="12311" r="10411" b="11420"/>
          <a:stretch/>
        </p:blipFill>
        <p:spPr>
          <a:xfrm>
            <a:off x="1054101" y="2845371"/>
            <a:ext cx="1612900" cy="159435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754774" y="3795809"/>
            <a:ext cx="1396102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21 : 3 =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150876" y="3792504"/>
            <a:ext cx="1374646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7 (грн)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83343" y="4537809"/>
            <a:ext cx="5338964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Відповідь: ціна зошита 7грн.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562600" y="1332097"/>
            <a:ext cx="5562601" cy="1973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9 вазонів розмістили на трьох підвіконнях, порівну на кожному. Скільки вазонів поставили на одне підвіконня?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4E5B7D5-7E40-485F-A976-F7FA18091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95" t="12226" r="9926" b="12314"/>
          <a:stretch/>
        </p:blipFill>
        <p:spPr>
          <a:xfrm>
            <a:off x="6389400" y="3383999"/>
            <a:ext cx="1655143" cy="16321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262111" y="4419598"/>
            <a:ext cx="1213757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9 : 3 =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9475868" y="4421111"/>
            <a:ext cx="1077686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3 (в.)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629620" y="5263172"/>
            <a:ext cx="6484548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Відповідь: 3 вазона на підвіконні.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33538" y="1310325"/>
            <a:ext cx="6266317" cy="14328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Для собаки </a:t>
            </a:r>
            <a:r>
              <a:rPr lang="uk-UA" sz="2800" dirty="0"/>
              <a:t>купили </a:t>
            </a:r>
            <a:r>
              <a:rPr lang="uk-UA" sz="2800" dirty="0" smtClean="0">
                <a:solidFill>
                  <a:srgbClr val="FFFF00"/>
                </a:solidFill>
              </a:rPr>
              <a:t>12 </a:t>
            </a:r>
            <a:r>
              <a:rPr lang="uk-UA" sz="2800" dirty="0">
                <a:solidFill>
                  <a:srgbClr val="FFFF00"/>
                </a:solidFill>
              </a:rPr>
              <a:t>кг</a:t>
            </a:r>
            <a:r>
              <a:rPr lang="uk-UA" sz="2800" dirty="0"/>
              <a:t> сухого корму, а </a:t>
            </a:r>
            <a:r>
              <a:rPr lang="uk-UA" sz="2800" dirty="0">
                <a:solidFill>
                  <a:srgbClr val="FFFF00"/>
                </a:solidFill>
              </a:rPr>
              <a:t>для кота </a:t>
            </a:r>
            <a:r>
              <a:rPr lang="uk-UA" sz="2800" dirty="0"/>
              <a:t>– </a:t>
            </a:r>
            <a:r>
              <a:rPr lang="uk-UA" sz="2800" dirty="0">
                <a:solidFill>
                  <a:srgbClr val="FFFF00"/>
                </a:solidFill>
              </a:rPr>
              <a:t>у три рази менше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</a:t>
            </a:r>
            <a:r>
              <a:rPr lang="uk-UA" sz="2800" dirty="0"/>
              <a:t> кілограмів корму купили </a:t>
            </a:r>
            <a:r>
              <a:rPr lang="uk-UA" sz="2800" dirty="0">
                <a:solidFill>
                  <a:srgbClr val="FFFF00"/>
                </a:solidFill>
              </a:rPr>
              <a:t>для кота</a:t>
            </a:r>
            <a:r>
              <a:rPr lang="uk-UA" sz="2800" dirty="0"/>
              <a:t>? 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B6F8BF2C-F0AC-403B-A366-B2B31112FCAD}"/>
              </a:ext>
            </a:extLst>
          </p:cNvPr>
          <p:cNvSpPr/>
          <p:nvPr/>
        </p:nvSpPr>
        <p:spPr>
          <a:xfrm>
            <a:off x="7739743" y="3485096"/>
            <a:ext cx="3516085" cy="14845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Це </a:t>
            </a:r>
            <a:r>
              <a:rPr lang="uk-UA" sz="3200" dirty="0" smtClean="0">
                <a:solidFill>
                  <a:schemeClr val="bg1"/>
                </a:solidFill>
              </a:rPr>
              <a:t>задача </a:t>
            </a:r>
            <a:r>
              <a:rPr lang="uk-UA" sz="3200" dirty="0">
                <a:solidFill>
                  <a:schemeClr val="bg1"/>
                </a:solidFill>
              </a:rPr>
              <a:t>на зменшення числа в кілька разів!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3336D3-D62D-4941-B6E2-29102B94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968" y="1314186"/>
            <a:ext cx="1997433" cy="209814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054100" y="542211"/>
            <a:ext cx="10071100" cy="7096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175657" y="2761633"/>
            <a:ext cx="1338943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12 : 3 =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514600" y="2761633"/>
            <a:ext cx="1164772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4 (кг)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175657" y="3343156"/>
            <a:ext cx="5072744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Відповідь: 4 кг корму для кота.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33538" y="3932457"/>
            <a:ext cx="6266317" cy="9007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Побудуй відрізок, утричі коротший,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ніж </a:t>
            </a:r>
            <a:r>
              <a:rPr lang="uk-UA" sz="2800" b="1" dirty="0">
                <a:solidFill>
                  <a:schemeClr val="bg1"/>
                </a:solidFill>
              </a:rPr>
              <a:t>смужка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0746752-DD65-4C3D-8E86-A3A1ED3327D7}"/>
              </a:ext>
            </a:extLst>
          </p:cNvPr>
          <p:cNvSpPr/>
          <p:nvPr/>
        </p:nvSpPr>
        <p:spPr>
          <a:xfrm>
            <a:off x="1485021" y="5329217"/>
            <a:ext cx="4229979" cy="457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69430" y="5202724"/>
            <a:ext cx="0" cy="29870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15000" y="5187060"/>
            <a:ext cx="0" cy="29870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769225" y="4773693"/>
            <a:ext cx="1225832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6 см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0746752-DD65-4C3D-8E86-A3A1ED3327D7}"/>
              </a:ext>
            </a:extLst>
          </p:cNvPr>
          <p:cNvSpPr/>
          <p:nvPr/>
        </p:nvSpPr>
        <p:spPr>
          <a:xfrm>
            <a:off x="1447730" y="5904885"/>
            <a:ext cx="1627484" cy="457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63250" y="5763902"/>
            <a:ext cx="0" cy="29870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75214" y="5778392"/>
            <a:ext cx="0" cy="29870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089648" y="5209039"/>
            <a:ext cx="1367065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6 : 3 =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456714" y="5209039"/>
            <a:ext cx="1306287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2 (см)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743211" y="5406505"/>
            <a:ext cx="1036900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2 см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 animBg="1"/>
      <p:bldP spid="28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5948</TotalTime>
  <Words>524</Words>
  <Application>Microsoft Office PowerPoint</Application>
  <PresentationFormat>Произвольный</PresentationFormat>
  <Paragraphs>138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«Сніжинки»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853</cp:revision>
  <dcterms:created xsi:type="dcterms:W3CDTF">2018-01-05T16:38:53Z</dcterms:created>
  <dcterms:modified xsi:type="dcterms:W3CDTF">2025-02-12T14:53:16Z</dcterms:modified>
</cp:coreProperties>
</file>