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784" r:id="rId3"/>
    <p:sldId id="785" r:id="rId4"/>
    <p:sldId id="786" r:id="rId5"/>
    <p:sldId id="722" r:id="rId6"/>
    <p:sldId id="789" r:id="rId7"/>
    <p:sldId id="788" r:id="rId8"/>
    <p:sldId id="790" r:id="rId9"/>
    <p:sldId id="761" r:id="rId10"/>
    <p:sldId id="778" r:id="rId11"/>
    <p:sldId id="783" r:id="rId12"/>
    <p:sldId id="787" r:id="rId13"/>
    <p:sldId id="79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FA9418-B836-4164-A94E-7C9DD6F5B995}">
          <p14:sldIdLst>
            <p14:sldId id="258"/>
            <p14:sldId id="784"/>
            <p14:sldId id="785"/>
            <p14:sldId id="786"/>
            <p14:sldId id="722"/>
            <p14:sldId id="789"/>
            <p14:sldId id="788"/>
            <p14:sldId id="790"/>
            <p14:sldId id="761"/>
            <p14:sldId id="778"/>
            <p14:sldId id="783"/>
            <p14:sldId id="787"/>
            <p14:sldId id="791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  <p:cmAuthor id="2" name="Василь Цупа" initials="ВЦ" lastIdx="1" clrIdx="1">
    <p:extLst/>
  </p:cmAuthor>
  <p:cmAuthor id="3" name="gulevataya.anna@gmail.com" initials="g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0F6"/>
    <a:srgbClr val="C6109F"/>
    <a:srgbClr val="FF3131"/>
    <a:srgbClr val="295FFF"/>
    <a:srgbClr val="9E0000"/>
    <a:srgbClr val="BA1CBA"/>
    <a:srgbClr val="00B050"/>
    <a:srgbClr val="2F3242"/>
    <a:srgbClr val="0D0D0D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75" autoAdjust="0"/>
    <p:restoredTop sz="90760" autoAdjust="0"/>
  </p:normalViewPr>
  <p:slideViewPr>
    <p:cSldViewPr snapToGrid="0">
      <p:cViewPr>
        <p:scale>
          <a:sx n="84" d="100"/>
          <a:sy n="84" d="100"/>
        </p:scale>
        <p:origin x="-768" y="-17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EE47331-2253-406E-9CB5-953C9128E5FC}">
      <dgm:prSet custT="1"/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Читання, складання і обчислення виразів</a:t>
          </a:r>
          <a:endParaRPr lang="ru-RU" sz="3200" b="1" dirty="0">
            <a:solidFill>
              <a:schemeClr val="bg1"/>
            </a:solidFill>
          </a:endParaRPr>
        </a:p>
      </dgm:t>
    </dgm:pt>
    <dgm:pt modelId="{07B45246-BCBA-4C6A-9076-F862C32035CB}" type="parTrans" cxnId="{12A14C53-C33B-4200-8636-434B79EDDC5F}">
      <dgm:prSet/>
      <dgm:spPr/>
      <dgm:t>
        <a:bodyPr/>
        <a:lstStyle/>
        <a:p>
          <a:endParaRPr lang="ru-RU"/>
        </a:p>
      </dgm:t>
    </dgm:pt>
    <dgm:pt modelId="{B06B7428-C848-4EE0-8ECF-6C9F79544FEB}" type="sibTrans" cxnId="{12A14C53-C33B-4200-8636-434B79EDDC5F}">
      <dgm:prSet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Усний рахунок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C7F066E2-A2BF-4022-BF58-14958850D66F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Розв’язу-вання задач на зменшення числа в кілька разів </a:t>
          </a:r>
          <a:endParaRPr lang="ru-RU" sz="3200" b="1" dirty="0"/>
        </a:p>
      </dgm:t>
    </dgm:pt>
    <dgm:pt modelId="{DEED5A30-5E1A-4497-A8DE-013FB92DBE60}" type="parTrans" cxnId="{FAAAC0BF-1C40-4037-8034-D05A392E33BC}">
      <dgm:prSet/>
      <dgm:spPr/>
      <dgm:t>
        <a:bodyPr/>
        <a:lstStyle/>
        <a:p>
          <a:endParaRPr lang="ru-RU"/>
        </a:p>
      </dgm:t>
    </dgm:pt>
    <dgm:pt modelId="{38331CB2-7599-45F9-B495-D446459A6E2D}" type="sibTrans" cxnId="{FAAAC0BF-1C40-4037-8034-D05A392E33BC}">
      <dgm:prSet/>
      <dgm:spPr/>
      <dgm:t>
        <a:bodyPr/>
        <a:lstStyle/>
        <a:p>
          <a:endParaRPr lang="ru-RU"/>
        </a:p>
      </dgm:t>
    </dgm:pt>
    <dgm:pt modelId="{3466C275-B8F1-459F-B50B-976409EFE0E4}">
      <dgm:prSet custT="1"/>
      <dgm:spPr/>
      <dgm:t>
        <a:bodyPr/>
        <a:lstStyle/>
        <a:p>
          <a:r>
            <a:rPr lang="uk-UA" sz="3200" b="1" dirty="0" smtClean="0"/>
            <a:t>Робота з даними (діаграми)</a:t>
          </a:r>
          <a:endParaRPr lang="ru-RU" sz="3200" b="1" dirty="0">
            <a:solidFill>
              <a:schemeClr val="bg1"/>
            </a:solidFill>
          </a:endParaRPr>
        </a:p>
      </dgm:t>
    </dgm:pt>
    <dgm:pt modelId="{C0C08257-B11F-41E4-8C89-4961A82ACA32}" type="parTrans" cxnId="{4A9EE714-AD6C-4C23-B6F5-18E57EA3E9CE}">
      <dgm:prSet/>
      <dgm:spPr/>
      <dgm:t>
        <a:bodyPr/>
        <a:lstStyle/>
        <a:p>
          <a:endParaRPr lang="ru-RU"/>
        </a:p>
      </dgm:t>
    </dgm:pt>
    <dgm:pt modelId="{2833D3A3-6263-4921-903C-07E9A6421D09}" type="sibTrans" cxnId="{4A9EE714-AD6C-4C23-B6F5-18E57EA3E9CE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3C5BBC-E083-4F12-B4A9-616A8F9530EC}" type="pres">
      <dgm:prSet presAssocID="{6EE47331-2253-406E-9CB5-953C9128E5FC}" presName="node" presStyleLbl="node1" presStyleIdx="0" presStyleCnt="4" custScaleX="105508" custLinFactX="77928" custLinFactNeighborX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3EF99B-E600-4B60-96C8-658D7EF2F880}" type="pres">
      <dgm:prSet presAssocID="{B06B7428-C848-4EE0-8ECF-6C9F79544FEB}" presName="sibTrans" presStyleCnt="0"/>
      <dgm:spPr/>
    </dgm:pt>
    <dgm:pt modelId="{8C93B566-6306-40C5-A3D5-B84E788E517B}" type="pres">
      <dgm:prSet presAssocID="{17FCBCD0-5166-44EF-A995-697AB50FC98B}" presName="node" presStyleLbl="node1" presStyleIdx="1" presStyleCnt="4" custScaleX="79225" custLinFactX="-101027" custLinFactNeighborX="-200000" custLinFactNeighborY="-1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59CF1D9C-2F66-430C-8C5F-07B7FEE5F045}" type="pres">
      <dgm:prSet presAssocID="{C7F066E2-A2BF-4022-BF58-14958850D66F}" presName="node" presStyleLbl="node1" presStyleIdx="2" presStyleCnt="4" custScaleX="117794" custLinFactNeighborX="-70461" custLinFactNeighborY="1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566261-9B99-479C-9346-B39B9279D96E}" type="pres">
      <dgm:prSet presAssocID="{38331CB2-7599-45F9-B495-D446459A6E2D}" presName="sibTrans" presStyleCnt="0"/>
      <dgm:spPr/>
    </dgm:pt>
    <dgm:pt modelId="{6C0F7CAC-2753-43F9-84FC-D27019835444}" type="pres">
      <dgm:prSet presAssocID="{3466C275-B8F1-459F-B50B-976409EFE0E4}" presName="node" presStyleLbl="node1" presStyleIdx="3" presStyleCnt="4" custScaleX="96623" custLinFactX="-1999" custLinFactNeighborX="-100000" custLinFactNeighborY="-7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A14C53-C33B-4200-8636-434B79EDDC5F}" srcId="{289AA968-9F58-4A6E-B11C-582CA574AD65}" destId="{6EE47331-2253-406E-9CB5-953C9128E5FC}" srcOrd="0" destOrd="0" parTransId="{07B45246-BCBA-4C6A-9076-F862C32035CB}" sibTransId="{B06B7428-C848-4EE0-8ECF-6C9F79544FEB}"/>
    <dgm:cxn modelId="{59503342-5361-497D-AE34-093AEB66DF69}" type="presOf" srcId="{17FCBCD0-5166-44EF-A995-697AB50FC98B}" destId="{8C93B566-6306-40C5-A3D5-B84E788E517B}" srcOrd="0" destOrd="0" presId="urn:microsoft.com/office/officeart/2005/8/layout/hList6"/>
    <dgm:cxn modelId="{173D53C3-24A4-48C0-847B-FD47136C957E}" type="presOf" srcId="{C7F066E2-A2BF-4022-BF58-14958850D66F}" destId="{59CF1D9C-2F66-430C-8C5F-07B7FEE5F045}" srcOrd="0" destOrd="0" presId="urn:microsoft.com/office/officeart/2005/8/layout/hList6"/>
    <dgm:cxn modelId="{548568F2-9787-466E-A882-2D5604D81B51}" type="presOf" srcId="{3466C275-B8F1-459F-B50B-976409EFE0E4}" destId="{6C0F7CAC-2753-43F9-84FC-D27019835444}" srcOrd="0" destOrd="0" presId="urn:microsoft.com/office/officeart/2005/8/layout/hList6"/>
    <dgm:cxn modelId="{61173E0E-C7CE-4D50-8A41-FB11AB1EF1A9}" srcId="{289AA968-9F58-4A6E-B11C-582CA574AD65}" destId="{17FCBCD0-5166-44EF-A995-697AB50FC98B}" srcOrd="1" destOrd="0" parTransId="{5DA8E561-7845-4F5E-8BAA-7476E17DE152}" sibTransId="{51DA5559-1D76-4E84-9E22-8C1484394DD0}"/>
    <dgm:cxn modelId="{4A9EE714-AD6C-4C23-B6F5-18E57EA3E9CE}" srcId="{289AA968-9F58-4A6E-B11C-582CA574AD65}" destId="{3466C275-B8F1-459F-B50B-976409EFE0E4}" srcOrd="3" destOrd="0" parTransId="{C0C08257-B11F-41E4-8C89-4961A82ACA32}" sibTransId="{2833D3A3-6263-4921-903C-07E9A6421D09}"/>
    <dgm:cxn modelId="{FAAAC0BF-1C40-4037-8034-D05A392E33BC}" srcId="{289AA968-9F58-4A6E-B11C-582CA574AD65}" destId="{C7F066E2-A2BF-4022-BF58-14958850D66F}" srcOrd="2" destOrd="0" parTransId="{DEED5A30-5E1A-4497-A8DE-013FB92DBE60}" sibTransId="{38331CB2-7599-45F9-B495-D446459A6E2D}"/>
    <dgm:cxn modelId="{CE5B1779-9ABB-49D7-88C9-A003320C698F}" type="presOf" srcId="{6EE47331-2253-406E-9CB5-953C9128E5FC}" destId="{783C5BBC-E083-4F12-B4A9-616A8F9530EC}" srcOrd="0" destOrd="0" presId="urn:microsoft.com/office/officeart/2005/8/layout/hList6"/>
    <dgm:cxn modelId="{823153EA-02CB-431D-BE1F-A051FD44D92A}" type="presOf" srcId="{289AA968-9F58-4A6E-B11C-582CA574AD65}" destId="{6408D3F1-0C0E-4F5D-B5D5-053E6D4B4C50}" srcOrd="0" destOrd="0" presId="urn:microsoft.com/office/officeart/2005/8/layout/hList6"/>
    <dgm:cxn modelId="{B9A2C949-5851-4AC4-9CBB-A1CBA4E67894}" type="presParOf" srcId="{6408D3F1-0C0E-4F5D-B5D5-053E6D4B4C50}" destId="{783C5BBC-E083-4F12-B4A9-616A8F9530EC}" srcOrd="0" destOrd="0" presId="urn:microsoft.com/office/officeart/2005/8/layout/hList6"/>
    <dgm:cxn modelId="{D5C015F4-794E-4195-87B5-CCA2AD5BEFA4}" type="presParOf" srcId="{6408D3F1-0C0E-4F5D-B5D5-053E6D4B4C50}" destId="{903EF99B-E600-4B60-96C8-658D7EF2F880}" srcOrd="1" destOrd="0" presId="urn:microsoft.com/office/officeart/2005/8/layout/hList6"/>
    <dgm:cxn modelId="{624AE3D9-2B50-442A-93A1-CAE0E6C826C2}" type="presParOf" srcId="{6408D3F1-0C0E-4F5D-B5D5-053E6D4B4C50}" destId="{8C93B566-6306-40C5-A3D5-B84E788E517B}" srcOrd="2" destOrd="0" presId="urn:microsoft.com/office/officeart/2005/8/layout/hList6"/>
    <dgm:cxn modelId="{067341EC-2C8A-4926-B718-D92CC822725D}" type="presParOf" srcId="{6408D3F1-0C0E-4F5D-B5D5-053E6D4B4C50}" destId="{B4E8D5E2-E5AE-41CC-80D3-5A0016AFADCC}" srcOrd="3" destOrd="0" presId="urn:microsoft.com/office/officeart/2005/8/layout/hList6"/>
    <dgm:cxn modelId="{77EA0537-F33F-4FCF-BAFA-4C41F9FF315A}" type="presParOf" srcId="{6408D3F1-0C0E-4F5D-B5D5-053E6D4B4C50}" destId="{59CF1D9C-2F66-430C-8C5F-07B7FEE5F045}" srcOrd="4" destOrd="0" presId="urn:microsoft.com/office/officeart/2005/8/layout/hList6"/>
    <dgm:cxn modelId="{0F587DCD-C079-4786-B482-986DD1767DE9}" type="presParOf" srcId="{6408D3F1-0C0E-4F5D-B5D5-053E6D4B4C50}" destId="{DF566261-9B99-479C-9346-B39B9279D96E}" srcOrd="5" destOrd="0" presId="urn:microsoft.com/office/officeart/2005/8/layout/hList6"/>
    <dgm:cxn modelId="{F7DC5369-9ECE-44C3-8375-4176AD8C6C7C}" type="presParOf" srcId="{6408D3F1-0C0E-4F5D-B5D5-053E6D4B4C50}" destId="{6C0F7CAC-2753-43F9-84FC-D27019835444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C5BBC-E083-4F12-B4A9-616A8F9530EC}">
      <dsp:nvSpPr>
        <dsp:cNvPr id="0" name=""/>
        <dsp:cNvSpPr/>
      </dsp:nvSpPr>
      <dsp:spPr>
        <a:xfrm rot="16200000">
          <a:off x="1399157" y="787423"/>
          <a:ext cx="4272497" cy="2697649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Читання, складання і обчислення виразів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2186581" y="854498"/>
        <a:ext cx="2697649" cy="2563499"/>
      </dsp:txXfrm>
    </dsp:sp>
    <dsp:sp modelId="{8C93B566-6306-40C5-A3D5-B84E788E517B}">
      <dsp:nvSpPr>
        <dsp:cNvPr id="0" name=""/>
        <dsp:cNvSpPr/>
      </dsp:nvSpPr>
      <dsp:spPr>
        <a:xfrm rot="16200000">
          <a:off x="-1123428" y="1123428"/>
          <a:ext cx="4272497" cy="2025640"/>
        </a:xfrm>
        <a:prstGeom prst="flowChartManualOperation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Усний рахунок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0" y="854499"/>
        <a:ext cx="2025640" cy="2563499"/>
      </dsp:txXfrm>
    </dsp:sp>
    <dsp:sp modelId="{59CF1D9C-2F66-430C-8C5F-07B7FEE5F045}">
      <dsp:nvSpPr>
        <dsp:cNvPr id="0" name=""/>
        <dsp:cNvSpPr/>
      </dsp:nvSpPr>
      <dsp:spPr>
        <a:xfrm rot="16200000">
          <a:off x="4343678" y="630358"/>
          <a:ext cx="4272497" cy="3011780"/>
        </a:xfrm>
        <a:prstGeom prst="flowChartManualOperati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Розв’язу-вання задач на зменшення числа в кілька разів </a:t>
          </a:r>
          <a:endParaRPr lang="ru-RU" sz="3200" b="1" kern="1200" dirty="0"/>
        </a:p>
      </dsp:txBody>
      <dsp:txXfrm rot="5400000">
        <a:off x="4974037" y="854498"/>
        <a:ext cx="3011780" cy="2563499"/>
      </dsp:txXfrm>
    </dsp:sp>
    <dsp:sp modelId="{6C0F7CAC-2753-43F9-84FC-D27019835444}">
      <dsp:nvSpPr>
        <dsp:cNvPr id="0" name=""/>
        <dsp:cNvSpPr/>
      </dsp:nvSpPr>
      <dsp:spPr>
        <a:xfrm rot="16200000">
          <a:off x="7168812" y="901010"/>
          <a:ext cx="4272497" cy="2470475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Робота з даними (діаграми)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8069823" y="854498"/>
        <a:ext cx="2470475" cy="2563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13.02.2025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119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13.02.2025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13.02.2025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13.02.2025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13.02.2025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0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13.02.2025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3.png"/><Relationship Id="rId7" Type="http://schemas.openxmlformats.org/officeDocument/2006/relationships/image" Target="../media/image2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18889" y="3995937"/>
            <a:ext cx="9541022" cy="160043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rgbClr val="7030A0"/>
                </a:solidFill>
              </a:rPr>
              <a:t>Складені задачі, які містять подвійне збільшення/зменшення числа. </a:t>
            </a:r>
            <a:r>
              <a:rPr lang="ru-RU" sz="4400" b="1" dirty="0" smtClean="0">
                <a:solidFill>
                  <a:srgbClr val="7030A0"/>
                </a:solidFill>
              </a:rPr>
              <a:t> </a:t>
            </a:r>
            <a:endParaRPr lang="uk-UA" sz="333300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Funny train">
            <a:extLst>
              <a:ext uri="{FF2B5EF4-FFF2-40B4-BE49-F238E27FC236}">
                <a16:creationId xmlns:a16="http://schemas.microsoft.com/office/drawing/2014/main" xmlns="" id="{BDCFC816-BFF7-4C27-A315-9DBF1D81F1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1" b="12362"/>
          <a:stretch/>
        </p:blipFill>
        <p:spPr bwMode="auto">
          <a:xfrm>
            <a:off x="1318889" y="1217035"/>
            <a:ext cx="2900733" cy="2160000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764319" y="1219039"/>
            <a:ext cx="3095592" cy="173664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Дія ділення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8</a:t>
            </a:r>
            <a:r>
              <a:rPr lang="en-US" sz="2400" b="1" dirty="0" smtClean="0">
                <a:solidFill>
                  <a:srgbClr val="7030A0"/>
                </a:solidFill>
              </a:rPr>
              <a:t>4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abbit holds carrot">
            <a:extLst>
              <a:ext uri="{FF2B5EF4-FFF2-40B4-BE49-F238E27FC236}">
                <a16:creationId xmlns:a16="http://schemas.microsoft.com/office/drawing/2014/main" xmlns="" id="{0E76E30D-B7BB-4036-BCA3-2044CB7ACA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31" b="10441"/>
          <a:stretch/>
        </p:blipFill>
        <p:spPr bwMode="auto">
          <a:xfrm>
            <a:off x="7540177" y="4255911"/>
            <a:ext cx="2329903" cy="235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00419" y="629995"/>
            <a:ext cx="10399760" cy="88271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Розв’яжи </a:t>
            </a:r>
            <a:r>
              <a:rPr lang="uk-UA" sz="3200" b="1" dirty="0" smtClean="0">
                <a:solidFill>
                  <a:schemeClr val="bg1"/>
                </a:solidFill>
              </a:rPr>
              <a:t>задачу 666, </a:t>
            </a:r>
            <a:r>
              <a:rPr lang="uk-UA" sz="3200" b="1" dirty="0">
                <a:solidFill>
                  <a:schemeClr val="bg1"/>
                </a:solidFill>
              </a:rPr>
              <a:t>скориставшись коротким </a:t>
            </a:r>
            <a:r>
              <a:rPr lang="uk-UA" sz="3200" b="1" dirty="0" smtClean="0">
                <a:solidFill>
                  <a:schemeClr val="bg1"/>
                </a:solidFill>
              </a:rPr>
              <a:t>записом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D14B6799-B0EC-4BEE-99B8-AB04A7CE5FB7}"/>
              </a:ext>
            </a:extLst>
          </p:cNvPr>
          <p:cNvSpPr/>
          <p:nvPr/>
        </p:nvSpPr>
        <p:spPr>
          <a:xfrm>
            <a:off x="6018374" y="1606911"/>
            <a:ext cx="5373511" cy="279222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На зиму для </a:t>
            </a:r>
            <a:r>
              <a:rPr lang="uk-UA" sz="2800" b="1" dirty="0" err="1">
                <a:solidFill>
                  <a:schemeClr val="accent6">
                    <a:lumMod val="50000"/>
                  </a:schemeClr>
                </a:solidFill>
              </a:rPr>
              <a:t>кролів</a:t>
            </a:r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 заготовили 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80 </a:t>
            </a:r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кг моркви, 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капусти – на </a:t>
            </a:r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53 кг менше, ніж моркви, а буряків – утричі менше, ніж капусти. Скільки кілограмів буряків заготовили для </a:t>
            </a:r>
            <a:r>
              <a:rPr lang="uk-UA" sz="2800" b="1" dirty="0" err="1">
                <a:solidFill>
                  <a:schemeClr val="accent6">
                    <a:lumMod val="50000"/>
                  </a:schemeClr>
                </a:solidFill>
              </a:rPr>
              <a:t>кролів</a:t>
            </a:r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B2A7793-003D-46A4-BCC0-138DF219625C}"/>
              </a:ext>
            </a:extLst>
          </p:cNvPr>
          <p:cNvSpPr txBox="1"/>
          <p:nvPr/>
        </p:nvSpPr>
        <p:spPr>
          <a:xfrm>
            <a:off x="900418" y="1709245"/>
            <a:ext cx="4986514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70C0"/>
                </a:solidFill>
              </a:rPr>
              <a:t>М. – 80 кг</a:t>
            </a:r>
          </a:p>
          <a:p>
            <a:r>
              <a:rPr lang="uk-UA" sz="3600" b="1" dirty="0">
                <a:solidFill>
                  <a:schemeClr val="accent6">
                    <a:lumMod val="75000"/>
                  </a:schemeClr>
                </a:solidFill>
              </a:rPr>
              <a:t>К. – ?, на 53 кг менше </a:t>
            </a:r>
          </a:p>
          <a:p>
            <a:r>
              <a:rPr lang="uk-UA" sz="3600" b="1" dirty="0">
                <a:solidFill>
                  <a:schemeClr val="accent2">
                    <a:lumMod val="75000"/>
                  </a:schemeClr>
                </a:solidFill>
              </a:rPr>
              <a:t>Б. – ?, у 3 р. менше  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9FF4EFF4-338B-4565-B9A6-0C5BD19F8852}"/>
              </a:ext>
            </a:extLst>
          </p:cNvPr>
          <p:cNvCxnSpPr>
            <a:cxnSpLocks/>
          </p:cNvCxnSpPr>
          <p:nvPr/>
        </p:nvCxnSpPr>
        <p:spPr>
          <a:xfrm>
            <a:off x="3084791" y="2029852"/>
            <a:ext cx="2272491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FDBBD5B8-75CC-4721-A749-FF901BE41CD7}"/>
              </a:ext>
            </a:extLst>
          </p:cNvPr>
          <p:cNvCxnSpPr>
            <a:cxnSpLocks/>
          </p:cNvCxnSpPr>
          <p:nvPr/>
        </p:nvCxnSpPr>
        <p:spPr>
          <a:xfrm>
            <a:off x="5357282" y="2029852"/>
            <a:ext cx="0" cy="656904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DA85303A-C14A-4F05-99BB-3DC76FEBFC3A}"/>
              </a:ext>
            </a:extLst>
          </p:cNvPr>
          <p:cNvCxnSpPr>
            <a:cxnSpLocks/>
          </p:cNvCxnSpPr>
          <p:nvPr/>
        </p:nvCxnSpPr>
        <p:spPr>
          <a:xfrm flipV="1">
            <a:off x="5420076" y="2585939"/>
            <a:ext cx="290512" cy="2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xmlns="" id="{7B0F1A7C-3243-4CDF-AAD6-4BCDF63B56ED}"/>
              </a:ext>
            </a:extLst>
          </p:cNvPr>
          <p:cNvCxnSpPr>
            <a:cxnSpLocks/>
          </p:cNvCxnSpPr>
          <p:nvPr/>
        </p:nvCxnSpPr>
        <p:spPr>
          <a:xfrm flipH="1">
            <a:off x="5723643" y="2563910"/>
            <a:ext cx="10581" cy="676001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940057" y="3557433"/>
            <a:ext cx="2254700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1) 80 – 53 =</a:t>
            </a:r>
            <a:endParaRPr lang="ru-RU" sz="32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3194756" y="3550801"/>
            <a:ext cx="2968977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27 (кг) капусти.</a:t>
            </a:r>
            <a:endParaRPr lang="ru-RU" sz="32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975464" y="4158327"/>
            <a:ext cx="2254700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2) 27 : 3 =</a:t>
            </a:r>
            <a:endParaRPr lang="ru-RU" sz="32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3194757" y="4158327"/>
            <a:ext cx="1230487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9 (кг)</a:t>
            </a:r>
            <a:endParaRPr lang="ru-RU" sz="32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971076" y="4850824"/>
            <a:ext cx="2254700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Відповідь:</a:t>
            </a:r>
            <a:endParaRPr lang="ru-RU" sz="32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3190369" y="4850824"/>
            <a:ext cx="2973364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9 кг буряків.</a:t>
            </a:r>
            <a:endParaRPr lang="ru-RU" sz="32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56514"/>
            <a:ext cx="1128889" cy="10014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110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13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6">
            <a:extLst>
              <a:ext uri="{FF2B5EF4-FFF2-40B4-BE49-F238E27FC236}">
                <a16:creationId xmlns:a16="http://schemas.microsoft.com/office/drawing/2014/main" xmlns="" id="{7099438C-FDA5-46C5-A5BD-6686C334B88A}"/>
              </a:ext>
            </a:extLst>
          </p:cNvPr>
          <p:cNvSpPr/>
          <p:nvPr/>
        </p:nvSpPr>
        <p:spPr>
          <a:xfrm>
            <a:off x="894619" y="573551"/>
            <a:ext cx="10371692" cy="117622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Розглянь діаграму продажу фруктів у супермаркеті та дай відповіді на запитання</a:t>
            </a:r>
          </a:p>
        </p:txBody>
      </p:sp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2484E29B-10A6-4A66-BF4F-9256ADE10C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D0B68C7B-69E8-4B55-8150-0A9E67C038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257A04C5-B405-45F7-8C15-A53A36B12B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DA1CAE3D-57FB-42AF-9BD8-FA6F59F76F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8F772E05-BB91-467A-B1BD-4BB82D1B59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C7EDE17E-22DE-4E07-8CBA-0A103533C2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F7C1854D-73FB-4A7B-8BE8-81B47C731C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09CA1725-9E11-47FA-8373-C614AB7EF1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61D619A0-F915-4649-A539-3289739F6F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3275453D-E9F7-401D-BE9D-6F07E241B9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299AEADE-2A71-4FCC-AF47-66B0F5550A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78990" y="4210756"/>
            <a:ext cx="1748826" cy="2428124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56514"/>
            <a:ext cx="1128889" cy="10014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110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2 клас\3 Математика\1 Листопад\7 Дія ділення\№084 - Закр вивчених таблиць множення і ділення\2025-02-12_19130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286" y="1835729"/>
            <a:ext cx="7316090" cy="439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07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2484E29B-10A6-4A66-BF4F-9256ADE10C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D0B68C7B-69E8-4B55-8150-0A9E67C038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257A04C5-B405-45F7-8C15-A53A36B12B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DA1CAE3D-57FB-42AF-9BD8-FA6F59F76F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8F772E05-BB91-467A-B1BD-4BB82D1B59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C7EDE17E-22DE-4E07-8CBA-0A103533C2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F7C1854D-73FB-4A7B-8BE8-81B47C731C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09CA1725-9E11-47FA-8373-C614AB7EF1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61D619A0-F915-4649-A539-3289739F6F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3275453D-E9F7-401D-BE9D-6F07E241B9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sp>
        <p:nvSpPr>
          <p:cNvPr id="82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0" y="5976256"/>
            <a:ext cx="914400" cy="88174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</a:t>
            </a:r>
            <a:r>
              <a:rPr lang="en-US" sz="2800" b="1" dirty="0" smtClean="0">
                <a:solidFill>
                  <a:schemeClr val="bg1"/>
                </a:solidFill>
              </a:rPr>
              <a:t>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5953362" y="451936"/>
            <a:ext cx="4387260" cy="7531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56" y="994177"/>
            <a:ext cx="2060885" cy="1616582"/>
          </a:xfrm>
          <a:prstGeom prst="rect">
            <a:avLst/>
          </a:prstGeom>
        </p:spPr>
      </p:pic>
      <p:pic>
        <p:nvPicPr>
          <p:cNvPr id="2050" name="Picture 2" descr="D:\2 клас\3 Математика\1 Листопад\7 Дія ділення\№084 - Закр вивчених таблиць множення і ділення\2025-02-11_22081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5786"/>
            <a:ext cx="5409319" cy="5283277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2 клас\3 Математика\1 Листопад\7 Дія ділення\№084 - Закр вивчених таблиць множення і ділення\2025-02-11_22090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419" y="2899609"/>
            <a:ext cx="6107888" cy="342486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59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2900" y="613183"/>
            <a:ext cx="9815471" cy="720080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Рефлексія. Вправа «Сніжинки»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89333" y="2877952"/>
            <a:ext cx="5902506" cy="153233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dirty="0" smtClean="0"/>
              <a:t>Намалюй стільки сніжинок, </a:t>
            </a:r>
            <a:r>
              <a:rPr lang="uk-UA" sz="2800" dirty="0"/>
              <a:t>на скільки </a:t>
            </a:r>
            <a:r>
              <a:rPr lang="uk-UA" sz="2800" dirty="0" smtClean="0"/>
              <a:t>ти оцінюєш </a:t>
            </a:r>
            <a:r>
              <a:rPr lang="uk-UA" sz="2800" dirty="0"/>
              <a:t>свою роботу сьогодні на </a:t>
            </a:r>
            <a:r>
              <a:rPr lang="uk-UA" sz="2800" dirty="0" err="1"/>
              <a:t>уроці</a:t>
            </a:r>
            <a:r>
              <a:rPr lang="uk-UA" sz="2800" dirty="0"/>
              <a:t>. </a:t>
            </a:r>
            <a:endParaRPr lang="ru-RU" sz="2800" dirty="0"/>
          </a:p>
        </p:txBody>
      </p:sp>
      <p:pic>
        <p:nvPicPr>
          <p:cNvPr id="10" name="Рисунок 9" descr="ÐÐ°ÑÑÐ¸Ð½ÐºÐ¸ Ð¿Ð¾ Ð·Ð°Ð¿ÑÐ¾ÑÑ &quot;ÑÐ½ÑÐ¶Ð¸Ð½ÐºÐ¸&quot;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528" y="2877953"/>
            <a:ext cx="3167929" cy="2917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1089333" y="1518387"/>
            <a:ext cx="7412410" cy="105560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dirty="0" smtClean="0">
                <a:solidFill>
                  <a:srgbClr val="7030A0"/>
                </a:solidFill>
              </a:rPr>
              <a:t>Яке завдання було виконувати легко? Чому?</a:t>
            </a:r>
          </a:p>
          <a:p>
            <a:r>
              <a:rPr lang="uk-UA" sz="2800" dirty="0" smtClean="0">
                <a:solidFill>
                  <a:srgbClr val="7030A0"/>
                </a:solidFill>
              </a:rPr>
              <a:t>Яке завдання було виконувати важко? Чому?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30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67567" y="609609"/>
            <a:ext cx="9707262" cy="72933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sp>
        <p:nvSpPr>
          <p:cNvPr id="8" name="Прямокутник: округлені кути 5">
            <a:extLst>
              <a:ext uri="{FF2B5EF4-FFF2-40B4-BE49-F238E27FC236}">
                <a16:creationId xmlns="" xmlns:a16="http://schemas.microsoft.com/office/drawing/2014/main" id="{1355F926-84C1-4534-9CB2-319E2B5CC316}"/>
              </a:ext>
            </a:extLst>
          </p:cNvPr>
          <p:cNvSpPr/>
          <p:nvPr/>
        </p:nvSpPr>
        <p:spPr>
          <a:xfrm>
            <a:off x="5727245" y="1541699"/>
            <a:ext cx="5147584" cy="391596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</a:rPr>
              <a:t>Математика – наука</a:t>
            </a:r>
          </a:p>
          <a:p>
            <a:pPr algn="ctr"/>
            <a:r>
              <a:rPr lang="uk-UA" sz="2800" b="1" dirty="0">
                <a:solidFill>
                  <a:srgbClr val="7030A0"/>
                </a:solidFill>
              </a:rPr>
              <a:t>Точна і серйозна.</a:t>
            </a:r>
          </a:p>
          <a:p>
            <a:pPr algn="ctr"/>
            <a:r>
              <a:rPr lang="uk-UA" sz="2800" b="1" dirty="0">
                <a:solidFill>
                  <a:srgbClr val="7030A0"/>
                </a:solidFill>
              </a:rPr>
              <a:t>І прожить без неї нам </a:t>
            </a:r>
          </a:p>
          <a:p>
            <a:pPr algn="ctr"/>
            <a:r>
              <a:rPr lang="uk-UA" sz="2800" b="1" dirty="0">
                <a:solidFill>
                  <a:srgbClr val="7030A0"/>
                </a:solidFill>
              </a:rPr>
              <a:t>Навіть дня не можна.</a:t>
            </a:r>
          </a:p>
          <a:p>
            <a:pPr algn="ctr"/>
            <a:r>
              <a:rPr lang="uk-UA" sz="2800" b="1" dirty="0">
                <a:solidFill>
                  <a:srgbClr val="7030A0"/>
                </a:solidFill>
              </a:rPr>
              <a:t>Міркуємо – швидко!</a:t>
            </a:r>
          </a:p>
          <a:p>
            <a:pPr algn="ctr"/>
            <a:r>
              <a:rPr lang="uk-UA" sz="2800" b="1" dirty="0">
                <a:solidFill>
                  <a:srgbClr val="7030A0"/>
                </a:solidFill>
              </a:rPr>
              <a:t>Відповідаємо – правильно!</a:t>
            </a:r>
          </a:p>
          <a:p>
            <a:pPr algn="ctr"/>
            <a:r>
              <a:rPr lang="uk-UA" sz="2800" b="1" dirty="0">
                <a:solidFill>
                  <a:srgbClr val="7030A0"/>
                </a:solidFill>
              </a:rPr>
              <a:t>Лічимо – точно!</a:t>
            </a:r>
          </a:p>
          <a:p>
            <a:pPr algn="ctr"/>
            <a:r>
              <a:rPr lang="uk-UA" sz="2800" b="1" dirty="0">
                <a:solidFill>
                  <a:srgbClr val="7030A0"/>
                </a:solidFill>
              </a:rPr>
              <a:t>Пишемо – гарно!</a:t>
            </a:r>
          </a:p>
        </p:txBody>
      </p:sp>
      <p:pic>
        <p:nvPicPr>
          <p:cNvPr id="2050" name="Picture 2" descr="Owl teacher leads math lesson">
            <a:extLst>
              <a:ext uri="{FF2B5EF4-FFF2-40B4-BE49-F238E27FC236}">
                <a16:creationId xmlns="" xmlns:a16="http://schemas.microsoft.com/office/drawing/2014/main" id="{1FBF70FB-D92E-4637-B718-C3CAE96A2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567" y="1541699"/>
            <a:ext cx="3447976" cy="3621824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10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890" y="599566"/>
            <a:ext cx="9893146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106484766"/>
              </p:ext>
            </p:extLst>
          </p:nvPr>
        </p:nvGraphicFramePr>
        <p:xfrm>
          <a:off x="649994" y="1577459"/>
          <a:ext cx="10785513" cy="427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847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94657" y="494530"/>
            <a:ext cx="10646229" cy="76335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Назви компоненти і результати дії в кожній рівності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60FFC4D-E6B2-4229-BA7E-EB3636FC55CB}"/>
              </a:ext>
            </a:extLst>
          </p:cNvPr>
          <p:cNvSpPr txBox="1"/>
          <p:nvPr/>
        </p:nvSpPr>
        <p:spPr>
          <a:xfrm>
            <a:off x="776768" y="1676214"/>
            <a:ext cx="4215010" cy="646331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00B050"/>
                </a:solidFill>
              </a:rPr>
              <a:t>2   </a:t>
            </a:r>
            <a:r>
              <a:rPr lang="uk-UA" sz="3600" b="1" dirty="0" smtClean="0">
                <a:solidFill>
                  <a:srgbClr val="00B050"/>
                </a:solidFill>
              </a:rPr>
              <a:t>    ·         9    </a:t>
            </a:r>
            <a:r>
              <a:rPr lang="uk-UA" sz="3600" b="1" dirty="0">
                <a:solidFill>
                  <a:srgbClr val="00B050"/>
                </a:solidFill>
              </a:rPr>
              <a:t>=   </a:t>
            </a:r>
            <a:r>
              <a:rPr lang="uk-UA" sz="3600" b="1" dirty="0" smtClean="0">
                <a:solidFill>
                  <a:srgbClr val="00B050"/>
                </a:solidFill>
              </a:rPr>
              <a:t>  18</a:t>
            </a:r>
            <a:endParaRPr lang="uk-UA" sz="3600" b="1" dirty="0">
              <a:solidFill>
                <a:srgbClr val="00B05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57AEC97-AF30-4990-90A2-60CE6F695002}"/>
              </a:ext>
            </a:extLst>
          </p:cNvPr>
          <p:cNvSpPr txBox="1"/>
          <p:nvPr/>
        </p:nvSpPr>
        <p:spPr>
          <a:xfrm>
            <a:off x="618708" y="2399805"/>
            <a:ext cx="1732606" cy="954107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B050"/>
                </a:solidFill>
              </a:rPr>
              <a:t>перший</a:t>
            </a:r>
            <a:endParaRPr lang="uk-UA" sz="2800" b="1" dirty="0">
              <a:solidFill>
                <a:srgbClr val="00B050"/>
              </a:solidFill>
            </a:endParaRPr>
          </a:p>
          <a:p>
            <a:pPr algn="ctr"/>
            <a:r>
              <a:rPr lang="uk-UA" sz="2800" b="1" dirty="0">
                <a:solidFill>
                  <a:srgbClr val="00B050"/>
                </a:solidFill>
              </a:rPr>
              <a:t>множник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ACB7837-8BE9-4881-8546-8BD9AF7DB291}"/>
              </a:ext>
            </a:extLst>
          </p:cNvPr>
          <p:cNvSpPr txBox="1"/>
          <p:nvPr/>
        </p:nvSpPr>
        <p:spPr>
          <a:xfrm>
            <a:off x="2351314" y="2979651"/>
            <a:ext cx="1676204" cy="954107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B050"/>
                </a:solidFill>
              </a:rPr>
              <a:t>другий</a:t>
            </a:r>
          </a:p>
          <a:p>
            <a:pPr algn="ctr"/>
            <a:r>
              <a:rPr lang="uk-UA" sz="2800" b="1" dirty="0">
                <a:solidFill>
                  <a:srgbClr val="00B050"/>
                </a:solidFill>
              </a:rPr>
              <a:t>множник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D36D99C-6A51-4A74-90ED-B8EE3C614273}"/>
              </a:ext>
            </a:extLst>
          </p:cNvPr>
          <p:cNvSpPr txBox="1"/>
          <p:nvPr/>
        </p:nvSpPr>
        <p:spPr>
          <a:xfrm>
            <a:off x="3507093" y="2399805"/>
            <a:ext cx="1484685" cy="523220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B050"/>
                </a:solidFill>
              </a:rPr>
              <a:t>добуток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36A8849-89A1-43B1-A2EF-8A7EF9F2AC8D}"/>
              </a:ext>
            </a:extLst>
          </p:cNvPr>
          <p:cNvSpPr txBox="1"/>
          <p:nvPr/>
        </p:nvSpPr>
        <p:spPr>
          <a:xfrm>
            <a:off x="5486400" y="1641034"/>
            <a:ext cx="3864429" cy="584775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070C0"/>
                </a:solidFill>
              </a:rPr>
              <a:t>15  </a:t>
            </a:r>
            <a:r>
              <a:rPr lang="uk-UA" sz="3200" b="1" dirty="0" smtClean="0">
                <a:solidFill>
                  <a:srgbClr val="0070C0"/>
                </a:solidFill>
              </a:rPr>
              <a:t>     </a:t>
            </a:r>
            <a:r>
              <a:rPr lang="uk-UA" sz="3200" b="1" dirty="0">
                <a:solidFill>
                  <a:srgbClr val="0070C0"/>
                </a:solidFill>
              </a:rPr>
              <a:t>: </a:t>
            </a:r>
            <a:r>
              <a:rPr lang="uk-UA" sz="3200" b="1" dirty="0" smtClean="0">
                <a:solidFill>
                  <a:srgbClr val="0070C0"/>
                </a:solidFill>
              </a:rPr>
              <a:t>      </a:t>
            </a:r>
            <a:r>
              <a:rPr lang="uk-UA" sz="3200" b="1" dirty="0">
                <a:solidFill>
                  <a:srgbClr val="0070C0"/>
                </a:solidFill>
              </a:rPr>
              <a:t>3 </a:t>
            </a:r>
            <a:r>
              <a:rPr lang="uk-UA" sz="3200" b="1" dirty="0" smtClean="0">
                <a:solidFill>
                  <a:srgbClr val="0070C0"/>
                </a:solidFill>
              </a:rPr>
              <a:t>    </a:t>
            </a:r>
            <a:r>
              <a:rPr lang="uk-UA" sz="3200" b="1" dirty="0">
                <a:solidFill>
                  <a:srgbClr val="0070C0"/>
                </a:solidFill>
              </a:rPr>
              <a:t>=  </a:t>
            </a:r>
            <a:r>
              <a:rPr lang="uk-UA" sz="3200" b="1" dirty="0" smtClean="0">
                <a:solidFill>
                  <a:srgbClr val="0070C0"/>
                </a:solidFill>
              </a:rPr>
              <a:t>     5</a:t>
            </a:r>
            <a:endParaRPr lang="uk-UA" sz="3200" b="1" dirty="0">
              <a:solidFill>
                <a:srgbClr val="0070C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7D56E6D-883D-49AD-96D1-FFA42A257F64}"/>
              </a:ext>
            </a:extLst>
          </p:cNvPr>
          <p:cNvSpPr txBox="1"/>
          <p:nvPr/>
        </p:nvSpPr>
        <p:spPr>
          <a:xfrm>
            <a:off x="5401867" y="2288395"/>
            <a:ext cx="1327175" cy="52322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70C0"/>
                </a:solidFill>
              </a:rPr>
              <a:t>ділене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8521602-46BD-413E-87DB-5BE6FB1F1E07}"/>
              </a:ext>
            </a:extLst>
          </p:cNvPr>
          <p:cNvSpPr txBox="1"/>
          <p:nvPr/>
        </p:nvSpPr>
        <p:spPr>
          <a:xfrm>
            <a:off x="6661518" y="2798047"/>
            <a:ext cx="1514192" cy="52322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70C0"/>
                </a:solidFill>
              </a:rPr>
              <a:t>дільник</a:t>
            </a:r>
            <a:endParaRPr lang="uk-UA" sz="4400" b="1" dirty="0">
              <a:solidFill>
                <a:srgbClr val="0070C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979C8E3-62B2-488F-AF0C-D3BB8D0EC224}"/>
              </a:ext>
            </a:extLst>
          </p:cNvPr>
          <p:cNvSpPr txBox="1"/>
          <p:nvPr/>
        </p:nvSpPr>
        <p:spPr>
          <a:xfrm>
            <a:off x="8069006" y="2288395"/>
            <a:ext cx="1331233" cy="52322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70C0"/>
                </a:solidFill>
              </a:rPr>
              <a:t>частка</a:t>
            </a:r>
          </a:p>
        </p:txBody>
      </p:sp>
      <p:pic>
        <p:nvPicPr>
          <p:cNvPr id="17" name="Picture 2" descr="cartoon giraffe holding pencil">
            <a:extLst>
              <a:ext uri="{FF2B5EF4-FFF2-40B4-BE49-F238E27FC236}">
                <a16:creationId xmlns="" xmlns:a16="http://schemas.microsoft.com/office/drawing/2014/main" id="{215D08E6-280C-4B5D-BBFF-00ECBAFAD4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9" r="18488"/>
          <a:stretch/>
        </p:blipFill>
        <p:spPr bwMode="auto">
          <a:xfrm>
            <a:off x="9757010" y="1509953"/>
            <a:ext cx="1683875" cy="2985591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360FFC4D-E6B2-4229-BA7E-EB3636FC55CB}"/>
              </a:ext>
            </a:extLst>
          </p:cNvPr>
          <p:cNvSpPr txBox="1"/>
          <p:nvPr/>
        </p:nvSpPr>
        <p:spPr>
          <a:xfrm>
            <a:off x="776768" y="4205908"/>
            <a:ext cx="4215010" cy="646331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</a:rPr>
              <a:t>58  </a:t>
            </a:r>
            <a:r>
              <a:rPr lang="uk-UA" sz="3600" b="1" dirty="0" smtClean="0">
                <a:solidFill>
                  <a:srgbClr val="FF0000"/>
                </a:solidFill>
              </a:rPr>
              <a:t>  +         27    =   83</a:t>
            </a:r>
            <a:endParaRPr lang="uk-UA" sz="36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336A8849-89A1-43B1-A2EF-8A7EF9F2AC8D}"/>
              </a:ext>
            </a:extLst>
          </p:cNvPr>
          <p:cNvSpPr txBox="1"/>
          <p:nvPr/>
        </p:nvSpPr>
        <p:spPr>
          <a:xfrm>
            <a:off x="5486400" y="4203157"/>
            <a:ext cx="3948961" cy="584775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accent2">
                    <a:lumMod val="50000"/>
                  </a:schemeClr>
                </a:solidFill>
              </a:rPr>
              <a:t>100  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   –     40     </a:t>
            </a:r>
            <a:r>
              <a:rPr lang="uk-UA" sz="3200" b="1" dirty="0">
                <a:solidFill>
                  <a:schemeClr val="accent2">
                    <a:lumMod val="50000"/>
                  </a:schemeClr>
                </a:solidFill>
              </a:rPr>
              <a:t>=  </a:t>
            </a:r>
            <a:r>
              <a:rPr lang="uk-UA" sz="3200" b="1" dirty="0" smtClean="0">
                <a:solidFill>
                  <a:schemeClr val="accent2">
                    <a:lumMod val="50000"/>
                  </a:schemeClr>
                </a:solidFill>
              </a:rPr>
              <a:t>   60</a:t>
            </a:r>
            <a:endParaRPr lang="uk-UA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057AEC97-AF30-4990-90A2-60CE6F695002}"/>
              </a:ext>
            </a:extLst>
          </p:cNvPr>
          <p:cNvSpPr txBox="1"/>
          <p:nvPr/>
        </p:nvSpPr>
        <p:spPr>
          <a:xfrm>
            <a:off x="794657" y="4790682"/>
            <a:ext cx="1556657" cy="954107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0000"/>
                </a:solidFill>
              </a:rPr>
              <a:t>перший</a:t>
            </a:r>
          </a:p>
          <a:p>
            <a:pPr algn="ctr"/>
            <a:r>
              <a:rPr lang="uk-UA" sz="2800" b="1" dirty="0">
                <a:solidFill>
                  <a:srgbClr val="FF0000"/>
                </a:solidFill>
              </a:rPr>
              <a:t>доданок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8ACB7837-8BE9-4881-8546-8BD9AF7DB291}"/>
              </a:ext>
            </a:extLst>
          </p:cNvPr>
          <p:cNvSpPr txBox="1"/>
          <p:nvPr/>
        </p:nvSpPr>
        <p:spPr>
          <a:xfrm>
            <a:off x="2340424" y="5281662"/>
            <a:ext cx="1523996" cy="954107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0000"/>
                </a:solidFill>
              </a:rPr>
              <a:t>другий</a:t>
            </a:r>
          </a:p>
          <a:p>
            <a:pPr algn="ctr"/>
            <a:r>
              <a:rPr lang="uk-UA" sz="2800" b="1" dirty="0">
                <a:solidFill>
                  <a:srgbClr val="FF0000"/>
                </a:solidFill>
              </a:rPr>
              <a:t>доданок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FD36D99C-6A51-4A74-90ED-B8EE3C614273}"/>
              </a:ext>
            </a:extLst>
          </p:cNvPr>
          <p:cNvSpPr txBox="1"/>
          <p:nvPr/>
        </p:nvSpPr>
        <p:spPr>
          <a:xfrm>
            <a:off x="3864420" y="4832356"/>
            <a:ext cx="1059994" cy="523220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FF0000"/>
                </a:solidFill>
              </a:rPr>
              <a:t>сума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C7D56E6D-883D-49AD-96D1-FFA42A257F64}"/>
              </a:ext>
            </a:extLst>
          </p:cNvPr>
          <p:cNvSpPr txBox="1"/>
          <p:nvPr/>
        </p:nvSpPr>
        <p:spPr>
          <a:xfrm>
            <a:off x="5053186" y="5422374"/>
            <a:ext cx="1863890" cy="954107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50000"/>
                  </a:schemeClr>
                </a:solidFill>
              </a:rPr>
              <a:t>Зменшу-</a:t>
            </a:r>
            <a:r>
              <a:rPr lang="uk-UA" sz="2800" b="1" dirty="0" err="1" smtClean="0">
                <a:solidFill>
                  <a:schemeClr val="accent2">
                    <a:lumMod val="50000"/>
                  </a:schemeClr>
                </a:solidFill>
              </a:rPr>
              <a:t>ване</a:t>
            </a:r>
            <a:endParaRPr lang="uk-UA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D8521602-46BD-413E-87DB-5BE6FB1F1E07}"/>
              </a:ext>
            </a:extLst>
          </p:cNvPr>
          <p:cNvSpPr txBox="1"/>
          <p:nvPr/>
        </p:nvSpPr>
        <p:spPr>
          <a:xfrm>
            <a:off x="6525544" y="4790682"/>
            <a:ext cx="1870672" cy="523220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від’ємник</a:t>
            </a:r>
            <a:endParaRPr lang="uk-UA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9979C8E3-62B2-488F-AF0C-D3BB8D0EC224}"/>
              </a:ext>
            </a:extLst>
          </p:cNvPr>
          <p:cNvSpPr txBox="1"/>
          <p:nvPr/>
        </p:nvSpPr>
        <p:spPr>
          <a:xfrm>
            <a:off x="8069006" y="5465718"/>
            <a:ext cx="1567560" cy="523220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2">
                    <a:lumMod val="50000"/>
                  </a:schemeClr>
                </a:solidFill>
              </a:rPr>
              <a:t>різниця</a:t>
            </a:r>
          </a:p>
        </p:txBody>
      </p:sp>
    </p:spTree>
    <p:extLst>
      <p:ext uri="{BB962C8B-B14F-4D97-AF65-F5344CB8AC3E}">
        <p14:creationId xmlns:p14="http://schemas.microsoft.com/office/powerpoint/2010/main" val="306375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9868" y="494528"/>
            <a:ext cx="9979376" cy="66273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Усні </a:t>
            </a:r>
            <a:r>
              <a:rPr lang="uk-UA" sz="3600" b="1" dirty="0" smtClean="0">
                <a:solidFill>
                  <a:schemeClr val="bg1"/>
                </a:solidFill>
              </a:rPr>
              <a:t>обчислення. Математичний потяг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B6EC244-150C-4B2C-A4C1-39A0522D7E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7" t="28818" r="3977" b="58423"/>
          <a:stretch/>
        </p:blipFill>
        <p:spPr>
          <a:xfrm>
            <a:off x="564443" y="1214829"/>
            <a:ext cx="7668000" cy="106525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5A75450-9E68-47BE-86BA-0E9DCB9EC6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43" y="4040536"/>
            <a:ext cx="2393246" cy="2454092"/>
          </a:xfrm>
          <a:prstGeom prst="rect">
            <a:avLst/>
          </a:prstGeom>
        </p:spPr>
      </p:pic>
      <p:sp>
        <p:nvSpPr>
          <p:cNvPr id="10" name="Облачко с текстом: прямоугольное со скругленными углами 9">
            <a:extLst>
              <a:ext uri="{FF2B5EF4-FFF2-40B4-BE49-F238E27FC236}">
                <a16:creationId xmlns:a16="http://schemas.microsoft.com/office/drawing/2014/main" xmlns="" id="{D1D2DBBF-7CA1-47FB-831F-6D1B99BDB194}"/>
              </a:ext>
            </a:extLst>
          </p:cNvPr>
          <p:cNvSpPr/>
          <p:nvPr/>
        </p:nvSpPr>
        <p:spPr>
          <a:xfrm>
            <a:off x="564443" y="2454950"/>
            <a:ext cx="3680500" cy="1650861"/>
          </a:xfrm>
          <a:prstGeom prst="wedgeRoundRectCallou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rgbClr val="0070C0"/>
                </a:solidFill>
              </a:rPr>
              <a:t>Прокладіть </a:t>
            </a:r>
            <a:r>
              <a:rPr lang="uk-UA" sz="2400" b="1" dirty="0">
                <a:solidFill>
                  <a:srgbClr val="0070C0"/>
                </a:solidFill>
              </a:rPr>
              <a:t>колію </a:t>
            </a:r>
            <a:r>
              <a:rPr lang="uk-UA" sz="2400" b="1" dirty="0" smtClean="0">
                <a:solidFill>
                  <a:srgbClr val="0070C0"/>
                </a:solidFill>
              </a:rPr>
              <a:t>математичному потягу. </a:t>
            </a:r>
            <a:r>
              <a:rPr lang="uk-UA" sz="2400" b="1" dirty="0">
                <a:solidFill>
                  <a:srgbClr val="0070C0"/>
                </a:solidFill>
              </a:rPr>
              <a:t>Обчисліть «ланцюжок» у квадратиках.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4BCC4A9A-2122-4F09-8318-ED40F1FC9870}"/>
              </a:ext>
            </a:extLst>
          </p:cNvPr>
          <p:cNvSpPr/>
          <p:nvPr/>
        </p:nvSpPr>
        <p:spPr>
          <a:xfrm rot="19743943">
            <a:off x="8637046" y="1446189"/>
            <a:ext cx="865239" cy="8652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F75E029D-6F40-4862-A926-700276283D0B}"/>
              </a:ext>
            </a:extLst>
          </p:cNvPr>
          <p:cNvSpPr/>
          <p:nvPr/>
        </p:nvSpPr>
        <p:spPr>
          <a:xfrm rot="1118405">
            <a:off x="9542232" y="2234380"/>
            <a:ext cx="865239" cy="8652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7BD9353-AFF8-43FA-8D48-21EA49885F4F}"/>
              </a:ext>
            </a:extLst>
          </p:cNvPr>
          <p:cNvSpPr/>
          <p:nvPr/>
        </p:nvSpPr>
        <p:spPr>
          <a:xfrm rot="21005558">
            <a:off x="7863480" y="2959535"/>
            <a:ext cx="865239" cy="8652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760F135A-984D-4304-83C2-6251BD15B984}"/>
              </a:ext>
            </a:extLst>
          </p:cNvPr>
          <p:cNvSpPr/>
          <p:nvPr/>
        </p:nvSpPr>
        <p:spPr>
          <a:xfrm rot="1465804">
            <a:off x="6123708" y="3250980"/>
            <a:ext cx="865239" cy="8652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2AEAC6A3-8810-4C81-A857-C5BC2E9D75DA}"/>
              </a:ext>
            </a:extLst>
          </p:cNvPr>
          <p:cNvSpPr/>
          <p:nvPr/>
        </p:nvSpPr>
        <p:spPr>
          <a:xfrm rot="20184458">
            <a:off x="4664153" y="3867095"/>
            <a:ext cx="865239" cy="86523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15EB3DD9-3A39-4CDB-BBA2-C1702E63F42F}"/>
              </a:ext>
            </a:extLst>
          </p:cNvPr>
          <p:cNvSpPr/>
          <p:nvPr/>
        </p:nvSpPr>
        <p:spPr>
          <a:xfrm>
            <a:off x="5515025" y="5182078"/>
            <a:ext cx="865239" cy="8652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9598F474-C89D-49A8-BC1B-74FA6E980F74}"/>
              </a:ext>
            </a:extLst>
          </p:cNvPr>
          <p:cNvSpPr/>
          <p:nvPr/>
        </p:nvSpPr>
        <p:spPr>
          <a:xfrm rot="2831900">
            <a:off x="6842201" y="5185457"/>
            <a:ext cx="865239" cy="86523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xmlns="" id="{567F7809-293F-4C17-86EB-F168EEAFE5F6}"/>
              </a:ext>
            </a:extLst>
          </p:cNvPr>
          <p:cNvSpPr/>
          <p:nvPr/>
        </p:nvSpPr>
        <p:spPr>
          <a:xfrm>
            <a:off x="5683045" y="2408903"/>
            <a:ext cx="648929" cy="64892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CDF8C66C-859A-4BD0-9B5A-DC6CE2387C29}"/>
              </a:ext>
            </a:extLst>
          </p:cNvPr>
          <p:cNvSpPr/>
          <p:nvPr/>
        </p:nvSpPr>
        <p:spPr>
          <a:xfrm>
            <a:off x="10198588" y="3392155"/>
            <a:ext cx="648929" cy="64892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xmlns="" id="{CADF6630-22C0-46CB-95BB-3A64925344EF}"/>
              </a:ext>
            </a:extLst>
          </p:cNvPr>
          <p:cNvSpPr/>
          <p:nvPr/>
        </p:nvSpPr>
        <p:spPr>
          <a:xfrm>
            <a:off x="9974852" y="1157258"/>
            <a:ext cx="548202" cy="82588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xmlns="" id="{656A7F52-A87C-4788-9D3D-DE706AE5B66E}"/>
              </a:ext>
            </a:extLst>
          </p:cNvPr>
          <p:cNvSpPr/>
          <p:nvPr/>
        </p:nvSpPr>
        <p:spPr>
          <a:xfrm>
            <a:off x="7274820" y="4011268"/>
            <a:ext cx="766711" cy="113921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xmlns="" id="{7A0E4FB9-C679-4FF5-B1E1-135ED9380AC1}"/>
              </a:ext>
            </a:extLst>
          </p:cNvPr>
          <p:cNvSpPr/>
          <p:nvPr/>
        </p:nvSpPr>
        <p:spPr>
          <a:xfrm>
            <a:off x="4106607" y="4770624"/>
            <a:ext cx="766711" cy="1139211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xmlns="" id="{2DE8CCD4-439A-451B-824F-7FFB90168861}"/>
              </a:ext>
            </a:extLst>
          </p:cNvPr>
          <p:cNvSpPr/>
          <p:nvPr/>
        </p:nvSpPr>
        <p:spPr>
          <a:xfrm>
            <a:off x="4713416" y="2299777"/>
            <a:ext cx="766711" cy="1139211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Равнобедренный треугольник 25">
            <a:extLst>
              <a:ext uri="{FF2B5EF4-FFF2-40B4-BE49-F238E27FC236}">
                <a16:creationId xmlns:a16="http://schemas.microsoft.com/office/drawing/2014/main" xmlns="" id="{D2791825-AF36-412F-A8B9-7624DBF88D61}"/>
              </a:ext>
            </a:extLst>
          </p:cNvPr>
          <p:cNvSpPr/>
          <p:nvPr/>
        </p:nvSpPr>
        <p:spPr>
          <a:xfrm>
            <a:off x="7350825" y="2299777"/>
            <a:ext cx="436742" cy="648930"/>
          </a:xfrm>
          <a:prstGeom prst="triangl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Равнобедренный треугольник 26">
            <a:extLst>
              <a:ext uri="{FF2B5EF4-FFF2-40B4-BE49-F238E27FC236}">
                <a16:creationId xmlns:a16="http://schemas.microsoft.com/office/drawing/2014/main" xmlns="" id="{085B9D80-B14E-4701-9420-1115D55DFEC8}"/>
              </a:ext>
            </a:extLst>
          </p:cNvPr>
          <p:cNvSpPr/>
          <p:nvPr/>
        </p:nvSpPr>
        <p:spPr>
          <a:xfrm rot="5400000">
            <a:off x="9302038" y="3774306"/>
            <a:ext cx="648929" cy="964207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9CC8DD3-708D-4286-9A85-47D918DD54F7}"/>
              </a:ext>
            </a:extLst>
          </p:cNvPr>
          <p:cNvSpPr txBox="1"/>
          <p:nvPr/>
        </p:nvSpPr>
        <p:spPr>
          <a:xfrm>
            <a:off x="8874746" y="1570081"/>
            <a:ext cx="478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37D2D05-E6FC-41BE-8B25-EEFDDC2A76AF}"/>
              </a:ext>
            </a:extLst>
          </p:cNvPr>
          <p:cNvSpPr txBox="1"/>
          <p:nvPr/>
        </p:nvSpPr>
        <p:spPr>
          <a:xfrm>
            <a:off x="9690353" y="2363232"/>
            <a:ext cx="836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· 2</a:t>
            </a:r>
            <a:endParaRPr lang="uk-UA" sz="32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9FC792A-B136-4BB5-99EC-CD0BA2D4E22C}"/>
              </a:ext>
            </a:extLst>
          </p:cNvPr>
          <p:cNvSpPr txBox="1"/>
          <p:nvPr/>
        </p:nvSpPr>
        <p:spPr>
          <a:xfrm>
            <a:off x="7974967" y="3066722"/>
            <a:ext cx="836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- 2</a:t>
            </a:r>
            <a:endParaRPr lang="uk-UA" sz="32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81890461-5F09-40C1-9C81-DC3173D52B83}"/>
              </a:ext>
            </a:extLst>
          </p:cNvPr>
          <p:cNvSpPr txBox="1"/>
          <p:nvPr/>
        </p:nvSpPr>
        <p:spPr>
          <a:xfrm>
            <a:off x="6250099" y="3389813"/>
            <a:ext cx="836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- 4</a:t>
            </a:r>
            <a:endParaRPr lang="uk-UA" sz="32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713DBFF-BB7C-434F-A862-363D3747E115}"/>
              </a:ext>
            </a:extLst>
          </p:cNvPr>
          <p:cNvSpPr txBox="1"/>
          <p:nvPr/>
        </p:nvSpPr>
        <p:spPr>
          <a:xfrm>
            <a:off x="4829872" y="4007326"/>
            <a:ext cx="836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· 3</a:t>
            </a:r>
            <a:endParaRPr lang="uk-UA" sz="32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108790E6-F725-4002-A53B-BBC4AF374FA8}"/>
              </a:ext>
            </a:extLst>
          </p:cNvPr>
          <p:cNvSpPr txBox="1"/>
          <p:nvPr/>
        </p:nvSpPr>
        <p:spPr>
          <a:xfrm>
            <a:off x="5626646" y="5336820"/>
            <a:ext cx="836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: 2</a:t>
            </a:r>
            <a:endParaRPr lang="uk-UA" sz="32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3E550309-C9BE-4415-8B9B-2BB1DD05FD26}"/>
              </a:ext>
            </a:extLst>
          </p:cNvPr>
          <p:cNvSpPr txBox="1"/>
          <p:nvPr/>
        </p:nvSpPr>
        <p:spPr>
          <a:xfrm>
            <a:off x="6958992" y="5340230"/>
            <a:ext cx="836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: 3</a:t>
            </a:r>
            <a:endParaRPr lang="uk-UA" sz="3200" b="1" dirty="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D58045EC-2C2E-4D0E-83C6-C578D011A486}"/>
              </a:ext>
            </a:extLst>
          </p:cNvPr>
          <p:cNvSpPr/>
          <p:nvPr/>
        </p:nvSpPr>
        <p:spPr>
          <a:xfrm>
            <a:off x="8232443" y="4835503"/>
            <a:ext cx="865239" cy="86523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7C49290F-1738-4FED-95DD-FADCD24A285A}"/>
              </a:ext>
            </a:extLst>
          </p:cNvPr>
          <p:cNvSpPr txBox="1"/>
          <p:nvPr/>
        </p:nvSpPr>
        <p:spPr>
          <a:xfrm>
            <a:off x="8349234" y="4990276"/>
            <a:ext cx="836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+7</a:t>
            </a:r>
          </a:p>
        </p:txBody>
      </p:sp>
      <p:sp>
        <p:nvSpPr>
          <p:cNvPr id="37" name="Облачко с текстом: прямоугольное со скругленными углами 9">
            <a:extLst>
              <a:ext uri="{FF2B5EF4-FFF2-40B4-BE49-F238E27FC236}">
                <a16:creationId xmlns:a16="http://schemas.microsoft.com/office/drawing/2014/main" xmlns="" id="{D1D2DBBF-7CA1-47FB-831F-6D1B99BDB194}"/>
              </a:ext>
            </a:extLst>
          </p:cNvPr>
          <p:cNvSpPr/>
          <p:nvPr/>
        </p:nvSpPr>
        <p:spPr>
          <a:xfrm>
            <a:off x="564443" y="2366644"/>
            <a:ext cx="3298906" cy="1957333"/>
          </a:xfrm>
          <a:prstGeom prst="wedgeRoundRectCallou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400" b="1" dirty="0">
                <a:solidFill>
                  <a:srgbClr val="0070C0"/>
                </a:solidFill>
              </a:rPr>
              <a:t>Яке число отримали</a:t>
            </a:r>
            <a:r>
              <a:rPr lang="uk-UA" sz="2400" b="1" dirty="0" smtClean="0">
                <a:solidFill>
                  <a:srgbClr val="0070C0"/>
                </a:solidFill>
              </a:rPr>
              <a:t>?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rgbClr val="0070C0"/>
                </a:solidFill>
              </a:rPr>
              <a:t>Збільште його </a:t>
            </a:r>
            <a:r>
              <a:rPr lang="uk-UA" sz="2400" b="1" dirty="0" smtClean="0">
                <a:solidFill>
                  <a:srgbClr val="FF0000"/>
                </a:solidFill>
              </a:rPr>
              <a:t>на</a:t>
            </a:r>
            <a:r>
              <a:rPr lang="uk-UA" sz="2400" b="1" dirty="0" smtClean="0">
                <a:solidFill>
                  <a:srgbClr val="0070C0"/>
                </a:solidFill>
              </a:rPr>
              <a:t> 2, 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rgbClr val="0070C0"/>
                </a:solidFill>
              </a:rPr>
              <a:t>збільште </a:t>
            </a:r>
            <a:r>
              <a:rPr lang="uk-UA" sz="2400" b="1" dirty="0" smtClean="0">
                <a:solidFill>
                  <a:srgbClr val="FF0000"/>
                </a:solidFill>
              </a:rPr>
              <a:t>у</a:t>
            </a:r>
            <a:r>
              <a:rPr lang="uk-UA" sz="2400" b="1" dirty="0" smtClean="0">
                <a:solidFill>
                  <a:srgbClr val="0070C0"/>
                </a:solidFill>
              </a:rPr>
              <a:t>двічі,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rgbClr val="0070C0"/>
                </a:solidFill>
              </a:rPr>
              <a:t>зменште </a:t>
            </a:r>
            <a:r>
              <a:rPr lang="uk-UA" sz="2400" b="1" dirty="0" smtClean="0">
                <a:solidFill>
                  <a:srgbClr val="FF0000"/>
                </a:solidFill>
              </a:rPr>
              <a:t>на</a:t>
            </a:r>
            <a:r>
              <a:rPr lang="uk-UA" sz="2400" b="1" dirty="0" smtClean="0">
                <a:solidFill>
                  <a:srgbClr val="0070C0"/>
                </a:solidFill>
              </a:rPr>
              <a:t> 2, 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uk-UA" sz="2400" b="1" dirty="0" smtClean="0">
                <a:solidFill>
                  <a:srgbClr val="0070C0"/>
                </a:solidFill>
              </a:rPr>
              <a:t>зменште </a:t>
            </a:r>
            <a:r>
              <a:rPr lang="uk-UA" sz="2400" b="1" dirty="0" smtClean="0">
                <a:solidFill>
                  <a:srgbClr val="FF0000"/>
                </a:solidFill>
              </a:rPr>
              <a:t>у</a:t>
            </a:r>
            <a:r>
              <a:rPr lang="uk-UA" sz="2400" b="1" dirty="0" smtClean="0">
                <a:solidFill>
                  <a:srgbClr val="0070C0"/>
                </a:solidFill>
              </a:rPr>
              <a:t> 2 рази</a:t>
            </a:r>
            <a:endParaRPr lang="uk-UA" sz="2400" b="1" dirty="0">
              <a:solidFill>
                <a:srgbClr val="0070C0"/>
              </a:solidFill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6179D733-EE3A-4883-B2DB-818EA075EC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7" t="20358" r="20468" b="28315"/>
          <a:stretch/>
        </p:blipFill>
        <p:spPr>
          <a:xfrm>
            <a:off x="9329485" y="4680748"/>
            <a:ext cx="2758177" cy="2039988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360FFC4D-E6B2-4229-BA7E-EB3636FC55CB}"/>
              </a:ext>
            </a:extLst>
          </p:cNvPr>
          <p:cNvSpPr txBox="1"/>
          <p:nvPr/>
        </p:nvSpPr>
        <p:spPr>
          <a:xfrm>
            <a:off x="3683245" y="2433519"/>
            <a:ext cx="114662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10+2=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360FFC4D-E6B2-4229-BA7E-EB3636FC55CB}"/>
              </a:ext>
            </a:extLst>
          </p:cNvPr>
          <p:cNvSpPr txBox="1"/>
          <p:nvPr/>
        </p:nvSpPr>
        <p:spPr>
          <a:xfrm>
            <a:off x="4818256" y="2417243"/>
            <a:ext cx="57331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12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360FFC4D-E6B2-4229-BA7E-EB3636FC55CB}"/>
              </a:ext>
            </a:extLst>
          </p:cNvPr>
          <p:cNvSpPr txBox="1"/>
          <p:nvPr/>
        </p:nvSpPr>
        <p:spPr>
          <a:xfrm>
            <a:off x="3671629" y="2914176"/>
            <a:ext cx="114662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10·2=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360FFC4D-E6B2-4229-BA7E-EB3636FC55CB}"/>
              </a:ext>
            </a:extLst>
          </p:cNvPr>
          <p:cNvSpPr txBox="1"/>
          <p:nvPr/>
        </p:nvSpPr>
        <p:spPr>
          <a:xfrm>
            <a:off x="4824411" y="2897125"/>
            <a:ext cx="57331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20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360FFC4D-E6B2-4229-BA7E-EB3636FC55CB}"/>
              </a:ext>
            </a:extLst>
          </p:cNvPr>
          <p:cNvSpPr txBox="1"/>
          <p:nvPr/>
        </p:nvSpPr>
        <p:spPr>
          <a:xfrm>
            <a:off x="3685707" y="3392155"/>
            <a:ext cx="114662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10-2=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360FFC4D-E6B2-4229-BA7E-EB3636FC55CB}"/>
              </a:ext>
            </a:extLst>
          </p:cNvPr>
          <p:cNvSpPr txBox="1"/>
          <p:nvPr/>
        </p:nvSpPr>
        <p:spPr>
          <a:xfrm>
            <a:off x="4829872" y="3389813"/>
            <a:ext cx="57331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8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360FFC4D-E6B2-4229-BA7E-EB3636FC55CB}"/>
              </a:ext>
            </a:extLst>
          </p:cNvPr>
          <p:cNvSpPr txBox="1"/>
          <p:nvPr/>
        </p:nvSpPr>
        <p:spPr>
          <a:xfrm>
            <a:off x="3682691" y="3880090"/>
            <a:ext cx="114662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10:2=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360FFC4D-E6B2-4229-BA7E-EB3636FC55CB}"/>
              </a:ext>
            </a:extLst>
          </p:cNvPr>
          <p:cNvSpPr txBox="1"/>
          <p:nvPr/>
        </p:nvSpPr>
        <p:spPr>
          <a:xfrm>
            <a:off x="4833500" y="3869134"/>
            <a:ext cx="573313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5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04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DC1504A7-CB67-46F1-BF50-26959BB47693}"/>
              </a:ext>
            </a:extLst>
          </p:cNvPr>
          <p:cNvSpPr txBox="1"/>
          <p:nvPr/>
        </p:nvSpPr>
        <p:spPr>
          <a:xfrm>
            <a:off x="6344683" y="5232685"/>
            <a:ext cx="211506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30:3 = 10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67567" y="494529"/>
            <a:ext cx="9914090" cy="71627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Усний рахунок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60FFC4D-E6B2-4229-BA7E-EB3636FC55CB}"/>
              </a:ext>
            </a:extLst>
          </p:cNvPr>
          <p:cNvSpPr txBox="1"/>
          <p:nvPr/>
        </p:nvSpPr>
        <p:spPr>
          <a:xfrm>
            <a:off x="1208655" y="1382597"/>
            <a:ext cx="183178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3·7 = 21 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336A8849-89A1-43B1-A2EF-8A7EF9F2AC8D}"/>
              </a:ext>
            </a:extLst>
          </p:cNvPr>
          <p:cNvSpPr txBox="1"/>
          <p:nvPr/>
        </p:nvSpPr>
        <p:spPr>
          <a:xfrm>
            <a:off x="3710185" y="1414915"/>
            <a:ext cx="189702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3·6 = 18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B355235-5737-4849-83ED-05CB07F85B16}"/>
              </a:ext>
            </a:extLst>
          </p:cNvPr>
          <p:cNvSpPr txBox="1"/>
          <p:nvPr/>
        </p:nvSpPr>
        <p:spPr>
          <a:xfrm>
            <a:off x="1166241" y="2397523"/>
            <a:ext cx="184765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3·3 = 9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1369C65-911A-4CC6-AF7B-5D9850268061}"/>
              </a:ext>
            </a:extLst>
          </p:cNvPr>
          <p:cNvSpPr txBox="1"/>
          <p:nvPr/>
        </p:nvSpPr>
        <p:spPr>
          <a:xfrm>
            <a:off x="3710186" y="2401897"/>
            <a:ext cx="195575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3·4 = 12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AF5C347B-2D68-41FB-81B7-CADF24449E83}"/>
              </a:ext>
            </a:extLst>
          </p:cNvPr>
          <p:cNvSpPr txBox="1"/>
          <p:nvPr/>
        </p:nvSpPr>
        <p:spPr>
          <a:xfrm>
            <a:off x="1122680" y="3382648"/>
            <a:ext cx="193724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3·5 = 15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2CA45023-8157-4FD8-86DA-22AA6962669F}"/>
              </a:ext>
            </a:extLst>
          </p:cNvPr>
          <p:cNvSpPr txBox="1"/>
          <p:nvPr/>
        </p:nvSpPr>
        <p:spPr>
          <a:xfrm>
            <a:off x="3778765" y="3382648"/>
            <a:ext cx="195576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3·8 = 24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DC1504A7-CB67-46F1-BF50-26959BB47693}"/>
              </a:ext>
            </a:extLst>
          </p:cNvPr>
          <p:cNvSpPr txBox="1"/>
          <p:nvPr/>
        </p:nvSpPr>
        <p:spPr>
          <a:xfrm>
            <a:off x="1112909" y="4392068"/>
            <a:ext cx="193724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3·9 = 27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A292F1C4-0705-47D8-8A27-86B437929567}"/>
              </a:ext>
            </a:extLst>
          </p:cNvPr>
          <p:cNvSpPr txBox="1"/>
          <p:nvPr/>
        </p:nvSpPr>
        <p:spPr>
          <a:xfrm>
            <a:off x="3778765" y="4401446"/>
            <a:ext cx="201449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3·2 = 6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31" name="Picture 2" descr="red apple">
            <a:extLst>
              <a:ext uri="{FF2B5EF4-FFF2-40B4-BE49-F238E27FC236}">
                <a16:creationId xmlns="" xmlns:a16="http://schemas.microsoft.com/office/drawing/2014/main" id="{7E7FE957-E537-4ADA-96E8-D994ADB94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79" y="3266633"/>
            <a:ext cx="777618" cy="81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red apple">
            <a:extLst>
              <a:ext uri="{FF2B5EF4-FFF2-40B4-BE49-F238E27FC236}">
                <a16:creationId xmlns="" xmlns:a16="http://schemas.microsoft.com/office/drawing/2014/main" id="{CC659431-C376-4FC0-8BBF-EFC0FB82F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266" y="5163802"/>
            <a:ext cx="777618" cy="81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red apple">
            <a:extLst>
              <a:ext uri="{FF2B5EF4-FFF2-40B4-BE49-F238E27FC236}">
                <a16:creationId xmlns="" xmlns:a16="http://schemas.microsoft.com/office/drawing/2014/main" id="{0AB41A79-5131-4557-B727-D92A66B6F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644" y="1244431"/>
            <a:ext cx="777618" cy="81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red apple">
            <a:extLst>
              <a:ext uri="{FF2B5EF4-FFF2-40B4-BE49-F238E27FC236}">
                <a16:creationId xmlns="" xmlns:a16="http://schemas.microsoft.com/office/drawing/2014/main" id="{612F5F8C-1B39-4259-872D-45CEF9A87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592" y="4226670"/>
            <a:ext cx="777618" cy="816825"/>
          </a:xfrm>
          <a:prstGeom prst="rect">
            <a:avLst/>
          </a:prstGeom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37" name="Picture 2" descr="red apple">
            <a:extLst>
              <a:ext uri="{FF2B5EF4-FFF2-40B4-BE49-F238E27FC236}">
                <a16:creationId xmlns="" xmlns:a16="http://schemas.microsoft.com/office/drawing/2014/main" id="{2F2DCE1C-D38F-4D8C-BE53-B8DC06C45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646" y="1330430"/>
            <a:ext cx="777618" cy="816825"/>
          </a:xfrm>
          <a:prstGeom prst="rect">
            <a:avLst/>
          </a:prstGeom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38" name="Picture 2" descr="red apple">
            <a:extLst>
              <a:ext uri="{FF2B5EF4-FFF2-40B4-BE49-F238E27FC236}">
                <a16:creationId xmlns="" xmlns:a16="http://schemas.microsoft.com/office/drawing/2014/main" id="{F4298786-42D3-45FE-AA52-8A73F459D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691" y="2338572"/>
            <a:ext cx="777618" cy="816825"/>
          </a:xfrm>
          <a:prstGeom prst="rect">
            <a:avLst/>
          </a:prstGeom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360FFC4D-E6B2-4229-BA7E-EB3636FC55CB}"/>
              </a:ext>
            </a:extLst>
          </p:cNvPr>
          <p:cNvSpPr txBox="1"/>
          <p:nvPr/>
        </p:nvSpPr>
        <p:spPr>
          <a:xfrm>
            <a:off x="6294247" y="1412033"/>
            <a:ext cx="180820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6 : 3 = 2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336A8849-89A1-43B1-A2EF-8A7EF9F2AC8D}"/>
              </a:ext>
            </a:extLst>
          </p:cNvPr>
          <p:cNvSpPr txBox="1"/>
          <p:nvPr/>
        </p:nvSpPr>
        <p:spPr>
          <a:xfrm>
            <a:off x="8998268" y="1391950"/>
            <a:ext cx="191334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21:3 = 7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DB355235-5737-4849-83ED-05CB07F85B16}"/>
              </a:ext>
            </a:extLst>
          </p:cNvPr>
          <p:cNvSpPr txBox="1"/>
          <p:nvPr/>
        </p:nvSpPr>
        <p:spPr>
          <a:xfrm>
            <a:off x="6294247" y="2435249"/>
            <a:ext cx="1901453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24:3 = 8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01369C65-911A-4CC6-AF7B-5D9850268061}"/>
              </a:ext>
            </a:extLst>
          </p:cNvPr>
          <p:cNvSpPr txBox="1"/>
          <p:nvPr/>
        </p:nvSpPr>
        <p:spPr>
          <a:xfrm>
            <a:off x="8988528" y="2435249"/>
            <a:ext cx="191334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9 : 3 = 3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AF5C347B-2D68-41FB-81B7-CADF24449E83}"/>
              </a:ext>
            </a:extLst>
          </p:cNvPr>
          <p:cNvSpPr txBox="1"/>
          <p:nvPr/>
        </p:nvSpPr>
        <p:spPr>
          <a:xfrm>
            <a:off x="6344684" y="4320992"/>
            <a:ext cx="189764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18:3 = 6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2CA45023-8157-4FD8-86DA-22AA6962669F}"/>
              </a:ext>
            </a:extLst>
          </p:cNvPr>
          <p:cNvSpPr txBox="1"/>
          <p:nvPr/>
        </p:nvSpPr>
        <p:spPr>
          <a:xfrm>
            <a:off x="9013098" y="4288674"/>
            <a:ext cx="189851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15:3 = 5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A292F1C4-0705-47D8-8A27-86B437929567}"/>
              </a:ext>
            </a:extLst>
          </p:cNvPr>
          <p:cNvSpPr txBox="1"/>
          <p:nvPr/>
        </p:nvSpPr>
        <p:spPr>
          <a:xfrm>
            <a:off x="9064496" y="5157757"/>
            <a:ext cx="1837374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3:3 = 1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85" name="Picture 2" descr="red apple">
            <a:extLst>
              <a:ext uri="{FF2B5EF4-FFF2-40B4-BE49-F238E27FC236}">
                <a16:creationId xmlns="" xmlns:a16="http://schemas.microsoft.com/office/drawing/2014/main" id="{CC659431-C376-4FC0-8BBF-EFC0FB82F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265" y="2415237"/>
            <a:ext cx="735441" cy="77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2" descr="red apple">
            <a:extLst>
              <a:ext uri="{FF2B5EF4-FFF2-40B4-BE49-F238E27FC236}">
                <a16:creationId xmlns="" xmlns:a16="http://schemas.microsoft.com/office/drawing/2014/main" id="{0AB41A79-5131-4557-B727-D92A66B6F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756" y="1392021"/>
            <a:ext cx="735441" cy="77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2" descr="red apple">
            <a:extLst>
              <a:ext uri="{FF2B5EF4-FFF2-40B4-BE49-F238E27FC236}">
                <a16:creationId xmlns="" xmlns:a16="http://schemas.microsoft.com/office/drawing/2014/main" id="{5B9B1098-1A2C-47A5-BC38-61AFCA90C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266" y="4288426"/>
            <a:ext cx="735441" cy="77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2" descr="red apple">
            <a:extLst>
              <a:ext uri="{FF2B5EF4-FFF2-40B4-BE49-F238E27FC236}">
                <a16:creationId xmlns="" xmlns:a16="http://schemas.microsoft.com/office/drawing/2014/main" id="{612F5F8C-1B39-4259-872D-45CEF9A87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567" y="1371332"/>
            <a:ext cx="735441" cy="77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2" descr="red apple">
            <a:extLst>
              <a:ext uri="{FF2B5EF4-FFF2-40B4-BE49-F238E27FC236}">
                <a16:creationId xmlns="" xmlns:a16="http://schemas.microsoft.com/office/drawing/2014/main" id="{2F2DCE1C-D38F-4D8C-BE53-B8DC06C45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0178" y="2385377"/>
            <a:ext cx="735441" cy="77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red apple">
            <a:extLst>
              <a:ext uri="{FF2B5EF4-FFF2-40B4-BE49-F238E27FC236}">
                <a16:creationId xmlns="" xmlns:a16="http://schemas.microsoft.com/office/drawing/2014/main" id="{F4298786-42D3-45FE-AA52-8A73F459D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128" y="4215655"/>
            <a:ext cx="735441" cy="77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red apple">
            <a:extLst>
              <a:ext uri="{FF2B5EF4-FFF2-40B4-BE49-F238E27FC236}">
                <a16:creationId xmlns="" xmlns:a16="http://schemas.microsoft.com/office/drawing/2014/main" id="{7E7FE957-E537-4ADA-96E8-D994ADB94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310" y="2285882"/>
            <a:ext cx="777618" cy="81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DC1504A7-CB67-46F1-BF50-26959BB47693}"/>
              </a:ext>
            </a:extLst>
          </p:cNvPr>
          <p:cNvSpPr txBox="1"/>
          <p:nvPr/>
        </p:nvSpPr>
        <p:spPr>
          <a:xfrm>
            <a:off x="1103187" y="5345418"/>
            <a:ext cx="193724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3·1 = 3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A292F1C4-0705-47D8-8A27-86B437929567}"/>
              </a:ext>
            </a:extLst>
          </p:cNvPr>
          <p:cNvSpPr txBox="1"/>
          <p:nvPr/>
        </p:nvSpPr>
        <p:spPr>
          <a:xfrm>
            <a:off x="3769043" y="5354796"/>
            <a:ext cx="2128837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3·10 = 30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35" name="Picture 2" descr="red apple">
            <a:extLst>
              <a:ext uri="{FF2B5EF4-FFF2-40B4-BE49-F238E27FC236}">
                <a16:creationId xmlns="" xmlns:a16="http://schemas.microsoft.com/office/drawing/2014/main" id="{5B9B1098-1A2C-47A5-BC38-61AFCA90C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310" y="5245857"/>
            <a:ext cx="777618" cy="816825"/>
          </a:xfrm>
          <a:prstGeom prst="rect">
            <a:avLst/>
          </a:prstGeom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95" name="Picture 2" descr="red apple">
            <a:extLst>
              <a:ext uri="{FF2B5EF4-FFF2-40B4-BE49-F238E27FC236}">
                <a16:creationId xmlns="" xmlns:a16="http://schemas.microsoft.com/office/drawing/2014/main" id="{7E7FE957-E537-4ADA-96E8-D994ADB94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465" y="3354163"/>
            <a:ext cx="777618" cy="81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" descr="red apple">
            <a:extLst>
              <a:ext uri="{FF2B5EF4-FFF2-40B4-BE49-F238E27FC236}">
                <a16:creationId xmlns="" xmlns:a16="http://schemas.microsoft.com/office/drawing/2014/main" id="{612F5F8C-1B39-4259-872D-45CEF9A87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465" y="4346977"/>
            <a:ext cx="777618" cy="816825"/>
          </a:xfrm>
          <a:prstGeom prst="rect">
            <a:avLst/>
          </a:prstGeom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97" name="Picture 2" descr="red apple">
            <a:extLst>
              <a:ext uri="{FF2B5EF4-FFF2-40B4-BE49-F238E27FC236}">
                <a16:creationId xmlns="" xmlns:a16="http://schemas.microsoft.com/office/drawing/2014/main" id="{F4298786-42D3-45FE-AA52-8A73F459D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039" y="5153116"/>
            <a:ext cx="777618" cy="816825"/>
          </a:xfrm>
          <a:prstGeom prst="rect">
            <a:avLst/>
          </a:prstGeom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pic>
        <p:nvPicPr>
          <p:cNvPr id="98" name="Picture 2" descr="red apple">
            <a:extLst>
              <a:ext uri="{FF2B5EF4-FFF2-40B4-BE49-F238E27FC236}">
                <a16:creationId xmlns="" xmlns:a16="http://schemas.microsoft.com/office/drawing/2014/main" id="{5B9B1098-1A2C-47A5-BC38-61AFCA90C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262" y="5245857"/>
            <a:ext cx="777618" cy="816825"/>
          </a:xfrm>
          <a:prstGeom prst="rect">
            <a:avLst/>
          </a:prstGeom>
          <a:ex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AF5C347B-2D68-41FB-81B7-CADF24449E83}"/>
              </a:ext>
            </a:extLst>
          </p:cNvPr>
          <p:cNvSpPr txBox="1"/>
          <p:nvPr/>
        </p:nvSpPr>
        <p:spPr>
          <a:xfrm>
            <a:off x="6337063" y="3351860"/>
            <a:ext cx="1905263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12:3 = 4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2CA45023-8157-4FD8-86DA-22AA6962669F}"/>
              </a:ext>
            </a:extLst>
          </p:cNvPr>
          <p:cNvSpPr txBox="1"/>
          <p:nvPr/>
        </p:nvSpPr>
        <p:spPr>
          <a:xfrm>
            <a:off x="9009289" y="3351860"/>
            <a:ext cx="189851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27:3 = 9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84" name="Picture 2" descr="red apple">
            <a:extLst>
              <a:ext uri="{FF2B5EF4-FFF2-40B4-BE49-F238E27FC236}">
                <a16:creationId xmlns="" xmlns:a16="http://schemas.microsoft.com/office/drawing/2014/main" id="{7E7FE957-E537-4ADA-96E8-D994ADB94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266" y="3345864"/>
            <a:ext cx="735441" cy="77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Picture 2" descr="red apple">
            <a:extLst>
              <a:ext uri="{FF2B5EF4-FFF2-40B4-BE49-F238E27FC236}">
                <a16:creationId xmlns="" xmlns:a16="http://schemas.microsoft.com/office/drawing/2014/main" id="{F4298786-42D3-45FE-AA52-8A73F459D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128" y="3264539"/>
            <a:ext cx="735441" cy="77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76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54100" y="599566"/>
            <a:ext cx="10072936" cy="58477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Склади </a:t>
            </a:r>
            <a:r>
              <a:rPr lang="uk-UA" sz="3200" b="1" dirty="0" smtClean="0">
                <a:solidFill>
                  <a:schemeClr val="bg1"/>
                </a:solidFill>
              </a:rPr>
              <a:t>усно вирази й обчисли їх значення. Прочитай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56514"/>
            <a:ext cx="1524000" cy="10014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109-110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3" name="Picture 2" descr="D:\2 клас\3 Математика\1 Листопад\7 Дія ділення\№084 - Закр вивчених таблиць множення і ділення\2025-02-12_1733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098" y="1269081"/>
            <a:ext cx="8008269" cy="2592678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2 клас\3 Математика\1 Листопад\7 Дія ділення\№084 - Закр вивчених таблиць множення і ділення\2025-02-12_1828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68" y="4034013"/>
            <a:ext cx="8001000" cy="1666875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59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78ABED6F-A7DA-48E7-B642-3E425A4841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2962" b="63687"/>
          <a:stretch/>
        </p:blipFill>
        <p:spPr>
          <a:xfrm>
            <a:off x="99044" y="1313247"/>
            <a:ext cx="11926492" cy="518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262292" y="1706062"/>
            <a:ext cx="473583" cy="59082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1706062"/>
            <a:ext cx="525992" cy="65620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5781632" y="-669433"/>
            <a:ext cx="483345" cy="603004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550034" y="-614407"/>
            <a:ext cx="473583" cy="5908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281" y="324952"/>
            <a:ext cx="2758119" cy="2163500"/>
          </a:xfrm>
          <a:prstGeom prst="rect">
            <a:avLst/>
          </a:prstGeom>
        </p:spPr>
      </p:pic>
      <p:sp>
        <p:nvSpPr>
          <p:cNvPr id="85" name="Прямоугольник 84">
            <a:extLst>
              <a:ext uri="{FF2B5EF4-FFF2-40B4-BE49-F238E27FC236}">
                <a16:creationId xmlns="" xmlns:a16="http://schemas.microsoft.com/office/drawing/2014/main" id="{EEB7480D-02C6-481C-87F6-DFFA66B6DCD6}"/>
              </a:ext>
            </a:extLst>
          </p:cNvPr>
          <p:cNvSpPr/>
          <p:nvPr/>
        </p:nvSpPr>
        <p:spPr>
          <a:xfrm>
            <a:off x="1064208" y="494527"/>
            <a:ext cx="8204443" cy="66822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Математичний диктант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2CC7F01-1EE8-4B7F-9058-D94F7647C6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34802" y="1538952"/>
            <a:ext cx="2584234" cy="1074999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827203" y="-559768"/>
            <a:ext cx="473583" cy="590825"/>
          </a:xfrm>
          <a:prstGeom prst="rect">
            <a:avLst/>
          </a:prstGeom>
        </p:spPr>
      </p:pic>
      <p:sp>
        <p:nvSpPr>
          <p:cNvPr id="44" name="Прямокутник: округлені кути 1">
            <a:extLst>
              <a:ext uri="{FF2B5EF4-FFF2-40B4-BE49-F238E27FC236}">
                <a16:creationId xmlns:a16="http://schemas.microsoft.com/office/drawing/2014/main" xmlns="" id="{A8C1751C-CB12-44FF-885D-189166FA6A33}"/>
              </a:ext>
            </a:extLst>
          </p:cNvPr>
          <p:cNvSpPr/>
          <p:nvPr/>
        </p:nvSpPr>
        <p:spPr>
          <a:xfrm>
            <a:off x="931452" y="2488452"/>
            <a:ext cx="5752374" cy="70036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>
                <a:solidFill>
                  <a:schemeClr val="bg1"/>
                </a:solidFill>
              </a:rPr>
              <a:t>Число 21 зменшити втричі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5" name="Прямокутник: округлені кути 8">
            <a:extLst>
              <a:ext uri="{FF2B5EF4-FFF2-40B4-BE49-F238E27FC236}">
                <a16:creationId xmlns:a16="http://schemas.microsoft.com/office/drawing/2014/main" xmlns="" id="{6DAA749F-3C43-4126-BE9A-255B5C7171D2}"/>
              </a:ext>
            </a:extLst>
          </p:cNvPr>
          <p:cNvSpPr/>
          <p:nvPr/>
        </p:nvSpPr>
        <p:spPr>
          <a:xfrm>
            <a:off x="982719" y="3296930"/>
            <a:ext cx="6424906" cy="63107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До частки чисел 24 і 3 додати число 20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46" name="Прямокутник: округлені кути 10">
            <a:extLst>
              <a:ext uri="{FF2B5EF4-FFF2-40B4-BE49-F238E27FC236}">
                <a16:creationId xmlns:a16="http://schemas.microsoft.com/office/drawing/2014/main" xmlns="" id="{5187C475-46B6-44D7-B5B6-1DE6C89890A1}"/>
              </a:ext>
            </a:extLst>
          </p:cNvPr>
          <p:cNvSpPr/>
          <p:nvPr/>
        </p:nvSpPr>
        <p:spPr>
          <a:xfrm>
            <a:off x="982719" y="4032113"/>
            <a:ext cx="5752374" cy="5804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Добуток чисел 3 і </a:t>
            </a:r>
            <a:r>
              <a:rPr lang="en-US" sz="2800" b="1" dirty="0" smtClean="0">
                <a:solidFill>
                  <a:schemeClr val="bg1"/>
                </a:solidFill>
              </a:rPr>
              <a:t>8</a:t>
            </a:r>
            <a:r>
              <a:rPr lang="uk-UA" sz="2800" b="1" dirty="0" smtClean="0">
                <a:solidFill>
                  <a:schemeClr val="bg1"/>
                </a:solidFill>
              </a:rPr>
              <a:t> зменшити на 5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7688662" y="3342519"/>
            <a:ext cx="2302006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+mn-lt"/>
              </a:rPr>
              <a:t>24 </a:t>
            </a:r>
            <a:r>
              <a:rPr lang="uk-UA" sz="3200" b="1" dirty="0">
                <a:solidFill>
                  <a:schemeClr val="bg1"/>
                </a:solidFill>
                <a:latin typeface="+mn-lt"/>
              </a:rPr>
              <a:t>: </a:t>
            </a:r>
            <a:r>
              <a:rPr lang="uk-UA" sz="3200" b="1" dirty="0" smtClean="0">
                <a:solidFill>
                  <a:schemeClr val="bg1"/>
                </a:solidFill>
                <a:latin typeface="+mn-lt"/>
              </a:rPr>
              <a:t>3 + 20 =</a:t>
            </a:r>
            <a:endParaRPr lang="ru-RU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6963213" y="2519224"/>
            <a:ext cx="1521146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21 : 3 =</a:t>
            </a:r>
            <a:endParaRPr lang="ru-RU" sz="32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8446764" y="2520639"/>
            <a:ext cx="436856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ru-RU" sz="32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Text Box 7"/>
          <p:cNvSpPr txBox="1">
            <a:spLocks noChangeArrowheads="1"/>
          </p:cNvSpPr>
          <p:nvPr/>
        </p:nvSpPr>
        <p:spPr bwMode="auto">
          <a:xfrm>
            <a:off x="9944909" y="3353808"/>
            <a:ext cx="690672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ru-RU" sz="32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7669363" y="4027817"/>
            <a:ext cx="1903615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3 ∙ </a:t>
            </a:r>
            <a:r>
              <a:rPr lang="en-US" sz="3200" b="1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uk-UA" sz="3200" b="1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– 5 =</a:t>
            </a:r>
            <a:endParaRPr lang="ru-RU" sz="32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 Box 7"/>
          <p:cNvSpPr txBox="1">
            <a:spLocks noChangeArrowheads="1"/>
          </p:cNvSpPr>
          <p:nvPr/>
        </p:nvSpPr>
        <p:spPr bwMode="auto">
          <a:xfrm>
            <a:off x="9544441" y="4036016"/>
            <a:ext cx="745804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19</a:t>
            </a:r>
            <a:endParaRPr lang="ru-RU" sz="32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56514"/>
            <a:ext cx="1128889" cy="10014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110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33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30084" y="541000"/>
            <a:ext cx="10247516" cy="79109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 № 665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D14B6799-B0EC-4BEE-99B8-AB04A7CE5FB7}"/>
              </a:ext>
            </a:extLst>
          </p:cNvPr>
          <p:cNvSpPr/>
          <p:nvPr/>
        </p:nvSpPr>
        <p:spPr>
          <a:xfrm>
            <a:off x="6310489" y="1394191"/>
            <a:ext cx="4967112" cy="196989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rgbClr val="002060"/>
                </a:solidFill>
              </a:rPr>
              <a:t>Купили 9 кг яблук, а груш – утричі менше. Скільки всього кілограмів яблук і груш купили</a:t>
            </a:r>
            <a:r>
              <a:rPr lang="uk-UA" sz="2800" b="1" dirty="0" smtClean="0">
                <a:solidFill>
                  <a:srgbClr val="002060"/>
                </a:solidFill>
              </a:rPr>
              <a:t>?</a:t>
            </a:r>
            <a:endParaRPr lang="uk-UA" sz="28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basket straw with apples and pears fresh">
            <a:extLst>
              <a:ext uri="{FF2B5EF4-FFF2-40B4-BE49-F238E27FC236}">
                <a16:creationId xmlns:a16="http://schemas.microsoft.com/office/drawing/2014/main" xmlns="" id="{7E3D9686-5881-4A44-A17E-93E7F64366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3" b="9676"/>
          <a:stretch/>
        </p:blipFill>
        <p:spPr bwMode="auto">
          <a:xfrm>
            <a:off x="7791807" y="3528773"/>
            <a:ext cx="2853614" cy="245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56514"/>
            <a:ext cx="1128889" cy="10014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: скругленные углы 1">
            <a:extLst>
              <a:ext uri="{FF2B5EF4-FFF2-40B4-BE49-F238E27FC236}">
                <a16:creationId xmlns:a16="http://schemas.microsoft.com/office/drawing/2014/main" xmlns="" id="{D14B6799-B0EC-4BEE-99B8-AB04A7CE5FB7}"/>
              </a:ext>
            </a:extLst>
          </p:cNvPr>
          <p:cNvSpPr/>
          <p:nvPr/>
        </p:nvSpPr>
        <p:spPr>
          <a:xfrm>
            <a:off x="807120" y="1450637"/>
            <a:ext cx="5123758" cy="154657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rgbClr val="002060"/>
                </a:solidFill>
              </a:rPr>
              <a:t>Яблука – __ кг</a:t>
            </a:r>
          </a:p>
          <a:p>
            <a:r>
              <a:rPr lang="uk-UA" sz="3200" b="1" dirty="0" smtClean="0">
                <a:solidFill>
                  <a:srgbClr val="002060"/>
                </a:solidFill>
              </a:rPr>
              <a:t>Груші – </a:t>
            </a:r>
            <a:r>
              <a:rPr lang="uk-UA" sz="3200" b="1" dirty="0">
                <a:solidFill>
                  <a:srgbClr val="002060"/>
                </a:solidFill>
              </a:rPr>
              <a:t>__ </a:t>
            </a:r>
            <a:r>
              <a:rPr lang="uk-UA" sz="3200" b="1" dirty="0" smtClean="0">
                <a:solidFill>
                  <a:srgbClr val="002060"/>
                </a:solidFill>
              </a:rPr>
              <a:t>кг, у ___ &lt;</a:t>
            </a:r>
            <a:endParaRPr lang="uk-UA" sz="3200" b="1" dirty="0">
              <a:solidFill>
                <a:srgbClr val="002060"/>
              </a:solidFill>
            </a:endParaRPr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4617155" y="1642544"/>
            <a:ext cx="253984" cy="1162755"/>
          </a:xfrm>
          <a:prstGeom prst="rightBrac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49895" y="1931533"/>
            <a:ext cx="817853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</a:rPr>
              <a:t>? </a:t>
            </a:r>
            <a:r>
              <a:rPr lang="uk-UA" sz="3200" b="1" dirty="0" smtClean="0">
                <a:solidFill>
                  <a:srgbClr val="FF0000"/>
                </a:solidFill>
              </a:rPr>
              <a:t>кг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030085" y="3172178"/>
            <a:ext cx="1792138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9 : 3 +9 =</a:t>
            </a:r>
            <a:endParaRPr lang="ru-RU" sz="32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2822223" y="3184436"/>
            <a:ext cx="1412744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12(кг)</a:t>
            </a:r>
            <a:endParaRPr lang="ru-RU" sz="32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2595628" y="1639145"/>
            <a:ext cx="453189" cy="58477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 dirty="0" smtClean="0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ru-RU" sz="3200" b="1" dirty="0">
              <a:solidFill>
                <a:srgbClr val="FF000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2294839" y="2190067"/>
            <a:ext cx="453189" cy="58477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ru-RU" sz="3200" b="1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3530229" y="2184432"/>
            <a:ext cx="965934" cy="58477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3 р.</a:t>
            </a:r>
            <a:endParaRPr lang="ru-RU" sz="3200" b="1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1030084" y="3912750"/>
            <a:ext cx="2175960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Відповідь:</a:t>
            </a:r>
            <a:endParaRPr lang="ru-RU" sz="32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3193801" y="3912750"/>
            <a:ext cx="3861756" cy="5847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3200" b="1" dirty="0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12 кг усього фруктів.</a:t>
            </a:r>
            <a:endParaRPr lang="ru-RU" sz="32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15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/>
      <p:bldP spid="18" grpId="0"/>
      <p:bldP spid="19" grpId="0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6112</TotalTime>
  <Words>525</Words>
  <Application>Microsoft Office PowerPoint</Application>
  <PresentationFormat>Произвольный</PresentationFormat>
  <Paragraphs>142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Рефлексія. Вправа «Сніжинки»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866</cp:revision>
  <dcterms:created xsi:type="dcterms:W3CDTF">2018-01-05T16:38:53Z</dcterms:created>
  <dcterms:modified xsi:type="dcterms:W3CDTF">2025-02-13T09:47:19Z</dcterms:modified>
</cp:coreProperties>
</file>