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23" r:id="rId3"/>
    <p:sldId id="795" r:id="rId4"/>
    <p:sldId id="797" r:id="rId5"/>
    <p:sldId id="793" r:id="rId6"/>
    <p:sldId id="789" r:id="rId7"/>
    <p:sldId id="798" r:id="rId8"/>
    <p:sldId id="799" r:id="rId9"/>
    <p:sldId id="783" r:id="rId10"/>
    <p:sldId id="7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323"/>
            <p14:sldId id="795"/>
            <p14:sldId id="797"/>
            <p14:sldId id="793"/>
            <p14:sldId id="789"/>
            <p14:sldId id="798"/>
            <p14:sldId id="799"/>
            <p14:sldId id="783"/>
            <p14:sldId id="79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6F6"/>
    <a:srgbClr val="BA1CBA"/>
    <a:srgbClr val="00B050"/>
    <a:srgbClr val="295FFF"/>
    <a:srgbClr val="C6109F"/>
    <a:srgbClr val="2F3242"/>
    <a:srgbClr val="FF3131"/>
    <a:srgbClr val="9E0000"/>
    <a:srgbClr val="0D0D0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Читання і 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uk-UA" sz="3200" b="1" dirty="0" smtClean="0"/>
            <a:t>Розрізнення задач на ділення на вміщення і  на рівні частини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довжин ламаних ліній 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06121" custLinFactX="7792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8201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17794" custLinFactNeighborX="-7046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8355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CBB7D766-6506-4862-AEE9-D50183F163A9}" type="presOf" srcId="{3466C275-B8F1-459F-B50B-976409EFE0E4}" destId="{6C0F7CAC-2753-43F9-84FC-D27019835444}" srcOrd="0" destOrd="0" presId="urn:microsoft.com/office/officeart/2005/8/layout/hList6"/>
    <dgm:cxn modelId="{1C482EC9-1FAF-48ED-9591-653FD91147A6}" type="presOf" srcId="{17FCBCD0-5166-44EF-A995-697AB50FC98B}" destId="{8C93B566-6306-40C5-A3D5-B84E788E517B}" srcOrd="0" destOrd="0" presId="urn:microsoft.com/office/officeart/2005/8/layout/hList6"/>
    <dgm:cxn modelId="{FE6B288E-4AF7-4340-88DF-16CB896C91EF}" type="presOf" srcId="{C7F066E2-A2BF-4022-BF58-14958850D66F}" destId="{59CF1D9C-2F66-430C-8C5F-07B7FEE5F045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8F31B3DC-52CB-437F-BB97-DAF94484DC8B}" type="presOf" srcId="{6EE47331-2253-406E-9CB5-953C9128E5FC}" destId="{783C5BBC-E083-4F12-B4A9-616A8F9530EC}" srcOrd="0" destOrd="0" presId="urn:microsoft.com/office/officeart/2005/8/layout/hList6"/>
    <dgm:cxn modelId="{932BBC6C-2D03-451F-86C3-0571FE1A16E5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6D448F66-EE53-4D83-8DF8-4675DB508901}" type="presParOf" srcId="{6408D3F1-0C0E-4F5D-B5D5-053E6D4B4C50}" destId="{783C5BBC-E083-4F12-B4A9-616A8F9530EC}" srcOrd="0" destOrd="0" presId="urn:microsoft.com/office/officeart/2005/8/layout/hList6"/>
    <dgm:cxn modelId="{E857E62C-4B4B-4FB2-AF42-6E7B23C5D9AA}" type="presParOf" srcId="{6408D3F1-0C0E-4F5D-B5D5-053E6D4B4C50}" destId="{903EF99B-E600-4B60-96C8-658D7EF2F880}" srcOrd="1" destOrd="0" presId="urn:microsoft.com/office/officeart/2005/8/layout/hList6"/>
    <dgm:cxn modelId="{5E1D9903-2203-4728-A065-9BE097EE0AB9}" type="presParOf" srcId="{6408D3F1-0C0E-4F5D-B5D5-053E6D4B4C50}" destId="{8C93B566-6306-40C5-A3D5-B84E788E517B}" srcOrd="2" destOrd="0" presId="urn:microsoft.com/office/officeart/2005/8/layout/hList6"/>
    <dgm:cxn modelId="{82AE32A7-4DCD-444D-BAAB-579E027381BE}" type="presParOf" srcId="{6408D3F1-0C0E-4F5D-B5D5-053E6D4B4C50}" destId="{B4E8D5E2-E5AE-41CC-80D3-5A0016AFADCC}" srcOrd="3" destOrd="0" presId="urn:microsoft.com/office/officeart/2005/8/layout/hList6"/>
    <dgm:cxn modelId="{B3A7893A-4CBF-4E74-809A-7513DA769041}" type="presParOf" srcId="{6408D3F1-0C0E-4F5D-B5D5-053E6D4B4C50}" destId="{59CF1D9C-2F66-430C-8C5F-07B7FEE5F045}" srcOrd="4" destOrd="0" presId="urn:microsoft.com/office/officeart/2005/8/layout/hList6"/>
    <dgm:cxn modelId="{63C60E06-7694-425F-9BF4-B54EE9C26E6B}" type="presParOf" srcId="{6408D3F1-0C0E-4F5D-B5D5-053E6D4B4C50}" destId="{DF566261-9B99-479C-9346-B39B9279D96E}" srcOrd="5" destOrd="0" presId="urn:microsoft.com/office/officeart/2005/8/layout/hList6"/>
    <dgm:cxn modelId="{51632EF4-47C0-4936-89FA-AB007DF6D6BE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313610" y="814516"/>
          <a:ext cx="4272497" cy="264346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Читання і 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28127" y="854498"/>
        <a:ext cx="264346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62258" y="1162258"/>
          <a:ext cx="4272497" cy="194797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1947979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164447" y="669130"/>
          <a:ext cx="4272497" cy="293423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Розрізнення задач на ділення на вміщення і  на рівні частини</a:t>
          </a:r>
          <a:endParaRPr lang="ru-RU" sz="3200" b="1" kern="1200" dirty="0"/>
        </a:p>
      </dsp:txBody>
      <dsp:txXfrm rot="5400000">
        <a:off x="4833578" y="854498"/>
        <a:ext cx="2934236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062965" y="786692"/>
          <a:ext cx="4272497" cy="269911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довжин ламаних ліній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49658" y="854498"/>
        <a:ext cx="2699112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456" y="3780082"/>
            <a:ext cx="9248825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Розрізнення задач на ділення на вміщення і  на рівні частини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igitally drawn mathematical sign design hand">
            <a:extLst>
              <a:ext uri="{FF2B5EF4-FFF2-40B4-BE49-F238E27FC236}">
                <a16:creationId xmlns="" xmlns:a16="http://schemas.microsoft.com/office/drawing/2014/main" id="{B941B410-D0A1-4B60-A5BD-10104FE6C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6" y="1050015"/>
            <a:ext cx="2460397" cy="25844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3689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</a:t>
            </a:r>
            <a:r>
              <a:rPr lang="en-US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620688"/>
            <a:ext cx="9514114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«Добери 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77198" y="1504054"/>
            <a:ext cx="9390802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Опиши </a:t>
            </a:r>
            <a:r>
              <a:rPr lang="ru-RU" sz="2400" b="1" dirty="0">
                <a:solidFill>
                  <a:srgbClr val="7030A0"/>
                </a:solidFill>
              </a:rPr>
              <a:t>урок, </a:t>
            </a:r>
            <a:r>
              <a:rPr lang="ru-RU" sz="2400" b="1" dirty="0" err="1">
                <a:solidFill>
                  <a:srgbClr val="7030A0"/>
                </a:solidFill>
              </a:rPr>
              <a:t>дібравши</a:t>
            </a:r>
            <a:r>
              <a:rPr lang="ru-RU" sz="2400" b="1" dirty="0">
                <a:solidFill>
                  <a:srgbClr val="7030A0"/>
                </a:solidFill>
              </a:rPr>
              <a:t> слова з </a:t>
            </a:r>
            <a:r>
              <a:rPr lang="ru-RU" sz="2400" b="1" dirty="0" err="1">
                <a:solidFill>
                  <a:srgbClr val="7030A0"/>
                </a:solidFill>
              </a:rPr>
              <a:t>поданими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закінченнями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9270" y="2228930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Урок </a:t>
            </a:r>
            <a:r>
              <a:rPr lang="ru-RU" sz="3200" b="1" dirty="0" err="1" smtClean="0">
                <a:solidFill>
                  <a:schemeClr val="bg1"/>
                </a:solidFill>
              </a:rPr>
              <a:t>був</a:t>
            </a:r>
            <a:r>
              <a:rPr lang="ru-RU" sz="3200" b="1" dirty="0" smtClean="0">
                <a:solidFill>
                  <a:schemeClr val="bg1"/>
                </a:solidFill>
              </a:rPr>
              <a:t>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9269" y="314096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та </a:t>
            </a:r>
            <a:r>
              <a:rPr lang="ru-RU" sz="3200" b="1" dirty="0" err="1">
                <a:solidFill>
                  <a:schemeClr val="bg1"/>
                </a:solidFill>
              </a:rPr>
              <a:t>вправи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були</a:t>
            </a:r>
            <a:r>
              <a:rPr lang="ru-RU" sz="3200" b="1" dirty="0" smtClean="0">
                <a:solidFill>
                  <a:schemeClr val="bg1"/>
                </a:solidFill>
              </a:rPr>
              <a:t> ... </a:t>
            </a:r>
            <a:r>
              <a:rPr lang="ru-RU" sz="3200" b="1" dirty="0">
                <a:solidFill>
                  <a:schemeClr val="bg1"/>
                </a:solidFill>
              </a:rPr>
              <a:t>і </a:t>
            </a:r>
            <a:r>
              <a:rPr lang="ru-RU" sz="32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9269" y="4066558"/>
            <a:ext cx="598486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Настрій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</a:t>
            </a:r>
            <a:r>
              <a:rPr lang="ru-RU" sz="3200" b="1" dirty="0">
                <a:solidFill>
                  <a:schemeClr val="bg1"/>
                </a:solidFill>
              </a:rPr>
              <a:t> уроку </a:t>
            </a:r>
            <a:r>
              <a:rPr lang="ru-RU" sz="3200" b="1" dirty="0" smtClean="0">
                <a:solidFill>
                  <a:schemeClr val="bg1"/>
                </a:solidFill>
              </a:rPr>
              <a:t>    ... </a:t>
            </a:r>
            <a:r>
              <a:rPr lang="ru-RU" sz="3200" b="1" dirty="0" err="1">
                <a:solidFill>
                  <a:schemeClr val="bg1"/>
                </a:solidFill>
              </a:rPr>
              <a:t>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122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74" y="2228930"/>
            <a:ext cx="2537926" cy="33191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363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5166" y="592500"/>
            <a:ext cx="9892319" cy="6811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52257" y="1546965"/>
            <a:ext cx="6455227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Школярів усіх скликає: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Гей, до класу поспішайте,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місця свої сідайте.</a:t>
            </a: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35920"/>
            <a:ext cx="2707018" cy="3540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64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70963218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5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42FDA6D-08EE-4CD9-BB17-1C9614D70E7F}"/>
              </a:ext>
            </a:extLst>
          </p:cNvPr>
          <p:cNvGrpSpPr/>
          <p:nvPr/>
        </p:nvGrpSpPr>
        <p:grpSpPr>
          <a:xfrm>
            <a:off x="4718700" y="4369417"/>
            <a:ext cx="3181074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61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E9B79EB-39DA-430B-96BA-8B4398811CF1}"/>
              </a:ext>
            </a:extLst>
          </p:cNvPr>
          <p:cNvGrpSpPr/>
          <p:nvPr/>
        </p:nvGrpSpPr>
        <p:grpSpPr>
          <a:xfrm>
            <a:off x="4686549" y="5579685"/>
            <a:ext cx="3181076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</a:t>
              </a:r>
            </a:p>
          </p:txBody>
        </p:sp>
      </p:grp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82510" y="553097"/>
            <a:ext cx="9837890" cy="6007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F5F0D081-3D34-4BF0-9512-35486A23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9" y="1369081"/>
            <a:ext cx="2496818" cy="26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417247" y="1349294"/>
            <a:ext cx="1927902" cy="490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35+26 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A709579-5C4D-4398-99F8-1E5D0B14D9FC}"/>
              </a:ext>
            </a:extLst>
          </p:cNvPr>
          <p:cNvGrpSpPr/>
          <p:nvPr/>
        </p:nvGrpSpPr>
        <p:grpSpPr>
          <a:xfrm>
            <a:off x="525375" y="5452973"/>
            <a:ext cx="3181073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907003D-F38A-483E-A275-CD77838F224A}"/>
              </a:ext>
            </a:extLst>
          </p:cNvPr>
          <p:cNvGrpSpPr/>
          <p:nvPr/>
        </p:nvGrpSpPr>
        <p:grpSpPr>
          <a:xfrm>
            <a:off x="525375" y="4280838"/>
            <a:ext cx="3181074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49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873A8B6-B4B0-4AC3-89F7-2BFCB36CF391}"/>
              </a:ext>
            </a:extLst>
          </p:cNvPr>
          <p:cNvGrpSpPr/>
          <p:nvPr/>
        </p:nvGrpSpPr>
        <p:grpSpPr>
          <a:xfrm>
            <a:off x="8682187" y="4369417"/>
            <a:ext cx="3181076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36C85CD9-150F-4A75-BCE9-5A31FBD9CDAF}"/>
              </a:ext>
            </a:extLst>
          </p:cNvPr>
          <p:cNvGrpSpPr/>
          <p:nvPr/>
        </p:nvGrpSpPr>
        <p:grpSpPr>
          <a:xfrm>
            <a:off x="8682187" y="5579685"/>
            <a:ext cx="3181076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433162" y="1955766"/>
            <a:ext cx="1927902" cy="5370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56+26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417247" y="2604620"/>
            <a:ext cx="1927902" cy="4977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46+17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433426" y="3209032"/>
            <a:ext cx="1927902" cy="579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18+13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sp>
        <p:nvSpPr>
          <p:cNvPr id="38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3433426" y="3875278"/>
            <a:ext cx="1927902" cy="579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25+28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1900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24909 -0.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5274 -0.505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6602 -0.2039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60898 -0.216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3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5625 -0.1164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764100" y="494529"/>
            <a:ext cx="10502613" cy="10294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Які з чисел, записаних на жолудях, не є результатом множення числа 2? 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5122" name="Picture 2" descr="Acorn icon">
            <a:extLst>
              <a:ext uri="{FF2B5EF4-FFF2-40B4-BE49-F238E27FC236}">
                <a16:creationId xmlns="" xmlns:a16="http://schemas.microsoft.com/office/drawing/2014/main" id="{7C5DA84C-B677-49E4-8088-254BF6B1B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3924774" y="1781712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Acorn icon">
            <a:extLst>
              <a:ext uri="{FF2B5EF4-FFF2-40B4-BE49-F238E27FC236}">
                <a16:creationId xmlns="" xmlns:a16="http://schemas.microsoft.com/office/drawing/2014/main" id="{A619E359-AF9B-4CFD-B7F0-F146E0FB0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5727501" y="1781712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499EF5-A54E-4139-AEDD-6CF7DF88BFA3}"/>
              </a:ext>
            </a:extLst>
          </p:cNvPr>
          <p:cNvSpPr txBox="1"/>
          <p:nvPr/>
        </p:nvSpPr>
        <p:spPr>
          <a:xfrm>
            <a:off x="4462422" y="2054246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87966951-F5BD-4B9C-9265-8437025181A4}"/>
              </a:ext>
            </a:extLst>
          </p:cNvPr>
          <p:cNvSpPr txBox="1"/>
          <p:nvPr/>
        </p:nvSpPr>
        <p:spPr>
          <a:xfrm>
            <a:off x="6287232" y="2054246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19</a:t>
            </a:r>
          </a:p>
        </p:txBody>
      </p:sp>
      <p:pic>
        <p:nvPicPr>
          <p:cNvPr id="119" name="Picture 2" descr="Acorn icon">
            <a:extLst>
              <a:ext uri="{FF2B5EF4-FFF2-40B4-BE49-F238E27FC236}">
                <a16:creationId xmlns="" xmlns:a16="http://schemas.microsoft.com/office/drawing/2014/main" id="{CD7BF1CA-B683-482F-9E29-9A734E18E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7530228" y="1781712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A7E9103A-3232-4932-82C5-5866825325F2}"/>
              </a:ext>
            </a:extLst>
          </p:cNvPr>
          <p:cNvSpPr txBox="1"/>
          <p:nvPr/>
        </p:nvSpPr>
        <p:spPr>
          <a:xfrm>
            <a:off x="8089959" y="2054246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16</a:t>
            </a:r>
          </a:p>
        </p:txBody>
      </p:sp>
      <p:pic>
        <p:nvPicPr>
          <p:cNvPr id="121" name="Picture 2" descr="Acorn icon">
            <a:extLst>
              <a:ext uri="{FF2B5EF4-FFF2-40B4-BE49-F238E27FC236}">
                <a16:creationId xmlns="" xmlns:a16="http://schemas.microsoft.com/office/drawing/2014/main" id="{91220559-2528-4401-A159-A558BB56B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9332955" y="1781712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4723C01F-34F1-4A9E-AFBD-794C331CD578}"/>
              </a:ext>
            </a:extLst>
          </p:cNvPr>
          <p:cNvSpPr txBox="1"/>
          <p:nvPr/>
        </p:nvSpPr>
        <p:spPr>
          <a:xfrm>
            <a:off x="9892686" y="2054246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23" name="Picture 2" descr="Acorn icon">
            <a:extLst>
              <a:ext uri="{FF2B5EF4-FFF2-40B4-BE49-F238E27FC236}">
                <a16:creationId xmlns="" xmlns:a16="http://schemas.microsoft.com/office/drawing/2014/main" id="{18F66EF0-88DC-4F25-8B07-4521D2F3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7530228" y="3463500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850C8280-DAB4-4998-A0AD-42DC25E98AB9}"/>
              </a:ext>
            </a:extLst>
          </p:cNvPr>
          <p:cNvSpPr txBox="1"/>
          <p:nvPr/>
        </p:nvSpPr>
        <p:spPr>
          <a:xfrm>
            <a:off x="8089959" y="3736034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125" name="Picture 2" descr="Acorn icon">
            <a:extLst>
              <a:ext uri="{FF2B5EF4-FFF2-40B4-BE49-F238E27FC236}">
                <a16:creationId xmlns="" xmlns:a16="http://schemas.microsoft.com/office/drawing/2014/main" id="{1192D39C-824B-4292-A31C-369E5DC07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9332955" y="3463500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4C4C0846-D27C-442A-8EC3-A22C139A5FBC}"/>
              </a:ext>
            </a:extLst>
          </p:cNvPr>
          <p:cNvSpPr txBox="1"/>
          <p:nvPr/>
        </p:nvSpPr>
        <p:spPr>
          <a:xfrm>
            <a:off x="9892686" y="3736034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27" name="Picture 2" descr="Acorn icon">
            <a:extLst>
              <a:ext uri="{FF2B5EF4-FFF2-40B4-BE49-F238E27FC236}">
                <a16:creationId xmlns="" xmlns:a16="http://schemas.microsoft.com/office/drawing/2014/main" id="{D9B51887-8CA2-4B82-92F5-F456E1392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3827247" y="3492075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056A677C-9611-4FDC-A26C-7D685A224A54}"/>
              </a:ext>
            </a:extLst>
          </p:cNvPr>
          <p:cNvSpPr txBox="1"/>
          <p:nvPr/>
        </p:nvSpPr>
        <p:spPr>
          <a:xfrm>
            <a:off x="4386978" y="3764609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29" name="Picture 2" descr="Acorn icon">
            <a:extLst>
              <a:ext uri="{FF2B5EF4-FFF2-40B4-BE49-F238E27FC236}">
                <a16:creationId xmlns="" xmlns:a16="http://schemas.microsoft.com/office/drawing/2014/main" id="{3C56FDE0-D036-402F-80A5-A1CFEF758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24800" r="13026" b="14400"/>
          <a:stretch/>
        </p:blipFill>
        <p:spPr bwMode="auto">
          <a:xfrm>
            <a:off x="5753607" y="3492075"/>
            <a:ext cx="1571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669DF640-832C-4B9A-8875-15F49B1B6A4B}"/>
              </a:ext>
            </a:extLst>
          </p:cNvPr>
          <p:cNvSpPr txBox="1"/>
          <p:nvPr/>
        </p:nvSpPr>
        <p:spPr>
          <a:xfrm>
            <a:off x="6313338" y="3764609"/>
            <a:ext cx="73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E68F4B-C4C7-4C0D-87A0-73CE2482116A}"/>
              </a:ext>
            </a:extLst>
          </p:cNvPr>
          <p:cNvSpPr txBox="1"/>
          <p:nvPr/>
        </p:nvSpPr>
        <p:spPr>
          <a:xfrm>
            <a:off x="3965088" y="4865723"/>
            <a:ext cx="18092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19 + 13 =</a:t>
            </a:r>
            <a:endParaRPr lang="uk-UA" sz="3200" b="1" dirty="0"/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D3C165A5-3F90-4F15-8FCE-65C1970892F8}"/>
              </a:ext>
            </a:extLst>
          </p:cNvPr>
          <p:cNvSpPr txBox="1"/>
          <p:nvPr/>
        </p:nvSpPr>
        <p:spPr>
          <a:xfrm>
            <a:off x="3965088" y="5532473"/>
            <a:ext cx="17885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19 – 13 =</a:t>
            </a:r>
            <a:endParaRPr lang="uk-UA" sz="3200" b="1" dirty="0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7E6923F0-C838-4983-B5DF-0E4DCEEC2DBE}"/>
              </a:ext>
            </a:extLst>
          </p:cNvPr>
          <p:cNvSpPr txBox="1"/>
          <p:nvPr/>
        </p:nvSpPr>
        <p:spPr>
          <a:xfrm>
            <a:off x="5743206" y="4865723"/>
            <a:ext cx="7039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32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5727501" y="5514191"/>
            <a:ext cx="7628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6</a:t>
            </a:r>
          </a:p>
        </p:txBody>
      </p:sp>
      <p:pic>
        <p:nvPicPr>
          <p:cNvPr id="5124" name="Picture 4" descr="cartoon squirrel holding an acorn">
            <a:extLst>
              <a:ext uri="{FF2B5EF4-FFF2-40B4-BE49-F238E27FC236}">
                <a16:creationId xmlns="" xmlns:a16="http://schemas.microsoft.com/office/drawing/2014/main" id="{5BA2B167-3D56-4ED5-A66E-25E1C313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01" y="2505612"/>
            <a:ext cx="2493684" cy="26194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764101" y="1626044"/>
            <a:ext cx="2879745" cy="85834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>
                <a:solidFill>
                  <a:srgbClr val="7030A0"/>
                </a:solidFill>
              </a:rPr>
              <a:t>суму і різницю цих чисел.</a:t>
            </a:r>
          </a:p>
        </p:txBody>
      </p:sp>
    </p:spTree>
    <p:extLst>
      <p:ext uri="{BB962C8B-B14F-4D97-AF65-F5344CB8AC3E}">
        <p14:creationId xmlns:p14="http://schemas.microsoft.com/office/powerpoint/2010/main" val="180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1" grpId="0" animBg="1"/>
      <p:bldP spid="132" grpId="0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7AAA46-85F3-4E5D-BFC8-5A6C04071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512" y="974077"/>
            <a:ext cx="2656561" cy="1908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9123" y="504047"/>
            <a:ext cx="9676333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55" y="1489109"/>
            <a:ext cx="931904" cy="720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14" y="3830129"/>
            <a:ext cx="1592302" cy="26946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67882" y="243688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43393" y="3170384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183B667-DED7-4AAE-98B8-0373D2992D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9168" y="3077960"/>
            <a:ext cx="455016" cy="56766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64554" y="2333534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43845" y="3819396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1794" y="2323591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88408" y="1588472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5775570-C556-4050-A226-5AD786B70E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2351" y="2338496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1697" y="3073465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31FC507F-5E4F-43BF-812A-10EF213B085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84787" y="2494022"/>
            <a:ext cx="440143" cy="28893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4F3233D-BAB5-4042-AAFB-C2D77E4D2BE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93862" y="2420107"/>
            <a:ext cx="394062" cy="35505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C5FA441-857B-43BF-9E02-2537B4ADDD9B}"/>
              </a:ext>
            </a:extLst>
          </p:cNvPr>
          <p:cNvSpPr txBox="1"/>
          <p:nvPr/>
        </p:nvSpPr>
        <p:spPr>
          <a:xfrm>
            <a:off x="1227763" y="451082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B88A1A0-3749-48C9-9823-F819103DB6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2828" y="3073463"/>
            <a:ext cx="455016" cy="56766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D1C8E2D-B179-48CC-9A2F-F78863E591B3}"/>
              </a:ext>
            </a:extLst>
          </p:cNvPr>
          <p:cNvSpPr txBox="1"/>
          <p:nvPr/>
        </p:nvSpPr>
        <p:spPr>
          <a:xfrm>
            <a:off x="2264994" y="379458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818DBCC-CE81-4A78-ACB9-BBB99297A927}"/>
              </a:ext>
            </a:extLst>
          </p:cNvPr>
          <p:cNvSpPr txBox="1"/>
          <p:nvPr/>
        </p:nvSpPr>
        <p:spPr>
          <a:xfrm>
            <a:off x="443875" y="3803086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30052CA-96D9-4C42-860A-9DC0E508D0BB}"/>
              </a:ext>
            </a:extLst>
          </p:cNvPr>
          <p:cNvSpPr txBox="1"/>
          <p:nvPr/>
        </p:nvSpPr>
        <p:spPr>
          <a:xfrm>
            <a:off x="3016473" y="450321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3EB44936-36B4-4543-AC15-DF09B06107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29775" y="2330583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282D43A8-2939-4088-9BF8-C3BF31D85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5305" y="3833925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6E254A5D-2434-4145-B551-DBEC2950C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9006" y="3064658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26C3EB37-74C8-4743-8A3A-A5729313342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7618" y="3915912"/>
            <a:ext cx="394062" cy="3550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D9DA677-9F99-4B6E-A905-824FEA9F706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7618" y="4659133"/>
            <a:ext cx="394062" cy="355057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3BB50780-CD4F-4DE6-8005-A2FD49E1A5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357526" y="1592771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CBCD6C8F-2B04-4D0B-B680-01C7D3EDD3A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11386" y="2301941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C38765A7-F0D6-4182-8CDB-3599F37A22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25360" y="2338121"/>
            <a:ext cx="455016" cy="567661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5BA647A1-57CC-4176-AD21-613FE7A774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294" y="3081282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27F889A7-BF3C-4592-A252-9D78AC2D5F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17050" y="3816707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144049AB-23C7-4BEE-B7D2-A7B4972704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909629" y="1658190"/>
            <a:ext cx="555762" cy="452689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307769A3-8D3A-4FF3-87BA-043F67B44D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2116" y="2294830"/>
            <a:ext cx="455016" cy="567661"/>
          </a:xfrm>
          <a:prstGeom prst="rect">
            <a:avLst/>
          </a:prstGeom>
        </p:spPr>
      </p:pic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C1DB2892-A1A5-4C57-B496-B7A0482BD343}"/>
              </a:ext>
            </a:extLst>
          </p:cNvPr>
          <p:cNvGrpSpPr/>
          <p:nvPr/>
        </p:nvGrpSpPr>
        <p:grpSpPr>
          <a:xfrm>
            <a:off x="1313875" y="2335143"/>
            <a:ext cx="401369" cy="564394"/>
            <a:chOff x="963782" y="2336701"/>
            <a:chExt cx="401369" cy="564394"/>
          </a:xfrm>
        </p:grpSpPr>
        <p:pic>
          <p:nvPicPr>
            <p:cNvPr id="112" name="Рисунок 111">
              <a:extLst>
                <a:ext uri="{FF2B5EF4-FFF2-40B4-BE49-F238E27FC236}">
                  <a16:creationId xmlns="" xmlns:a16="http://schemas.microsoft.com/office/drawing/2014/main" id="{495F5F92-838A-47EF-B22D-BAC083B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="" xmlns:a16="http://schemas.microsoft.com/office/drawing/2014/main" id="{FB60CC6C-05EC-4430-A605-587B6897D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="" xmlns:a16="http://schemas.microsoft.com/office/drawing/2014/main" id="{E18795A4-1EBA-4AB6-9C7D-6C6AD4ACAA0A}"/>
              </a:ext>
            </a:extLst>
          </p:cNvPr>
          <p:cNvGrpSpPr/>
          <p:nvPr/>
        </p:nvGrpSpPr>
        <p:grpSpPr>
          <a:xfrm>
            <a:off x="1343021" y="3077218"/>
            <a:ext cx="401369" cy="564394"/>
            <a:chOff x="963782" y="2336701"/>
            <a:chExt cx="401369" cy="564394"/>
          </a:xfrm>
        </p:grpSpPr>
        <p:pic>
          <p:nvPicPr>
            <p:cNvPr id="144" name="Рисунок 143">
              <a:extLst>
                <a:ext uri="{FF2B5EF4-FFF2-40B4-BE49-F238E27FC236}">
                  <a16:creationId xmlns="" xmlns:a16="http://schemas.microsoft.com/office/drawing/2014/main" id="{A5ED45E2-EC7C-4AA9-A613-9187CA585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="" xmlns:a16="http://schemas.microsoft.com/office/drawing/2014/main" id="{5E32A219-2961-4548-B167-68A79007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C2E1A44E-3044-4FF6-AF95-7375931C30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632" y="4650429"/>
            <a:ext cx="394062" cy="403674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="" xmlns:a16="http://schemas.microsoft.com/office/drawing/2014/main" id="{0473AB97-BDBA-4545-AE3B-80337CBBEAE5}"/>
              </a:ext>
            </a:extLst>
          </p:cNvPr>
          <p:cNvGrpSpPr/>
          <p:nvPr/>
        </p:nvGrpSpPr>
        <p:grpSpPr>
          <a:xfrm>
            <a:off x="2479273" y="3832784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="" xmlns:a16="http://schemas.microsoft.com/office/drawing/2014/main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="" xmlns:a16="http://schemas.microsoft.com/office/drawing/2014/main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369BE82C-C385-47B7-BE64-2F28A522AE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14905" y="3229453"/>
            <a:ext cx="440143" cy="28893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AA7B0E4-8039-4C91-9097-4437D90F17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06586" y="3073464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96DFE439-FA0C-40CE-976B-F419778827E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13237" y="3036480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68175E23-6C85-40DA-B72C-4AC9D7D015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217723" y="3179889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84A316F3-BE17-46C6-B835-6094D454EA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83412" y="3073462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8D431DAE-7AF7-4173-A448-230E856A44B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60877" y="3035356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D57183F2-3358-4066-824E-F6737A6FCA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85760" y="3816707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190552DF-D87C-413C-A1D7-A25300217B4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17664" y="3894652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BDD49671-7918-4FC8-B51F-D722CEE5C8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11982" y="3821879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99311D5C-BA10-4E25-9D27-FBD390D80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05550" y="3836502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64E55885-3D6D-405E-9DA2-C6F5815B56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39168" y="456203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9BAB7720-3768-4D85-96F6-86C9DA989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11366" y="4562031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6D070B23-7493-4444-8198-FAC6CC2EC7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23017" y="4560463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617957C3-CDF2-4453-B5B7-6EEC4DAA4FC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91582" y="4659132"/>
            <a:ext cx="394062" cy="35505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3076A438-EEA5-4B61-A621-AD4D3AB88A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2147" y="4564595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9C13DA0A-EA6C-4229-884D-32300B9AA2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74730" y="4542553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BC37DC48-4E31-419F-8A4C-7002B33A4A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9524" y="4560463"/>
            <a:ext cx="455016" cy="56766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F51F550E-00F7-4CCC-B40F-B3F3D03458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83930" y="4569267"/>
            <a:ext cx="455016" cy="567661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6680603" y="3974604"/>
            <a:ext cx="32145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Відповідь: </a:t>
            </a:r>
            <a:r>
              <a:rPr lang="uk-UA" sz="2800" b="1" dirty="0" smtClean="0"/>
              <a:t>4 дітей.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7058" y="625157"/>
            <a:ext cx="10254342" cy="7464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 № 680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20438" y="1473612"/>
            <a:ext cx="4938106" cy="1778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1) 12 бананів роздали порівну трьом дітям. </a:t>
            </a:r>
            <a:r>
              <a:rPr lang="uk-UA" sz="2800" b="1" dirty="0">
                <a:solidFill>
                  <a:srgbClr val="FFFF00"/>
                </a:solidFill>
              </a:rPr>
              <a:t>Скільки </a:t>
            </a:r>
            <a:r>
              <a:rPr lang="uk-UA" sz="2800" b="1" dirty="0" smtClean="0">
                <a:solidFill>
                  <a:srgbClr val="FFFF00"/>
                </a:solidFill>
              </a:rPr>
              <a:t>бананів</a:t>
            </a:r>
            <a:r>
              <a:rPr lang="uk-UA" sz="2800" b="1" dirty="0" smtClean="0"/>
              <a:t> отримала кожна дитина?</a:t>
            </a:r>
            <a:endParaRPr lang="uk-UA" sz="28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30920" y="3284504"/>
            <a:ext cx="149456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12 : 3 =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25486" y="3284504"/>
            <a:ext cx="12954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 (б.)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947058" y="3940645"/>
            <a:ext cx="33745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Відповідь: </a:t>
            </a:r>
            <a:r>
              <a:rPr lang="uk-UA" sz="2800" b="1" dirty="0" smtClean="0"/>
              <a:t>4 банани.</a:t>
            </a:r>
            <a:endParaRPr lang="uk-UA" sz="2800" b="1" dirty="0"/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896758" y="1495384"/>
            <a:ext cx="5304642" cy="1789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2) </a:t>
            </a:r>
            <a:r>
              <a:rPr lang="uk-UA" sz="2800" b="1" dirty="0"/>
              <a:t>12 бананів роздали </a:t>
            </a:r>
            <a:r>
              <a:rPr lang="uk-UA" sz="2800" b="1" dirty="0" smtClean="0"/>
              <a:t>кільком дітям, по 3 банани кожній дитині. </a:t>
            </a:r>
            <a:r>
              <a:rPr lang="uk-UA" sz="2800" b="1" dirty="0">
                <a:solidFill>
                  <a:srgbClr val="FFFF00"/>
                </a:solidFill>
              </a:rPr>
              <a:t>Скільки </a:t>
            </a:r>
            <a:r>
              <a:rPr lang="uk-UA" sz="2800" b="1" dirty="0" smtClean="0">
                <a:solidFill>
                  <a:srgbClr val="FFFF00"/>
                </a:solidFill>
              </a:rPr>
              <a:t>дітей </a:t>
            </a:r>
            <a:r>
              <a:rPr lang="uk-UA" sz="2800" b="1" dirty="0" smtClean="0"/>
              <a:t>отримали банани?</a:t>
            </a:r>
            <a:endParaRPr lang="uk-UA" sz="2800" b="1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680603" y="3355870"/>
            <a:ext cx="146191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12 :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3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=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147957" y="3355869"/>
            <a:ext cx="12954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 (д.)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Premium Vector | Cute girl holding banana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4" y="3355869"/>
            <a:ext cx="1907591" cy="268953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6680602" y="4660404"/>
            <a:ext cx="4520797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Зверни увагу, яке найменування отримуємо у відповіді кожної задачі.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383695" y="1162453"/>
            <a:ext cx="6872207" cy="4794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27993" y="466710"/>
            <a:ext cx="10399760" cy="6980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681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018372" y="1302048"/>
            <a:ext cx="5373511" cy="313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До святкування дня народження купили фрукти: 20 мандаринів, бананів – на 11 менше, ніж мандаринів, ананасів – утричі менше, ніж бананів. Скільки ананасів купили?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2A7793-003D-46A4-BCC0-138DF219625C}"/>
              </a:ext>
            </a:extLst>
          </p:cNvPr>
          <p:cNvSpPr txBox="1"/>
          <p:nvPr/>
        </p:nvSpPr>
        <p:spPr>
          <a:xfrm>
            <a:off x="820864" y="2221236"/>
            <a:ext cx="494856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М. – </a:t>
            </a:r>
            <a:r>
              <a:rPr lang="uk-UA" sz="3200" b="1" dirty="0" smtClean="0">
                <a:solidFill>
                  <a:srgbClr val="0070C0"/>
                </a:solidFill>
              </a:rPr>
              <a:t>20 шт.</a:t>
            </a:r>
            <a:endParaRPr lang="uk-UA" sz="3200" b="1" dirty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Б.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– ?, на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11 шт. менше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А.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– ?, у 3 р. менше 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FF4EFF4-338B-4565-B9A6-0C5BD19F8852}"/>
              </a:ext>
            </a:extLst>
          </p:cNvPr>
          <p:cNvCxnSpPr>
            <a:cxnSpLocks/>
          </p:cNvCxnSpPr>
          <p:nvPr/>
        </p:nvCxnSpPr>
        <p:spPr>
          <a:xfrm>
            <a:off x="3084791" y="2399976"/>
            <a:ext cx="200034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DBBD5B8-75CC-4721-A749-FF901BE41CD7}"/>
              </a:ext>
            </a:extLst>
          </p:cNvPr>
          <p:cNvCxnSpPr>
            <a:cxnSpLocks/>
          </p:cNvCxnSpPr>
          <p:nvPr/>
        </p:nvCxnSpPr>
        <p:spPr>
          <a:xfrm>
            <a:off x="5085140" y="2364217"/>
            <a:ext cx="0" cy="65690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85303A-C14A-4F05-99BB-3DC76FEBFC3A}"/>
              </a:ext>
            </a:extLst>
          </p:cNvPr>
          <p:cNvCxnSpPr>
            <a:cxnSpLocks/>
          </p:cNvCxnSpPr>
          <p:nvPr/>
        </p:nvCxnSpPr>
        <p:spPr>
          <a:xfrm flipV="1">
            <a:off x="5210790" y="3021119"/>
            <a:ext cx="290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B0F1A7C-3243-4CDF-AAD6-4BCDF63B56ED}"/>
              </a:ext>
            </a:extLst>
          </p:cNvPr>
          <p:cNvCxnSpPr>
            <a:cxnSpLocks/>
          </p:cNvCxnSpPr>
          <p:nvPr/>
        </p:nvCxnSpPr>
        <p:spPr>
          <a:xfrm flipH="1">
            <a:off x="5501302" y="3006066"/>
            <a:ext cx="1" cy="5862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40057" y="4069075"/>
            <a:ext cx="22547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1) 20 – </a:t>
            </a:r>
            <a:r>
              <a:rPr lang="uk-UA" sz="32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194756" y="4062443"/>
            <a:ext cx="2968977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uk-UA" sz="32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(б.)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купили.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75464" y="4669969"/>
            <a:ext cx="1778622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2) 9 : 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739976" y="4653850"/>
            <a:ext cx="1484487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(</a:t>
            </a:r>
            <a:r>
              <a:rPr lang="uk-UA" sz="3200" b="1" dirty="0" err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ан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71076" y="5275378"/>
            <a:ext cx="2113715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Відповідь: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078805" y="5280039"/>
            <a:ext cx="351793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ананаси купили.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527FBF1-A192-450C-B14B-98D791627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5" t="5831" r="7717" b="9222"/>
          <a:stretch/>
        </p:blipFill>
        <p:spPr>
          <a:xfrm>
            <a:off x="9514114" y="4098674"/>
            <a:ext cx="2005886" cy="21293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62" y="1105704"/>
            <a:ext cx="2705164" cy="13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11332" y="527185"/>
            <a:ext cx="10462462" cy="5913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Визнач, яка ламана найдовша.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8E50D7B-C64D-4591-9293-59420E440A7B}"/>
              </a:ext>
            </a:extLst>
          </p:cNvPr>
          <p:cNvCxnSpPr/>
          <p:nvPr/>
        </p:nvCxnSpPr>
        <p:spPr>
          <a:xfrm>
            <a:off x="1061657" y="2117636"/>
            <a:ext cx="1238475" cy="609600"/>
          </a:xfrm>
          <a:prstGeom prst="line">
            <a:avLst/>
          </a:prstGeom>
          <a:ln w="38100">
            <a:solidFill>
              <a:srgbClr val="C610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25E0157-138C-4C94-B645-32F5E3FA8461}"/>
              </a:ext>
            </a:extLst>
          </p:cNvPr>
          <p:cNvCxnSpPr>
            <a:cxnSpLocks/>
          </p:cNvCxnSpPr>
          <p:nvPr/>
        </p:nvCxnSpPr>
        <p:spPr>
          <a:xfrm flipV="1">
            <a:off x="2300132" y="1927136"/>
            <a:ext cx="1657350" cy="800100"/>
          </a:xfrm>
          <a:prstGeom prst="line">
            <a:avLst/>
          </a:prstGeom>
          <a:ln w="38100">
            <a:solidFill>
              <a:srgbClr val="C610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CFB94F46-59BE-4585-B43E-073628B29367}"/>
              </a:ext>
            </a:extLst>
          </p:cNvPr>
          <p:cNvCxnSpPr>
            <a:cxnSpLocks/>
          </p:cNvCxnSpPr>
          <p:nvPr/>
        </p:nvCxnSpPr>
        <p:spPr>
          <a:xfrm flipV="1">
            <a:off x="3957482" y="1650911"/>
            <a:ext cx="5626899" cy="276225"/>
          </a:xfrm>
          <a:prstGeom prst="line">
            <a:avLst/>
          </a:prstGeom>
          <a:ln w="38100">
            <a:solidFill>
              <a:srgbClr val="C610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B4AD22EF-E8FB-4B71-A9DD-B32ECB64A1A8}"/>
              </a:ext>
            </a:extLst>
          </p:cNvPr>
          <p:cNvCxnSpPr/>
          <p:nvPr/>
        </p:nvCxnSpPr>
        <p:spPr>
          <a:xfrm>
            <a:off x="927315" y="3119122"/>
            <a:ext cx="1238475" cy="609600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="" xmlns:a16="http://schemas.microsoft.com/office/drawing/2014/main" id="{F6EFDA6F-7DDC-49B1-B40E-E6D90F99AA8E}"/>
              </a:ext>
            </a:extLst>
          </p:cNvPr>
          <p:cNvCxnSpPr>
            <a:cxnSpLocks/>
          </p:cNvCxnSpPr>
          <p:nvPr/>
        </p:nvCxnSpPr>
        <p:spPr>
          <a:xfrm flipV="1">
            <a:off x="2165790" y="3675959"/>
            <a:ext cx="1895957" cy="52763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62F66A89-69D3-4079-BEC6-7A792F5360B1}"/>
              </a:ext>
            </a:extLst>
          </p:cNvPr>
          <p:cNvCxnSpPr>
            <a:cxnSpLocks/>
          </p:cNvCxnSpPr>
          <p:nvPr/>
        </p:nvCxnSpPr>
        <p:spPr>
          <a:xfrm flipV="1">
            <a:off x="4061747" y="2219635"/>
            <a:ext cx="2933700" cy="1456325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38B709E7-D4EB-4FB0-B5E3-473A555D1454}"/>
              </a:ext>
            </a:extLst>
          </p:cNvPr>
          <p:cNvCxnSpPr>
            <a:cxnSpLocks/>
          </p:cNvCxnSpPr>
          <p:nvPr/>
        </p:nvCxnSpPr>
        <p:spPr>
          <a:xfrm>
            <a:off x="6995447" y="2219635"/>
            <a:ext cx="1894384" cy="1601251"/>
          </a:xfrm>
          <a:prstGeom prst="line">
            <a:avLst/>
          </a:prstGeom>
          <a:ln w="3810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04AE3F70-7073-48CA-8CB9-039A2713E3A0}"/>
              </a:ext>
            </a:extLst>
          </p:cNvPr>
          <p:cNvCxnSpPr>
            <a:cxnSpLocks/>
          </p:cNvCxnSpPr>
          <p:nvPr/>
        </p:nvCxnSpPr>
        <p:spPr>
          <a:xfrm>
            <a:off x="4339835" y="5392151"/>
            <a:ext cx="5291667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="" xmlns:a16="http://schemas.microsoft.com/office/drawing/2014/main" id="{A5326323-8103-44BF-82A3-FE5864B336CB}"/>
              </a:ext>
            </a:extLst>
          </p:cNvPr>
          <p:cNvCxnSpPr>
            <a:cxnSpLocks/>
          </p:cNvCxnSpPr>
          <p:nvPr/>
        </p:nvCxnSpPr>
        <p:spPr>
          <a:xfrm flipV="1">
            <a:off x="4373198" y="4638688"/>
            <a:ext cx="2989344" cy="7534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="" xmlns:a16="http://schemas.microsoft.com/office/drawing/2014/main" id="{1D2E155A-3B63-4C72-8BF4-021D3B4B314D}"/>
              </a:ext>
            </a:extLst>
          </p:cNvPr>
          <p:cNvCxnSpPr>
            <a:cxnSpLocks/>
          </p:cNvCxnSpPr>
          <p:nvPr/>
        </p:nvCxnSpPr>
        <p:spPr>
          <a:xfrm>
            <a:off x="772886" y="4629150"/>
            <a:ext cx="65896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88AD9016-FE39-477B-8D79-376219902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398" y="4445053"/>
            <a:ext cx="1889491" cy="198476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1165140" y="1579434"/>
            <a:ext cx="100065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 см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2300132" y="1748218"/>
            <a:ext cx="100065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 см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4873102" y="1272443"/>
            <a:ext cx="98878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 см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927315" y="2703139"/>
            <a:ext cx="100065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2 см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2632671" y="3143947"/>
            <a:ext cx="100065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3 см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4451279" y="2392650"/>
            <a:ext cx="98878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5 см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7734845" y="2239175"/>
            <a:ext cx="104224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4 см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2537986" y="3968347"/>
            <a:ext cx="116846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7 см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4044497" y="4664701"/>
            <a:ext cx="116846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4 см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4DCC3ED-78F0-4164-9F62-206C9EC2121E}"/>
              </a:ext>
            </a:extLst>
          </p:cNvPr>
          <p:cNvSpPr txBox="1"/>
          <p:nvPr/>
        </p:nvSpPr>
        <p:spPr>
          <a:xfrm>
            <a:off x="7350143" y="4864121"/>
            <a:ext cx="13187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6 см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8E68F4B-C4C7-4C0D-87A0-73CE2482116A}"/>
              </a:ext>
            </a:extLst>
          </p:cNvPr>
          <p:cNvSpPr txBox="1"/>
          <p:nvPr/>
        </p:nvSpPr>
        <p:spPr>
          <a:xfrm>
            <a:off x="8889831" y="1742411"/>
            <a:ext cx="15277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8+3+2=</a:t>
            </a:r>
            <a:endParaRPr lang="uk-UA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E6923F0-C838-4983-B5DF-0E4DCEEC2DBE}"/>
              </a:ext>
            </a:extLst>
          </p:cNvPr>
          <p:cNvSpPr txBox="1"/>
          <p:nvPr/>
        </p:nvSpPr>
        <p:spPr>
          <a:xfrm>
            <a:off x="10417629" y="1748218"/>
            <a:ext cx="1352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13(см)</a:t>
            </a:r>
            <a:endParaRPr lang="uk-UA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8E68F4B-C4C7-4C0D-87A0-73CE2482116A}"/>
              </a:ext>
            </a:extLst>
          </p:cNvPr>
          <p:cNvSpPr txBox="1"/>
          <p:nvPr/>
        </p:nvSpPr>
        <p:spPr>
          <a:xfrm>
            <a:off x="8668920" y="2843395"/>
            <a:ext cx="19251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5+3+2+4=</a:t>
            </a:r>
            <a:endParaRPr lang="uk-UA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E6923F0-C838-4983-B5DF-0E4DCEEC2DBE}"/>
              </a:ext>
            </a:extLst>
          </p:cNvPr>
          <p:cNvSpPr txBox="1"/>
          <p:nvPr/>
        </p:nvSpPr>
        <p:spPr>
          <a:xfrm>
            <a:off x="10594085" y="2849202"/>
            <a:ext cx="1352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14(см)</a:t>
            </a:r>
            <a:endParaRPr lang="uk-UA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8E68F4B-C4C7-4C0D-87A0-73CE2482116A}"/>
              </a:ext>
            </a:extLst>
          </p:cNvPr>
          <p:cNvSpPr txBox="1"/>
          <p:nvPr/>
        </p:nvSpPr>
        <p:spPr>
          <a:xfrm>
            <a:off x="6851921" y="3874485"/>
            <a:ext cx="1442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7+6+4=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E6923F0-C838-4983-B5DF-0E4DCEEC2DBE}"/>
              </a:ext>
            </a:extLst>
          </p:cNvPr>
          <p:cNvSpPr txBox="1"/>
          <p:nvPr/>
        </p:nvSpPr>
        <p:spPr>
          <a:xfrm>
            <a:off x="8301470" y="3874484"/>
            <a:ext cx="1352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17(см)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6408</TotalTime>
  <Words>380</Words>
  <Application>Microsoft Office PowerPoint</Application>
  <PresentationFormat>Произвольный</PresentationFormat>
  <Paragraphs>105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«Добери 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893</cp:revision>
  <dcterms:created xsi:type="dcterms:W3CDTF">2018-01-05T16:38:53Z</dcterms:created>
  <dcterms:modified xsi:type="dcterms:W3CDTF">2025-02-18T09:38:12Z</dcterms:modified>
</cp:coreProperties>
</file>