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799" r:id="rId3"/>
    <p:sldId id="800" r:id="rId4"/>
    <p:sldId id="802" r:id="rId5"/>
    <p:sldId id="769" r:id="rId6"/>
    <p:sldId id="736" r:id="rId7"/>
    <p:sldId id="789" r:id="rId8"/>
    <p:sldId id="771" r:id="rId9"/>
    <p:sldId id="804" r:id="rId10"/>
    <p:sldId id="805" r:id="rId11"/>
    <p:sldId id="803" r:id="rId12"/>
    <p:sldId id="80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99"/>
            <p14:sldId id="800"/>
            <p14:sldId id="802"/>
            <p14:sldId id="769"/>
            <p14:sldId id="736"/>
            <p14:sldId id="789"/>
            <p14:sldId id="771"/>
            <p14:sldId id="804"/>
            <p14:sldId id="805"/>
            <p14:sldId id="803"/>
            <p14:sldId id="80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FFCCFF"/>
    <a:srgbClr val="C6109F"/>
    <a:srgbClr val="0D0D0D"/>
    <a:srgbClr val="00B050"/>
    <a:srgbClr val="295FFF"/>
    <a:srgbClr val="2F3242"/>
    <a:srgbClr val="9E0000"/>
    <a:srgbClr val="BA1CB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3200" b="1" dirty="0" smtClean="0"/>
            <a:t>Розрізнення задач на </a:t>
          </a:r>
          <a:r>
            <a:rPr lang="uk-UA" sz="3200" b="1" dirty="0" smtClean="0"/>
            <a:t>ділення: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3200" b="1" dirty="0" smtClean="0"/>
            <a:t> </a:t>
          </a:r>
          <a:r>
            <a:rPr lang="uk-UA" sz="3200" b="1" dirty="0" smtClean="0"/>
            <a:t>на вміщення і  на рівні частини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9137075D-54FD-448B-AACE-D76B67721AAD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Дії з іменованими числами</a:t>
          </a:r>
          <a:endParaRPr lang="ru-RU" dirty="0">
            <a:solidFill>
              <a:schemeClr val="bg1"/>
            </a:solidFill>
          </a:endParaRPr>
        </a:p>
      </dgm:t>
    </dgm:pt>
    <dgm:pt modelId="{27FEE795-1268-4E78-A713-35A0501DBA6B}" type="parTrans" cxnId="{0B5C1B15-5934-4ECD-B96A-E24CC2A52F12}">
      <dgm:prSet/>
      <dgm:spPr/>
      <dgm:t>
        <a:bodyPr/>
        <a:lstStyle/>
        <a:p>
          <a:endParaRPr lang="ru-RU"/>
        </a:p>
      </dgm:t>
    </dgm:pt>
    <dgm:pt modelId="{3007C148-AF64-457E-AE25-27FB73DEBE71}" type="sibTrans" cxnId="{0B5C1B15-5934-4ECD-B96A-E24CC2A52F12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06121" custLinFactX="74155" custLinFactNeighborX="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8201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6D387EBF-FF4A-4A8B-94DE-4C665C91C65E}" type="pres">
      <dgm:prSet presAssocID="{9137075D-54FD-448B-AACE-D76B67721AAD}" presName="node" presStyleLbl="node1" presStyleIdx="2" presStyleCnt="4" custLinFactNeighborX="-95036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14242-389D-47E8-81E9-966E7A4F176C}" type="pres">
      <dgm:prSet presAssocID="{3007C148-AF64-457E-AE25-27FB73DEBE71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08355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7F88D-D11A-440C-A91A-5EF5610EB157}" type="presOf" srcId="{6EE47331-2253-406E-9CB5-953C9128E5FC}" destId="{783C5BBC-E083-4F12-B4A9-616A8F9530EC}" srcOrd="0" destOrd="0" presId="urn:microsoft.com/office/officeart/2005/8/layout/hList6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5C4E5643-6BE5-4DB6-A599-6468CC53334E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AC5D0D58-0B28-4E07-BEA7-4FCA83B2E383}" type="presOf" srcId="{9137075D-54FD-448B-AACE-D76B67721AAD}" destId="{6D387EBF-FF4A-4A8B-94DE-4C665C91C65E}" srcOrd="0" destOrd="0" presId="urn:microsoft.com/office/officeart/2005/8/layout/hList6"/>
    <dgm:cxn modelId="{2FF4E543-5E50-42A0-AFAB-9699A91FA8EE}" type="presOf" srcId="{17FCBCD0-5166-44EF-A995-697AB50FC98B}" destId="{8C93B566-6306-40C5-A3D5-B84E788E517B}" srcOrd="0" destOrd="0" presId="urn:microsoft.com/office/officeart/2005/8/layout/hList6"/>
    <dgm:cxn modelId="{7A47EFA1-2C1D-4BC8-B3C8-EFBC2854E1D3}" type="presOf" srcId="{3466C275-B8F1-459F-B50B-976409EFE0E4}" destId="{6C0F7CAC-2753-43F9-84FC-D27019835444}" srcOrd="0" destOrd="0" presId="urn:microsoft.com/office/officeart/2005/8/layout/hList6"/>
    <dgm:cxn modelId="{0B5C1B15-5934-4ECD-B96A-E24CC2A52F12}" srcId="{289AA968-9F58-4A6E-B11C-582CA574AD65}" destId="{9137075D-54FD-448B-AACE-D76B67721AAD}" srcOrd="2" destOrd="0" parTransId="{27FEE795-1268-4E78-A713-35A0501DBA6B}" sibTransId="{3007C148-AF64-457E-AE25-27FB73DEBE71}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E6ED4F93-ED85-46F3-8DBE-F6072F118728}" type="presParOf" srcId="{6408D3F1-0C0E-4F5D-B5D5-053E6D4B4C50}" destId="{783C5BBC-E083-4F12-B4A9-616A8F9530EC}" srcOrd="0" destOrd="0" presId="urn:microsoft.com/office/officeart/2005/8/layout/hList6"/>
    <dgm:cxn modelId="{ED1D63F1-5DF5-4F68-AA2A-99E76D5C0F28}" type="presParOf" srcId="{6408D3F1-0C0E-4F5D-B5D5-053E6D4B4C50}" destId="{903EF99B-E600-4B60-96C8-658D7EF2F880}" srcOrd="1" destOrd="0" presId="urn:microsoft.com/office/officeart/2005/8/layout/hList6"/>
    <dgm:cxn modelId="{73AF879D-9763-4B85-9053-A4DAB53F1CFC}" type="presParOf" srcId="{6408D3F1-0C0E-4F5D-B5D5-053E6D4B4C50}" destId="{8C93B566-6306-40C5-A3D5-B84E788E517B}" srcOrd="2" destOrd="0" presId="urn:microsoft.com/office/officeart/2005/8/layout/hList6"/>
    <dgm:cxn modelId="{9917FD7C-7380-4C9E-A6D5-0CF856E11D39}" type="presParOf" srcId="{6408D3F1-0C0E-4F5D-B5D5-053E6D4B4C50}" destId="{B4E8D5E2-E5AE-41CC-80D3-5A0016AFADCC}" srcOrd="3" destOrd="0" presId="urn:microsoft.com/office/officeart/2005/8/layout/hList6"/>
    <dgm:cxn modelId="{D84BE2E2-0CA7-4C8F-A51B-37DD387543F5}" type="presParOf" srcId="{6408D3F1-0C0E-4F5D-B5D5-053E6D4B4C50}" destId="{6D387EBF-FF4A-4A8B-94DE-4C665C91C65E}" srcOrd="4" destOrd="0" presId="urn:microsoft.com/office/officeart/2005/8/layout/hList6"/>
    <dgm:cxn modelId="{2545EA79-A154-488F-8DD8-10082EADFC40}" type="presParOf" srcId="{6408D3F1-0C0E-4F5D-B5D5-053E6D4B4C50}" destId="{74814242-389D-47E8-81E9-966E7A4F176C}" srcOrd="5" destOrd="0" presId="urn:microsoft.com/office/officeart/2005/8/layout/hList6"/>
    <dgm:cxn modelId="{4CE5AB23-DFEC-4DB3-8E20-52986AD9F60D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364493" y="758629"/>
          <a:ext cx="4272497" cy="275523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23123" y="854498"/>
        <a:ext cx="275523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21075" y="1121075"/>
          <a:ext cx="4272497" cy="203034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030346" cy="2563499"/>
      </dsp:txXfrm>
    </dsp:sp>
    <dsp:sp modelId="{6D387EBF-FF4A-4A8B-94DE-4C665C91C65E}">
      <dsp:nvSpPr>
        <dsp:cNvPr id="0" name=""/>
        <dsp:cNvSpPr/>
      </dsp:nvSpPr>
      <dsp:spPr>
        <a:xfrm rot="16200000">
          <a:off x="4154984" y="838089"/>
          <a:ext cx="4272497" cy="2596317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84150" tIns="0" rIns="186531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bg1"/>
              </a:solidFill>
            </a:rPr>
            <a:t>Дії з іменованими числами</a:t>
          </a:r>
          <a:endParaRPr lang="ru-RU" sz="2900" kern="1200" dirty="0">
            <a:solidFill>
              <a:schemeClr val="bg1"/>
            </a:solidFill>
          </a:endParaRPr>
        </a:p>
      </dsp:txBody>
      <dsp:txXfrm rot="5400000">
        <a:off x="4993074" y="854498"/>
        <a:ext cx="2596317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6992920" y="729628"/>
          <a:ext cx="4272497" cy="281323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smtClean="0"/>
            <a:t>Розрізнення задач на </a:t>
          </a:r>
          <a:r>
            <a:rPr lang="uk-UA" sz="3200" b="1" kern="1200" dirty="0" smtClean="0"/>
            <a:t>ділення: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smtClean="0"/>
            <a:t> </a:t>
          </a:r>
          <a:r>
            <a:rPr lang="uk-UA" sz="3200" b="1" kern="1200" dirty="0" smtClean="0"/>
            <a:t>на вміщення і  на рівні частини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722549" y="854498"/>
        <a:ext cx="2813239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microsoft.com/office/2007/relationships/hdphoto" Target="../media/hdphoto4.wdp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6" y="4173958"/>
            <a:ext cx="9499196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Знаходження значень виразів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на </a:t>
            </a:r>
            <a:r>
              <a:rPr lang="uk-UA" sz="4400" b="1" dirty="0">
                <a:solidFill>
                  <a:srgbClr val="7030A0"/>
                </a:solidFill>
              </a:rPr>
              <a:t>дії різного </a:t>
            </a:r>
            <a:r>
              <a:rPr lang="uk-UA" sz="4400" b="1" dirty="0" smtClean="0">
                <a:solidFill>
                  <a:srgbClr val="7030A0"/>
                </a:solidFill>
              </a:rPr>
              <a:t>ступеня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man hold measurement ruler flat">
            <a:extLst>
              <a:ext uri="{FF2B5EF4-FFF2-40B4-BE49-F238E27FC236}">
                <a16:creationId xmlns="" xmlns:a16="http://schemas.microsoft.com/office/drawing/2014/main" id="{FBADF3DC-6FD2-47B0-ADED-47016EF2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816267"/>
            <a:ext cx="2778468" cy="291855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33689" y="1407223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9896"/>
          <a:stretch/>
        </p:blipFill>
        <p:spPr>
          <a:xfrm>
            <a:off x="383695" y="1162453"/>
            <a:ext cx="6872207" cy="47943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27993" y="466710"/>
            <a:ext cx="10399760" cy="6980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690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727371" y="1302049"/>
            <a:ext cx="4664512" cy="22575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пеналі лежать 2 маркери, 6 олівців, а ручок – у 3 рази менше ніж олівців. Скільки всього предметів лежить у пеналі?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04719" y="3757967"/>
            <a:ext cx="163368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1) 6 : 3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343382" y="3750132"/>
            <a:ext cx="271847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 (р.) в пеналі.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04719" y="4377581"/>
            <a:ext cx="2428338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2) 2 + 6 + 2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233057" y="4373869"/>
            <a:ext cx="182880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10 (пр.)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04719" y="5007811"/>
            <a:ext cx="2113715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Відповідь: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920275" y="4999004"/>
            <a:ext cx="3905068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10 предметів усього.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62" y="1051274"/>
            <a:ext cx="2705164" cy="1381360"/>
          </a:xfrm>
          <a:prstGeom prst="rect">
            <a:avLst/>
          </a:prstGeom>
        </p:spPr>
      </p:pic>
      <p:pic>
        <p:nvPicPr>
          <p:cNvPr id="19" name="Picture 4" descr="icon pencil">
            <a:extLst>
              <a:ext uri="{FF2B5EF4-FFF2-40B4-BE49-F238E27FC236}">
                <a16:creationId xmlns="" xmlns:a16="http://schemas.microsoft.com/office/drawing/2014/main" id="{02C7F777-C17C-44E5-A624-45CAD83F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26" y="3898616"/>
            <a:ext cx="2111906" cy="22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 клас\3 Математика\1 Листопад\7 Дія ділення\№087 - Вирази на дії різного ступеня\2025-02-18_22263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2221" r="1910" b="4657"/>
          <a:stretch/>
        </p:blipFill>
        <p:spPr bwMode="auto">
          <a:xfrm>
            <a:off x="804719" y="2272341"/>
            <a:ext cx="3870514" cy="1237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14400" y="468084"/>
            <a:ext cx="9426222" cy="66075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42" y="994177"/>
            <a:ext cx="2493400" cy="1955852"/>
          </a:xfrm>
          <a:prstGeom prst="rect">
            <a:avLst/>
          </a:prstGeom>
        </p:spPr>
      </p:pic>
      <p:pic>
        <p:nvPicPr>
          <p:cNvPr id="4098" name="Picture 2" descr="D:\2 клас\3 Математика\1 Листопад\7 Дія ділення\№087 - Вирази на дії різного ступеня\2025-02-18_2233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67" y="1205036"/>
            <a:ext cx="6853918" cy="509412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3" y="620688"/>
            <a:ext cx="9514114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«Добери 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7198" y="1504054"/>
            <a:ext cx="9390802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Опиши </a:t>
            </a:r>
            <a:r>
              <a:rPr lang="ru-RU" sz="2400" b="1" dirty="0">
                <a:solidFill>
                  <a:srgbClr val="7030A0"/>
                </a:solidFill>
              </a:rPr>
              <a:t>урок, </a:t>
            </a:r>
            <a:r>
              <a:rPr lang="ru-RU" sz="2400" b="1" dirty="0" err="1">
                <a:solidFill>
                  <a:srgbClr val="7030A0"/>
                </a:solidFill>
              </a:rPr>
              <a:t>дібравши</a:t>
            </a:r>
            <a:r>
              <a:rPr lang="ru-RU" sz="2400" b="1" dirty="0">
                <a:solidFill>
                  <a:srgbClr val="7030A0"/>
                </a:solidFill>
              </a:rPr>
              <a:t> слова з </a:t>
            </a:r>
            <a:r>
              <a:rPr lang="ru-RU" sz="2400" b="1" dirty="0" err="1">
                <a:solidFill>
                  <a:srgbClr val="7030A0"/>
                </a:solidFill>
              </a:rPr>
              <a:t>поданими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закінченнями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9270" y="2228930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Урок </a:t>
            </a:r>
            <a:r>
              <a:rPr lang="ru-RU" sz="3200" b="1" dirty="0" err="1" smtClean="0">
                <a:solidFill>
                  <a:schemeClr val="bg1"/>
                </a:solidFill>
              </a:rPr>
              <a:t>був</a:t>
            </a:r>
            <a:r>
              <a:rPr lang="ru-RU" sz="3200" b="1" dirty="0" smtClean="0">
                <a:solidFill>
                  <a:schemeClr val="bg1"/>
                </a:solidFill>
              </a:rPr>
              <a:t>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9269" y="3140968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та </a:t>
            </a:r>
            <a:r>
              <a:rPr lang="ru-RU" sz="3200" b="1" dirty="0" err="1">
                <a:solidFill>
                  <a:schemeClr val="bg1"/>
                </a:solidFill>
              </a:rPr>
              <a:t>вправи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були</a:t>
            </a:r>
            <a:r>
              <a:rPr lang="ru-RU" sz="3200" b="1" dirty="0" smtClean="0">
                <a:solidFill>
                  <a:schemeClr val="bg1"/>
                </a:solidFill>
              </a:rPr>
              <a:t> ... </a:t>
            </a:r>
            <a:r>
              <a:rPr lang="ru-RU" sz="3200" b="1" dirty="0">
                <a:solidFill>
                  <a:schemeClr val="bg1"/>
                </a:solidFill>
              </a:rPr>
              <a:t>і </a:t>
            </a:r>
            <a:r>
              <a:rPr lang="ru-RU" sz="32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9269" y="4066558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Настрій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</a:t>
            </a:r>
            <a:r>
              <a:rPr lang="ru-RU" sz="3200" b="1" dirty="0">
                <a:solidFill>
                  <a:schemeClr val="bg1"/>
                </a:solidFill>
              </a:rPr>
              <a:t> уроку </a:t>
            </a:r>
            <a:r>
              <a:rPr lang="ru-RU" sz="3200" b="1" dirty="0" smtClean="0">
                <a:solidFill>
                  <a:schemeClr val="bg1"/>
                </a:solidFill>
              </a:rPr>
              <a:t> 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2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74" y="2228930"/>
            <a:ext cx="2537926" cy="3319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477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5166" y="592500"/>
            <a:ext cx="9892319" cy="68112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452257" y="1546965"/>
            <a:ext cx="6455227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Школярів усіх скликає: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Гей, до класу поспішайте,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місця свої сідайте.</a:t>
            </a:r>
          </a:p>
        </p:txBody>
      </p:sp>
      <p:pic>
        <p:nvPicPr>
          <p:cNvPr id="1026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6" y="1335920"/>
            <a:ext cx="2707018" cy="35403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35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23911397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7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C1504A7-CB67-46F1-BF50-26959BB47693}"/>
              </a:ext>
            </a:extLst>
          </p:cNvPr>
          <p:cNvSpPr txBox="1"/>
          <p:nvPr/>
        </p:nvSpPr>
        <p:spPr>
          <a:xfrm>
            <a:off x="6344683" y="5232685"/>
            <a:ext cx="21150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30:3 = 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208655" y="1382597"/>
            <a:ext cx="18317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3·7 = 21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6A8849-89A1-43B1-A2EF-8A7EF9F2AC8D}"/>
              </a:ext>
            </a:extLst>
          </p:cNvPr>
          <p:cNvSpPr txBox="1"/>
          <p:nvPr/>
        </p:nvSpPr>
        <p:spPr>
          <a:xfrm>
            <a:off x="3710185" y="1414915"/>
            <a:ext cx="18970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3·6 = 18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355235-5737-4849-83ED-05CB07F85B16}"/>
              </a:ext>
            </a:extLst>
          </p:cNvPr>
          <p:cNvSpPr txBox="1"/>
          <p:nvPr/>
        </p:nvSpPr>
        <p:spPr>
          <a:xfrm>
            <a:off x="1166241" y="2397523"/>
            <a:ext cx="18476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3·3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369C65-911A-4CC6-AF7B-5D9850268061}"/>
              </a:ext>
            </a:extLst>
          </p:cNvPr>
          <p:cNvSpPr txBox="1"/>
          <p:nvPr/>
        </p:nvSpPr>
        <p:spPr>
          <a:xfrm>
            <a:off x="3710186" y="2401897"/>
            <a:ext cx="19557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3·4 = 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F5C347B-2D68-41FB-81B7-CADF24449E83}"/>
              </a:ext>
            </a:extLst>
          </p:cNvPr>
          <p:cNvSpPr txBox="1"/>
          <p:nvPr/>
        </p:nvSpPr>
        <p:spPr>
          <a:xfrm>
            <a:off x="1122680" y="338264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3·5 = 15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CA45023-8157-4FD8-86DA-22AA6962669F}"/>
              </a:ext>
            </a:extLst>
          </p:cNvPr>
          <p:cNvSpPr txBox="1"/>
          <p:nvPr/>
        </p:nvSpPr>
        <p:spPr>
          <a:xfrm>
            <a:off x="3778765" y="3382648"/>
            <a:ext cx="19557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3·8 = 24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1504A7-CB67-46F1-BF50-26959BB47693}"/>
              </a:ext>
            </a:extLst>
          </p:cNvPr>
          <p:cNvSpPr txBox="1"/>
          <p:nvPr/>
        </p:nvSpPr>
        <p:spPr>
          <a:xfrm>
            <a:off x="1112909" y="439206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3·9 = 27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292F1C4-0705-47D8-8A27-86B437929567}"/>
              </a:ext>
            </a:extLst>
          </p:cNvPr>
          <p:cNvSpPr txBox="1"/>
          <p:nvPr/>
        </p:nvSpPr>
        <p:spPr>
          <a:xfrm>
            <a:off x="3778765" y="4401446"/>
            <a:ext cx="20144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3·2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red apple">
            <a:extLst>
              <a:ext uri="{FF2B5EF4-FFF2-40B4-BE49-F238E27FC236}">
                <a16:creationId xmlns:a16="http://schemas.microsoft.com/office/drawing/2014/main" xmlns="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9" y="3266633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apple">
            <a:extLst>
              <a:ext uri="{FF2B5EF4-FFF2-40B4-BE49-F238E27FC236}">
                <a16:creationId xmlns:a16="http://schemas.microsoft.com/office/drawing/2014/main" xmlns="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516380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apple">
            <a:extLst>
              <a:ext uri="{FF2B5EF4-FFF2-40B4-BE49-F238E27FC236}">
                <a16:creationId xmlns:a16="http://schemas.microsoft.com/office/drawing/2014/main" xmlns="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44" y="1244431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apple">
            <a:extLst>
              <a:ext uri="{FF2B5EF4-FFF2-40B4-BE49-F238E27FC236}">
                <a16:creationId xmlns:a16="http://schemas.microsoft.com/office/drawing/2014/main" xmlns="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92" y="4226670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7" name="Picture 2" descr="red apple">
            <a:extLst>
              <a:ext uri="{FF2B5EF4-FFF2-40B4-BE49-F238E27FC236}">
                <a16:creationId xmlns:a16="http://schemas.microsoft.com/office/drawing/2014/main" xmlns="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6" y="1330430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8" name="Picture 2" descr="red apple">
            <a:extLst>
              <a:ext uri="{FF2B5EF4-FFF2-40B4-BE49-F238E27FC236}">
                <a16:creationId xmlns:a16="http://schemas.microsoft.com/office/drawing/2014/main" xmlns="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91" y="2338572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6294247" y="1412033"/>
            <a:ext cx="18082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 : 3 = 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36A8849-89A1-43B1-A2EF-8A7EF9F2AC8D}"/>
              </a:ext>
            </a:extLst>
          </p:cNvPr>
          <p:cNvSpPr txBox="1"/>
          <p:nvPr/>
        </p:nvSpPr>
        <p:spPr>
          <a:xfrm>
            <a:off x="8998268" y="1391950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21:3 = 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B355235-5737-4849-83ED-05CB07F85B16}"/>
              </a:ext>
            </a:extLst>
          </p:cNvPr>
          <p:cNvSpPr txBox="1"/>
          <p:nvPr/>
        </p:nvSpPr>
        <p:spPr>
          <a:xfrm>
            <a:off x="6294247" y="2435249"/>
            <a:ext cx="19014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24:3 = 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1369C65-911A-4CC6-AF7B-5D9850268061}"/>
              </a:ext>
            </a:extLst>
          </p:cNvPr>
          <p:cNvSpPr txBox="1"/>
          <p:nvPr/>
        </p:nvSpPr>
        <p:spPr>
          <a:xfrm>
            <a:off x="8988528" y="2435249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9 : 3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F5C347B-2D68-41FB-81B7-CADF24449E83}"/>
              </a:ext>
            </a:extLst>
          </p:cNvPr>
          <p:cNvSpPr txBox="1"/>
          <p:nvPr/>
        </p:nvSpPr>
        <p:spPr>
          <a:xfrm>
            <a:off x="6344684" y="4320992"/>
            <a:ext cx="18976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18:3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CA45023-8157-4FD8-86DA-22AA6962669F}"/>
              </a:ext>
            </a:extLst>
          </p:cNvPr>
          <p:cNvSpPr txBox="1"/>
          <p:nvPr/>
        </p:nvSpPr>
        <p:spPr>
          <a:xfrm>
            <a:off x="9013098" y="4288674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15:3 = 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292F1C4-0705-47D8-8A27-86B437929567}"/>
              </a:ext>
            </a:extLst>
          </p:cNvPr>
          <p:cNvSpPr txBox="1"/>
          <p:nvPr/>
        </p:nvSpPr>
        <p:spPr>
          <a:xfrm>
            <a:off x="9064496" y="5157757"/>
            <a:ext cx="18373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3:3 = 1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5" name="Picture 2" descr="red apple">
            <a:extLst>
              <a:ext uri="{FF2B5EF4-FFF2-40B4-BE49-F238E27FC236}">
                <a16:creationId xmlns:a16="http://schemas.microsoft.com/office/drawing/2014/main" xmlns="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5" y="2415237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apple">
            <a:extLst>
              <a:ext uri="{FF2B5EF4-FFF2-40B4-BE49-F238E27FC236}">
                <a16:creationId xmlns:a16="http://schemas.microsoft.com/office/drawing/2014/main" xmlns="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56" y="1392021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red apple">
            <a:extLst>
              <a:ext uri="{FF2B5EF4-FFF2-40B4-BE49-F238E27FC236}">
                <a16:creationId xmlns:a16="http://schemas.microsoft.com/office/drawing/2014/main" xmlns="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4288426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red apple">
            <a:extLst>
              <a:ext uri="{FF2B5EF4-FFF2-40B4-BE49-F238E27FC236}">
                <a16:creationId xmlns:a16="http://schemas.microsoft.com/office/drawing/2014/main" xmlns="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67" y="1371332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red apple">
            <a:extLst>
              <a:ext uri="{FF2B5EF4-FFF2-40B4-BE49-F238E27FC236}">
                <a16:creationId xmlns:a16="http://schemas.microsoft.com/office/drawing/2014/main" xmlns="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78" y="2385377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red apple">
            <a:extLst>
              <a:ext uri="{FF2B5EF4-FFF2-40B4-BE49-F238E27FC236}">
                <a16:creationId xmlns:a16="http://schemas.microsoft.com/office/drawing/2014/main" xmlns="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28" y="4215655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red apple">
            <a:extLst>
              <a:ext uri="{FF2B5EF4-FFF2-40B4-BE49-F238E27FC236}">
                <a16:creationId xmlns:a16="http://schemas.microsoft.com/office/drawing/2014/main" xmlns="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10" y="228588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C1504A7-CB67-46F1-BF50-26959BB47693}"/>
              </a:ext>
            </a:extLst>
          </p:cNvPr>
          <p:cNvSpPr txBox="1"/>
          <p:nvPr/>
        </p:nvSpPr>
        <p:spPr>
          <a:xfrm>
            <a:off x="1103187" y="534541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3·1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292F1C4-0705-47D8-8A27-86B437929567}"/>
              </a:ext>
            </a:extLst>
          </p:cNvPr>
          <p:cNvSpPr txBox="1"/>
          <p:nvPr/>
        </p:nvSpPr>
        <p:spPr>
          <a:xfrm>
            <a:off x="3769043" y="5354796"/>
            <a:ext cx="21288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3·10 = 30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red apple">
            <a:extLst>
              <a:ext uri="{FF2B5EF4-FFF2-40B4-BE49-F238E27FC236}">
                <a16:creationId xmlns:a16="http://schemas.microsoft.com/office/drawing/2014/main" xmlns="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10" y="524585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5" name="Picture 2" descr="red apple">
            <a:extLst>
              <a:ext uri="{FF2B5EF4-FFF2-40B4-BE49-F238E27FC236}">
                <a16:creationId xmlns:a16="http://schemas.microsoft.com/office/drawing/2014/main" xmlns="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5" y="3354163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red apple">
            <a:extLst>
              <a:ext uri="{FF2B5EF4-FFF2-40B4-BE49-F238E27FC236}">
                <a16:creationId xmlns:a16="http://schemas.microsoft.com/office/drawing/2014/main" xmlns="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5" y="434697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7" name="Picture 2" descr="red apple">
            <a:extLst>
              <a:ext uri="{FF2B5EF4-FFF2-40B4-BE49-F238E27FC236}">
                <a16:creationId xmlns:a16="http://schemas.microsoft.com/office/drawing/2014/main" xmlns="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39" y="5153116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8" name="Picture 2" descr="red apple">
            <a:extLst>
              <a:ext uri="{FF2B5EF4-FFF2-40B4-BE49-F238E27FC236}">
                <a16:creationId xmlns:a16="http://schemas.microsoft.com/office/drawing/2014/main" xmlns="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62" y="524585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AF5C347B-2D68-41FB-81B7-CADF24449E83}"/>
              </a:ext>
            </a:extLst>
          </p:cNvPr>
          <p:cNvSpPr txBox="1"/>
          <p:nvPr/>
        </p:nvSpPr>
        <p:spPr>
          <a:xfrm>
            <a:off x="6337063" y="3351860"/>
            <a:ext cx="19052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12:3 =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CA45023-8157-4FD8-86DA-22AA6962669F}"/>
              </a:ext>
            </a:extLst>
          </p:cNvPr>
          <p:cNvSpPr txBox="1"/>
          <p:nvPr/>
        </p:nvSpPr>
        <p:spPr>
          <a:xfrm>
            <a:off x="9009289" y="3351860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27:3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4" name="Picture 2" descr="red apple">
            <a:extLst>
              <a:ext uri="{FF2B5EF4-FFF2-40B4-BE49-F238E27FC236}">
                <a16:creationId xmlns:a16="http://schemas.microsoft.com/office/drawing/2014/main" xmlns="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3345864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red apple">
            <a:extLst>
              <a:ext uri="{FF2B5EF4-FFF2-40B4-BE49-F238E27FC236}">
                <a16:creationId xmlns:a16="http://schemas.microsoft.com/office/drawing/2014/main" xmlns="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28" y="3264539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nny hedgehog cartoon animal character">
            <a:extLst>
              <a:ext uri="{FF2B5EF4-FFF2-40B4-BE49-F238E27FC236}">
                <a16:creationId xmlns="" xmlns:a16="http://schemas.microsoft.com/office/drawing/2014/main" id="{FD5DC3B4-20A5-4121-871B-733E949D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81" y="3801940"/>
            <a:ext cx="2432663" cy="25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494529"/>
            <a:ext cx="10439399" cy="986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Назви, яку дію треба виконувати першою в кожному виразі. Поясни чому.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1362227" y="2244726"/>
            <a:ext cx="25675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23 + 7 – 30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B9DF325-9CCC-4087-BAC1-10177949D71B}"/>
              </a:ext>
            </a:extLst>
          </p:cNvPr>
          <p:cNvSpPr txBox="1"/>
          <p:nvPr/>
        </p:nvSpPr>
        <p:spPr>
          <a:xfrm>
            <a:off x="1942212" y="1624736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B655123-18D2-46CA-86DB-7413E50427D7}"/>
              </a:ext>
            </a:extLst>
          </p:cNvPr>
          <p:cNvSpPr txBox="1"/>
          <p:nvPr/>
        </p:nvSpPr>
        <p:spPr>
          <a:xfrm>
            <a:off x="2733072" y="1651830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224A1EC-6A2B-4935-B1F0-EB571B78EA99}"/>
              </a:ext>
            </a:extLst>
          </p:cNvPr>
          <p:cNvSpPr txBox="1"/>
          <p:nvPr/>
        </p:nvSpPr>
        <p:spPr>
          <a:xfrm>
            <a:off x="3922230" y="2241043"/>
            <a:ext cx="61876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459546B-E929-4DB4-96C4-1E4BC0F68863}"/>
              </a:ext>
            </a:extLst>
          </p:cNvPr>
          <p:cNvSpPr txBox="1"/>
          <p:nvPr/>
        </p:nvSpPr>
        <p:spPr>
          <a:xfrm>
            <a:off x="1128889" y="3464600"/>
            <a:ext cx="31709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45 + (89 – 73)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E29FEEA-EAED-4E94-9BA6-2767CD546D63}"/>
              </a:ext>
            </a:extLst>
          </p:cNvPr>
          <p:cNvSpPr txBox="1"/>
          <p:nvPr/>
        </p:nvSpPr>
        <p:spPr>
          <a:xfrm>
            <a:off x="2847976" y="2879825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045E384-150E-4397-B329-2E733AF814C3}"/>
              </a:ext>
            </a:extLst>
          </p:cNvPr>
          <p:cNvSpPr txBox="1"/>
          <p:nvPr/>
        </p:nvSpPr>
        <p:spPr>
          <a:xfrm>
            <a:off x="1732910" y="2891057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A2939F2-2D08-40B2-82E7-2467AD869235}"/>
              </a:ext>
            </a:extLst>
          </p:cNvPr>
          <p:cNvSpPr txBox="1"/>
          <p:nvPr/>
        </p:nvSpPr>
        <p:spPr>
          <a:xfrm>
            <a:off x="4181794" y="3478774"/>
            <a:ext cx="7896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61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5521877" y="2280150"/>
            <a:ext cx="29689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2 · (34 – 29)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224A1EC-6A2B-4935-B1F0-EB571B78EA99}"/>
              </a:ext>
            </a:extLst>
          </p:cNvPr>
          <p:cNvSpPr txBox="1"/>
          <p:nvPr/>
        </p:nvSpPr>
        <p:spPr>
          <a:xfrm>
            <a:off x="8490857" y="2280150"/>
            <a:ext cx="7892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459546B-E929-4DB4-96C4-1E4BC0F68863}"/>
              </a:ext>
            </a:extLst>
          </p:cNvPr>
          <p:cNvSpPr txBox="1"/>
          <p:nvPr/>
        </p:nvSpPr>
        <p:spPr>
          <a:xfrm>
            <a:off x="5521877" y="3537387"/>
            <a:ext cx="29689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(</a:t>
            </a:r>
            <a:r>
              <a:rPr lang="uk-UA" sz="3600" b="1" dirty="0" smtClean="0">
                <a:solidFill>
                  <a:srgbClr val="00B050"/>
                </a:solidFill>
              </a:rPr>
              <a:t>56 – 47) : 3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A2939F2-2D08-40B2-82E7-2467AD869235}"/>
              </a:ext>
            </a:extLst>
          </p:cNvPr>
          <p:cNvSpPr txBox="1"/>
          <p:nvPr/>
        </p:nvSpPr>
        <p:spPr>
          <a:xfrm>
            <a:off x="8495841" y="3536921"/>
            <a:ext cx="7892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E29FEEA-EAED-4E94-9BA6-2767CD546D63}"/>
              </a:ext>
            </a:extLst>
          </p:cNvPr>
          <p:cNvSpPr txBox="1"/>
          <p:nvPr/>
        </p:nvSpPr>
        <p:spPr>
          <a:xfrm>
            <a:off x="6847029" y="1600633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045E384-150E-4397-B329-2E733AF814C3}"/>
              </a:ext>
            </a:extLst>
          </p:cNvPr>
          <p:cNvSpPr txBox="1"/>
          <p:nvPr/>
        </p:nvSpPr>
        <p:spPr>
          <a:xfrm>
            <a:off x="5829937" y="1611865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B9DF325-9CCC-4087-BAC1-10177949D71B}"/>
              </a:ext>
            </a:extLst>
          </p:cNvPr>
          <p:cNvSpPr txBox="1"/>
          <p:nvPr/>
        </p:nvSpPr>
        <p:spPr>
          <a:xfrm>
            <a:off x="6373546" y="2961590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B655123-18D2-46CA-86DB-7413E50427D7}"/>
              </a:ext>
            </a:extLst>
          </p:cNvPr>
          <p:cNvSpPr txBox="1"/>
          <p:nvPr/>
        </p:nvSpPr>
        <p:spPr>
          <a:xfrm>
            <a:off x="7295038" y="2988684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 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 animBg="1"/>
      <p:bldP spid="40" grpId="0"/>
      <p:bldP spid="41" grpId="0"/>
      <p:bldP spid="42" grpId="0" animBg="1"/>
      <p:bldP spid="19" grpId="0" animBg="1"/>
      <p:bldP spid="21" grpId="0" animBg="1"/>
      <p:bldP spid="22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7 Дія ділення\№087 - Вирази на дії різного ступеня\2025-02-18_2153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6" b="3270"/>
          <a:stretch/>
        </p:blipFill>
        <p:spPr bwMode="auto">
          <a:xfrm>
            <a:off x="1023260" y="2329543"/>
            <a:ext cx="8817427" cy="8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23258" y="575976"/>
            <a:ext cx="10145484" cy="7085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вирази за зразком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3259" y="1303237"/>
            <a:ext cx="8817428" cy="10263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Розглянь, як виконували обчислення, і прочитай пояснення про порядок дій.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2 клас\3 Математика\1 Листопад\7 Дія ділення\№087 - Вирази на дії різного ступеня\2025-02-18_2156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3157381"/>
            <a:ext cx="6248399" cy="15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3 Математика\1 Листопад\7 Дія ділення\№087 - Вирази на дії різного ступеня\2025-02-18_2157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4727297"/>
            <a:ext cx="6843471" cy="13900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72343" y="2743462"/>
            <a:ext cx="762000" cy="0"/>
          </a:xfrm>
          <a:prstGeom prst="line">
            <a:avLst/>
          </a:prstGeom>
          <a:ln w="3810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13857" y="3157381"/>
            <a:ext cx="762000" cy="0"/>
          </a:xfrm>
          <a:prstGeom prst="line">
            <a:avLst/>
          </a:prstGeom>
          <a:ln w="3810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33961" y="423576"/>
            <a:ext cx="9941609" cy="7085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906" y="1546883"/>
            <a:ext cx="1421924" cy="240633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51945" y="1603031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3714" y="242720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7445" y="3170959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0183B667-DED7-4AAE-98B8-0373D2992D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52098" y="4554866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02332" y="3810411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15611" y="2323591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8267" y="2340697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7450" y="2328555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48883508-31EA-4018-8637-BFA2E4D52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88917" y="3073462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31FC507F-5E4F-43BF-812A-10EF213B08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90635" y="2484325"/>
            <a:ext cx="440143" cy="2889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4F3233D-BAB5-4042-AAFB-C2D77E4D2B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13675" y="3894223"/>
            <a:ext cx="394062" cy="35505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C5FA441-857B-43BF-9E02-2537B4ADDD9B}"/>
              </a:ext>
            </a:extLst>
          </p:cNvPr>
          <p:cNvSpPr txBox="1"/>
          <p:nvPr/>
        </p:nvSpPr>
        <p:spPr>
          <a:xfrm>
            <a:off x="6462262" y="3018994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9B88A1A0-3749-48C9-9823-F819103DB6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48631" y="2339952"/>
            <a:ext cx="455016" cy="56766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D1C8E2D-B179-48CC-9A2F-F78863E591B3}"/>
              </a:ext>
            </a:extLst>
          </p:cNvPr>
          <p:cNvSpPr txBox="1"/>
          <p:nvPr/>
        </p:nvSpPr>
        <p:spPr>
          <a:xfrm>
            <a:off x="7533539" y="2264362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818DBCC-CE81-4A78-ACB9-BBB99297A927}"/>
              </a:ext>
            </a:extLst>
          </p:cNvPr>
          <p:cNvSpPr txBox="1"/>
          <p:nvPr/>
        </p:nvSpPr>
        <p:spPr>
          <a:xfrm>
            <a:off x="5711667" y="227391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930052CA-96D9-4C42-860A-9DC0E508D0BB}"/>
              </a:ext>
            </a:extLst>
          </p:cNvPr>
          <p:cNvSpPr txBox="1"/>
          <p:nvPr/>
        </p:nvSpPr>
        <p:spPr>
          <a:xfrm>
            <a:off x="8228604" y="3009469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282D43A8-2939-4088-9BF8-C3BF31D85F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5597" y="3081173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6E254A5D-2434-4145-B551-DBEC2950CB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72856" y="4558685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26C3EB37-74C8-4743-8A3A-A572931334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7402" y="3925608"/>
            <a:ext cx="394062" cy="35505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FD9DA677-9F99-4B6E-A905-824FEA9F70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5479" y="4658154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3BB50780-CD4F-4DE6-8005-A2FD49E1A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634219" y="3067122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C38765A7-F0D6-4182-8CDB-3599F37A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52546" y="3821648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5BA647A1-57CC-4176-AD21-613FE7A774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20844" y="4567727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27F889A7-BF3C-4592-A252-9D78AC2D5F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502195" y="2313251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307769A3-8D3A-4FF3-87BA-043F67B44D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77141" y="3786748"/>
            <a:ext cx="455016" cy="567661"/>
          </a:xfrm>
          <a:prstGeom prst="rect">
            <a:avLst/>
          </a:prstGeom>
        </p:spPr>
      </p:pic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C1DB2892-A1A5-4C57-B496-B7A0482BD343}"/>
              </a:ext>
            </a:extLst>
          </p:cNvPr>
          <p:cNvGrpSpPr/>
          <p:nvPr/>
        </p:nvGrpSpPr>
        <p:grpSpPr>
          <a:xfrm>
            <a:off x="2464122" y="3812853"/>
            <a:ext cx="401369" cy="564394"/>
            <a:chOff x="963782" y="2336701"/>
            <a:chExt cx="401369" cy="564394"/>
          </a:xfrm>
        </p:grpSpPr>
        <p:pic>
          <p:nvPicPr>
            <p:cNvPr id="112" name="Рисунок 111">
              <a:extLst>
                <a:ext uri="{FF2B5EF4-FFF2-40B4-BE49-F238E27FC236}">
                  <a16:creationId xmlns="" xmlns:a16="http://schemas.microsoft.com/office/drawing/2014/main" id="{495F5F92-838A-47EF-B22D-BAC083B7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="" xmlns:a16="http://schemas.microsoft.com/office/drawing/2014/main" id="{FB60CC6C-05EC-4430-A605-587B6897D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A5ED45E2-EC7C-4AA9-A613-9187CA5855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108" y="3173848"/>
            <a:ext cx="394062" cy="403674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5E32A219-2961-4548-B167-68A7900742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8133" y="4654096"/>
            <a:ext cx="394062" cy="403674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C2E1A44E-3044-4FF6-AF95-7375931C30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1246" y="2432527"/>
            <a:ext cx="394062" cy="403674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="" xmlns:a16="http://schemas.microsoft.com/office/drawing/2014/main" id="{0473AB97-BDBA-4545-AE3B-80337CBBEAE5}"/>
              </a:ext>
            </a:extLst>
          </p:cNvPr>
          <p:cNvGrpSpPr/>
          <p:nvPr/>
        </p:nvGrpSpPr>
        <p:grpSpPr>
          <a:xfrm>
            <a:off x="7734389" y="2327547"/>
            <a:ext cx="401369" cy="564394"/>
            <a:chOff x="963782" y="2336701"/>
            <a:chExt cx="401369" cy="564394"/>
          </a:xfrm>
        </p:grpSpPr>
        <p:pic>
          <p:nvPicPr>
            <p:cNvPr id="151" name="Рисунок 150">
              <a:extLst>
                <a:ext uri="{FF2B5EF4-FFF2-40B4-BE49-F238E27FC236}">
                  <a16:creationId xmlns="" xmlns:a16="http://schemas.microsoft.com/office/drawing/2014/main" id="{210031A6-2F5F-4133-8EFD-CC97473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="" xmlns:a16="http://schemas.microsoft.com/office/drawing/2014/main" id="{3A9132DD-4375-42AB-AEC9-A51CB360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369BE82C-C385-47B7-BE64-2F28A522AE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82646" y="4720000"/>
            <a:ext cx="440143" cy="28893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AA7B0E4-8039-4C91-9097-4437D90F1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45083" y="2338120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68175E23-6C85-40DA-B72C-4AC9D7D015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91821" y="3903439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84A316F3-BE17-46C6-B835-6094D454EA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22053" y="3081172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D57183F2-3358-4066-824E-F6737A6FCA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96033" y="3821649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190552DF-D87C-413C-A1D7-A25300217B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91821" y="2407011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BDD49671-7918-4FC8-B51F-D722CEE5C8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138" y="4557068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64E55885-3D6D-405E-9DA2-C6F5815B56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90673" y="4558685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617957C3-CDF2-4453-B5B7-6EEC4DAA4F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47634" y="3162986"/>
            <a:ext cx="394062" cy="35505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3076A438-EEA5-4B61-A621-AD4D3AB88A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49110" y="2323591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9C13DA0A-EA6C-4229-884D-32300B9AA2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14459" y="3041946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BC37DC48-4E31-419F-8A4C-7002B33A4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886988" y="3082723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F51F550E-00F7-4CCC-B40F-B3F3D03458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6544" y="4558686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61906BF7-21DA-4589-96B2-42F064DDF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264652" y="3081171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716499E6-FA73-426C-9007-C8D970280B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03990" y="3073552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4BD1AD9D-2637-4B60-BBDE-A665BE6FA0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04160" y="2338119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CB50D9AF-8109-4954-93E4-C9839B84C0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53719" y="3243487"/>
            <a:ext cx="440143" cy="28893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54BA291-A265-45AB-BAA0-6A2A2616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17794" y="3081172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30CAE480-AF94-4789-8F78-8383035A73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01449" y="3143008"/>
            <a:ext cx="555762" cy="45268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2CC9771A-EA2A-45FD-851B-DBB879B5E8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56765" y="3885243"/>
            <a:ext cx="555762" cy="45268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1A5875EA-2C79-4C19-AEF1-AFD62B1F24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7450" y="3818369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80769" y="3815594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B9A8EA90-C9E1-4EAF-8FE5-A2D4F46314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56880" y="3806616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A96D5E18-CFBA-49DB-BDC4-3DAE264CCA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65151" y="3824224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B094D1A2-AC38-44F8-AF28-86F04C4FF3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27945" y="4561485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5AAD9479-774F-4557-BB58-4A5A2B5626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188332" y="4631354"/>
            <a:ext cx="555762" cy="452689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A1B4C17A-BA2C-4AD5-9C7D-477F41DB70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85883" y="2331604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3FA6A456-029E-49A4-9EF0-0A55652FFF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29202" y="2328829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3594432D-2136-4D7A-B40C-E3505A4DB2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49943" y="3060316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3225A9BC-F1F9-42A7-87ED-0B80952542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49943" y="2327547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69889" y="3174583"/>
            <a:ext cx="394062" cy="35505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2272EA37-1764-4DF9-AE47-B160B1B301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17510" y="3925608"/>
            <a:ext cx="394062" cy="355057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35150A65-1746-4EB7-BC82-D049623B41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63348" y="2430264"/>
            <a:ext cx="394062" cy="355057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B50052BF-3D39-4473-B2A7-AC9F98753E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42185" y="4676332"/>
            <a:ext cx="394062" cy="355057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677766EC-DCF9-4528-B038-DBBF230135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786242" y="2395604"/>
            <a:ext cx="555762" cy="452689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34E6BD4D-4497-4DF9-8A74-BD14018BCD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9214" y="3170959"/>
            <a:ext cx="394062" cy="403674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9CFEC7A2-B872-4CF8-B232-E74622DAB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66454" y="3056683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49586CA4-385E-46DC-8ECE-1FA820DCE9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9013" y="3067122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8AAC1F85-E091-48F1-A314-2FAD974443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76666" y="3813073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C36F4934-2228-4B81-93AA-511A15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917727" y="3882195"/>
            <a:ext cx="555762" cy="452689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6FE358DF-ADF1-4BDE-B2E5-E226623545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6739" y="3913959"/>
            <a:ext cx="394062" cy="403674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33514E2A-CE5F-4BE9-A29F-AF499F4E7C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36225" y="3813072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5FAE5969-59C2-49CC-8B8F-8A23A374C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036629" y="3977209"/>
            <a:ext cx="440143" cy="288932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46D311E8-6D06-4DFC-A95A-475FC1638A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490527" y="3815895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B3B15A06-0957-4692-A21F-8D35172EAD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272862" y="3825008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C77449EA-9A25-426B-92B3-76712709B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34455" y="4551851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31D7016D-DBEA-43B3-92B6-334A859921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55262" y="4720000"/>
            <a:ext cx="440143" cy="288932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AAC15E96-CDEA-4A9A-9CFF-F962A9E8E7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66047" y="4566524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CDB01921-EB17-49DC-B699-39D1275356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9558" y="4659199"/>
            <a:ext cx="394062" cy="403674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6C551EE0-C334-4F82-91D3-8E05CA3A1B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00138" y="4558685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3DBDBD7A-9851-4111-B8B3-9AD5E161CD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722205" y="4639042"/>
            <a:ext cx="394062" cy="355057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0A789066-E554-4989-ADF7-F6391341CF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243981" y="4551948"/>
            <a:ext cx="455016" cy="567661"/>
          </a:xfrm>
          <a:prstGeom prst="rect">
            <a:avLst/>
          </a:prstGeom>
        </p:spPr>
      </p:pic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08707" y="1579761"/>
            <a:ext cx="473583" cy="590825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413268"/>
            <a:ext cx="2584234" cy="10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49203" y="452528"/>
            <a:ext cx="9832454" cy="7286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Виконай ділення іменованих </a:t>
            </a:r>
            <a:r>
              <a:rPr lang="uk-UA" sz="4000" b="1" dirty="0" smtClean="0">
                <a:solidFill>
                  <a:schemeClr val="bg1"/>
                </a:solidFill>
              </a:rPr>
              <a:t>чисел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4" y="1404104"/>
            <a:ext cx="2011918" cy="340478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99AF4AD8-DA02-4338-9CC1-CB61AD08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8209" y="3820377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C77ABE0B-B92A-489E-B51B-037DFD9F3B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74698" y="2318629"/>
            <a:ext cx="455016" cy="56766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7D6B9A7F-D53A-484C-9A67-DD5558DB31DF}"/>
              </a:ext>
            </a:extLst>
          </p:cNvPr>
          <p:cNvGrpSpPr/>
          <p:nvPr/>
        </p:nvGrpSpPr>
        <p:grpSpPr>
          <a:xfrm>
            <a:off x="2093699" y="2329377"/>
            <a:ext cx="401369" cy="564394"/>
            <a:chOff x="963782" y="2336701"/>
            <a:chExt cx="401369" cy="564394"/>
          </a:xfrm>
        </p:grpSpPr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5B1CD039-649A-46CB-9DE0-2C086FB54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="" xmlns:a16="http://schemas.microsoft.com/office/drawing/2014/main" id="{E8439D57-6553-4296-9A4A-32EABD2E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CF41B07B-3183-4484-B269-4E9A2EA130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49562" y="3077122"/>
            <a:ext cx="455016" cy="567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43AA48CB-1D08-45C3-AF1C-5029B4688F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3550" y="2335853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A8BBBA6-241A-4BD2-A457-781AE02CB5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2423" y="3828190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3346D184-F19D-452E-B071-90C243C517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0178" y="2427456"/>
            <a:ext cx="394062" cy="3550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C1800D12-1D21-4A84-9394-F5F8D5C1CA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64313" y="3183425"/>
            <a:ext cx="394062" cy="35505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07BB791-ADE0-4409-8738-2CA72BCED9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2862" y="2298790"/>
            <a:ext cx="455016" cy="5676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38BD72-53F7-4FEB-9A5E-909B6D619B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4117" y="2245465"/>
            <a:ext cx="990651" cy="78109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7B2B0B8-CF85-4D89-AFF2-BC49496D04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57068" y="2335853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BC42AD6F-13B0-4460-AB25-3712F6EC35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0498" y="2237387"/>
            <a:ext cx="990651" cy="781090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C808E3BC-AD10-4AEF-A012-12C4D730A126}"/>
              </a:ext>
            </a:extLst>
          </p:cNvPr>
          <p:cNvGrpSpPr/>
          <p:nvPr/>
        </p:nvGrpSpPr>
        <p:grpSpPr>
          <a:xfrm>
            <a:off x="2078785" y="3071980"/>
            <a:ext cx="401369" cy="564394"/>
            <a:chOff x="963782" y="2336701"/>
            <a:chExt cx="401369" cy="564394"/>
          </a:xfrm>
        </p:grpSpPr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69B8C8B7-D222-4D03-B8EB-62E82A48A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71C96D7E-01AD-4D4C-8EFC-A4B9A7C60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D609F37-C749-42CD-988C-A47C49225A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8636" y="3078456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380463F-7D8C-46E3-8EF3-4D4ACCE110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47948" y="3041393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BD45B29B-243E-44D5-81D6-AD01C90303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203" y="2988068"/>
            <a:ext cx="990651" cy="78109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A3D43FF6-C3D0-4F2A-A11F-609D70ED20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455" y="2991175"/>
            <a:ext cx="990651" cy="78109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07DA0E52-F3E9-4108-B6E4-BF72BF4FF0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89546" y="3077122"/>
            <a:ext cx="455016" cy="5676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371F4D5-5C68-4B88-8C6C-138A787EE7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862" y="3904161"/>
            <a:ext cx="660434" cy="457223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1F4FE64A-2B01-4D3E-AD1B-81BAAB834E43}"/>
              </a:ext>
            </a:extLst>
          </p:cNvPr>
          <p:cNvGrpSpPr/>
          <p:nvPr/>
        </p:nvGrpSpPr>
        <p:grpSpPr>
          <a:xfrm>
            <a:off x="1706474" y="3842519"/>
            <a:ext cx="401369" cy="564394"/>
            <a:chOff x="963782" y="2336701"/>
            <a:chExt cx="401369" cy="564394"/>
          </a:xfrm>
        </p:grpSpPr>
        <p:pic>
          <p:nvPicPr>
            <p:cNvPr id="61" name="Рисунок 60">
              <a:extLst>
                <a:ext uri="{FF2B5EF4-FFF2-40B4-BE49-F238E27FC236}">
                  <a16:creationId xmlns="" xmlns:a16="http://schemas.microsoft.com/office/drawing/2014/main" id="{D75A836B-925B-48CB-9EDF-E9AC53F1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0FFA4F7B-2199-45EE-8046-18040081E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C91D455-999D-4892-B76E-B1BF0025452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9562" y="3934491"/>
            <a:ext cx="394062" cy="3550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D14C88C1-548F-4D3E-9E2E-3C96598ED7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50955" y="3828134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622EB618-5A05-4EF9-94DA-C6B3B6D7EB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5076" y="3904161"/>
            <a:ext cx="660434" cy="45722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8ADC3BF6-1B8B-43F4-9F7F-7053EE2D43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410452" y="2326377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00025DEE-2DC8-4D28-B85C-5DB1CF53B2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14666" y="2334190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971EB1EE-F18F-43B5-B876-FBF664B682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5105" y="2410161"/>
            <a:ext cx="660434" cy="457223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031EC3D2-22CC-4251-AFFB-45A6B7B9E857}"/>
              </a:ext>
            </a:extLst>
          </p:cNvPr>
          <p:cNvGrpSpPr/>
          <p:nvPr/>
        </p:nvGrpSpPr>
        <p:grpSpPr>
          <a:xfrm>
            <a:off x="6968717" y="2348519"/>
            <a:ext cx="401369" cy="564394"/>
            <a:chOff x="963782" y="2336701"/>
            <a:chExt cx="401369" cy="564394"/>
          </a:xfrm>
        </p:grpSpPr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FF962FF8-EB68-4ED6-9518-2F649A4F0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A7BA6DD4-EB55-480B-914F-DC58A400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F5F52CC5-3430-41ED-9520-3DD1C3DCC2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5304" y="2440491"/>
            <a:ext cx="394062" cy="3550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9B93D636-B65E-4ADF-8A9F-450991EF3C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779312" y="2327888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307B127C-4A4A-4406-95F3-129D55947C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8281" y="2427456"/>
            <a:ext cx="660434" cy="45722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E9D40ACE-7573-4E63-ACBA-5006CC1996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20407" y="3073942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E1D032C3-CE82-44B4-9CF1-3AD6CA990C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69682" y="3073941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BE0EF37D-965F-414D-B10E-3C1186B10A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403488" y="3073940"/>
            <a:ext cx="455016" cy="567661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="" xmlns:a16="http://schemas.microsoft.com/office/drawing/2014/main" id="{BFC48C4C-CC05-42DF-89CD-37DD45C8ACEE}"/>
              </a:ext>
            </a:extLst>
          </p:cNvPr>
          <p:cNvGrpSpPr/>
          <p:nvPr/>
        </p:nvGrpSpPr>
        <p:grpSpPr>
          <a:xfrm>
            <a:off x="6940118" y="3066202"/>
            <a:ext cx="401369" cy="564394"/>
            <a:chOff x="963782" y="2336701"/>
            <a:chExt cx="401369" cy="564394"/>
          </a:xfrm>
        </p:grpSpPr>
        <p:pic>
          <p:nvPicPr>
            <p:cNvPr id="90" name="Рисунок 89">
              <a:extLst>
                <a:ext uri="{FF2B5EF4-FFF2-40B4-BE49-F238E27FC236}">
                  <a16:creationId xmlns="" xmlns:a16="http://schemas.microsoft.com/office/drawing/2014/main" id="{079F8ABC-3633-4E29-9338-1A3968DA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="" xmlns:a16="http://schemas.microsoft.com/office/drawing/2014/main" id="{4BA220C0-0E9B-4679-A7DB-00B06FD3F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4690EDA1-F9B9-4015-9741-A5CACB3B54E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9151" y="3183425"/>
            <a:ext cx="394062" cy="35505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6A89B6B5-9F73-4D41-B849-F545222192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110590" y="3075511"/>
            <a:ext cx="455016" cy="567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804E63-305E-47AE-8F12-5471E58CB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1535" y="3104815"/>
            <a:ext cx="524617" cy="49077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CEA894A-0626-46A2-B35F-D799846A94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8515" y="3086381"/>
            <a:ext cx="524617" cy="49077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F5552EF4-B646-4F75-B60E-758AAD3D5C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20407" y="3809305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3AAED439-A8BB-4654-B5C2-57DEA921D2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69682" y="3809304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AE9811D6-B1D8-4862-BC6E-365041D6D7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403488" y="3809303"/>
            <a:ext cx="455016" cy="567661"/>
          </a:xfrm>
          <a:prstGeom prst="rect">
            <a:avLst/>
          </a:prstGeom>
        </p:spPr>
      </p:pic>
      <p:grpSp>
        <p:nvGrpSpPr>
          <p:cNvPr id="100" name="Группа 99">
            <a:extLst>
              <a:ext uri="{FF2B5EF4-FFF2-40B4-BE49-F238E27FC236}">
                <a16:creationId xmlns="" xmlns:a16="http://schemas.microsoft.com/office/drawing/2014/main" id="{73CD1BD5-C5CB-46AD-9558-618B666F6850}"/>
              </a:ext>
            </a:extLst>
          </p:cNvPr>
          <p:cNvGrpSpPr/>
          <p:nvPr/>
        </p:nvGrpSpPr>
        <p:grpSpPr>
          <a:xfrm>
            <a:off x="6940118" y="3801565"/>
            <a:ext cx="401369" cy="564394"/>
            <a:chOff x="963782" y="2336701"/>
            <a:chExt cx="401369" cy="564394"/>
          </a:xfrm>
        </p:grpSpPr>
        <p:pic>
          <p:nvPicPr>
            <p:cNvPr id="101" name="Рисунок 100">
              <a:extLst>
                <a:ext uri="{FF2B5EF4-FFF2-40B4-BE49-F238E27FC236}">
                  <a16:creationId xmlns="" xmlns:a16="http://schemas.microsoft.com/office/drawing/2014/main" id="{58DA8229-39D5-44D8-AE16-D1CDBA424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="" xmlns:a16="http://schemas.microsoft.com/office/drawing/2014/main" id="{AA03B518-A3EA-4A06-B076-F7EDA985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2BF81BA7-E2DB-40D7-8A36-0270AA1841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89404" y="3931603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54F6EB2E-619B-406C-9E28-CF689DDD9B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490843" y="3823689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D46107E9-1740-49EF-A2D4-50C0463F70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1535" y="3840178"/>
            <a:ext cx="524617" cy="49077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075FD445-E633-4A64-80C5-7B7544121E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3919" y="3840178"/>
            <a:ext cx="524617" cy="490771"/>
          </a:xfrm>
          <a:prstGeom prst="rect">
            <a:avLst/>
          </a:prstGeom>
        </p:spPr>
      </p:pic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293079" y="1303237"/>
            <a:ext cx="8112178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Поясни</a:t>
            </a:r>
            <a:r>
              <a:rPr lang="uk-UA" sz="2400" b="1" dirty="0">
                <a:solidFill>
                  <a:srgbClr val="7030A0"/>
                </a:solidFill>
              </a:rPr>
              <a:t>, яка відмінність між виразами та їх значеннями.</a:t>
            </a:r>
          </a:p>
        </p:txBody>
      </p:sp>
    </p:spTree>
    <p:extLst>
      <p:ext uri="{BB962C8B-B14F-4D97-AF65-F5344CB8AC3E}">
        <p14:creationId xmlns:p14="http://schemas.microsoft.com/office/powerpoint/2010/main" val="29592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058" y="625157"/>
            <a:ext cx="10254342" cy="7464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вираз до кожної задачі № 688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820439" y="1473612"/>
            <a:ext cx="4121675" cy="1778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/>
              <a:t>1) 12 літрів молока розлили в трилітрові банки. </a:t>
            </a:r>
            <a:r>
              <a:rPr lang="uk-UA" sz="2800" b="1" dirty="0">
                <a:solidFill>
                  <a:srgbClr val="FFFF00"/>
                </a:solidFill>
              </a:rPr>
              <a:t>Скільки </a:t>
            </a:r>
            <a:r>
              <a:rPr lang="uk-UA" sz="2800" b="1" dirty="0" smtClean="0">
                <a:solidFill>
                  <a:srgbClr val="FFFF00"/>
                </a:solidFill>
              </a:rPr>
              <a:t>таких банок</a:t>
            </a:r>
            <a:r>
              <a:rPr lang="uk-UA" sz="2800" b="1" dirty="0" smtClean="0"/>
              <a:t> знадобилось?</a:t>
            </a:r>
            <a:endParaRPr lang="uk-UA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16704" y="3863242"/>
            <a:ext cx="153832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latin typeface="+mn-lt"/>
              </a:rPr>
              <a:t>12 л : 3 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388429" y="1495384"/>
            <a:ext cx="5812971" cy="1789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/>
              <a:t>2) </a:t>
            </a:r>
            <a:r>
              <a:rPr lang="uk-UA" sz="2800" b="1" dirty="0"/>
              <a:t>12 літрів молока </a:t>
            </a:r>
            <a:r>
              <a:rPr lang="uk-UA" sz="2800" b="1" dirty="0" smtClean="0"/>
              <a:t>розділили порівну між трьома покупцями. </a:t>
            </a:r>
            <a:r>
              <a:rPr lang="uk-UA" sz="2800" b="1" dirty="0">
                <a:solidFill>
                  <a:srgbClr val="FFFF00"/>
                </a:solidFill>
              </a:rPr>
              <a:t>Скільки </a:t>
            </a:r>
            <a:r>
              <a:rPr lang="uk-UA" sz="2800" b="1" dirty="0" smtClean="0">
                <a:solidFill>
                  <a:srgbClr val="FFFF00"/>
                </a:solidFill>
              </a:rPr>
              <a:t>літрів молока </a:t>
            </a:r>
            <a:r>
              <a:rPr lang="uk-UA" sz="2800" b="1" dirty="0" smtClean="0"/>
              <a:t>отримав кожний покупець?</a:t>
            </a:r>
            <a:endParaRPr lang="uk-UA" sz="2800" b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504946" y="3863242"/>
            <a:ext cx="178848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latin typeface="+mn-lt"/>
              </a:rPr>
              <a:t>12 л : 3 л 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5504946" y="4780146"/>
            <a:ext cx="333446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ділення на рівні частини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607647" y="4780145"/>
            <a:ext cx="333446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ділення на вміщення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Домашний творог, приготовленный в духовке - рецепт приготов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53" y="3480706"/>
            <a:ext cx="15906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36523 -0.00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32057 -0.006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6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6590</TotalTime>
  <Words>405</Words>
  <Application>Microsoft Office PowerPoint</Application>
  <PresentationFormat>Произвольный</PresentationFormat>
  <Paragraphs>107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«Добери 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906</cp:revision>
  <dcterms:created xsi:type="dcterms:W3CDTF">2018-01-05T16:38:53Z</dcterms:created>
  <dcterms:modified xsi:type="dcterms:W3CDTF">2025-02-19T09:47:58Z</dcterms:modified>
</cp:coreProperties>
</file>