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803" r:id="rId3"/>
    <p:sldId id="810" r:id="rId4"/>
    <p:sldId id="804" r:id="rId5"/>
    <p:sldId id="808" r:id="rId6"/>
    <p:sldId id="805" r:id="rId7"/>
    <p:sldId id="789" r:id="rId8"/>
    <p:sldId id="799" r:id="rId9"/>
    <p:sldId id="736" r:id="rId10"/>
    <p:sldId id="81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03"/>
            <p14:sldId id="810"/>
            <p14:sldId id="804"/>
            <p14:sldId id="808"/>
            <p14:sldId id="805"/>
            <p14:sldId id="789"/>
            <p14:sldId id="799"/>
            <p14:sldId id="736"/>
            <p14:sldId id="81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BD1F2"/>
    <a:srgbClr val="0D0D0D"/>
    <a:srgbClr val="00B050"/>
    <a:srgbClr val="295FFF"/>
    <a:srgbClr val="2F3242"/>
    <a:srgbClr val="FF3131"/>
    <a:srgbClr val="9E0000"/>
    <a:srgbClr val="BA1CB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/>
            <a:t>Складена  задача на знаходження суми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Розрізнення задач на ділення та множення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92572" custLinFactX="64421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69489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90837" custLinFactX="-824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98574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DC6AD30B-0EF6-4F9C-A7A5-816292E28DC1}" type="presOf" srcId="{289AA968-9F58-4A6E-B11C-582CA574AD65}" destId="{6408D3F1-0C0E-4F5D-B5D5-053E6D4B4C50}" srcOrd="0" destOrd="0" presId="urn:microsoft.com/office/officeart/2005/8/layout/hList6"/>
    <dgm:cxn modelId="{72B34F8C-0DD3-4660-B2CD-790A7C0428CC}" type="presOf" srcId="{3466C275-B8F1-459F-B50B-976409EFE0E4}" destId="{6C0F7CAC-2753-43F9-84FC-D27019835444}" srcOrd="0" destOrd="0" presId="urn:microsoft.com/office/officeart/2005/8/layout/hList6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65FF3D47-A7FE-417C-BF94-EDCA034BA480}" type="presOf" srcId="{17FCBCD0-5166-44EF-A995-697AB50FC98B}" destId="{8C93B566-6306-40C5-A3D5-B84E788E517B}" srcOrd="0" destOrd="0" presId="urn:microsoft.com/office/officeart/2005/8/layout/hList6"/>
    <dgm:cxn modelId="{2269431D-2AAC-40F0-B3AF-B7DE11F616F1}" type="presOf" srcId="{1A16E29F-4735-4462-97C4-9BCD9C4C486C}" destId="{5224CAA1-3EC9-4CF6-8381-99180C56B6A8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97DA8015-14E8-4C5A-AF50-18D4E1E798B0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BFDE6185-7063-4B63-9C38-2CBAD25A4F25}" type="presParOf" srcId="{6408D3F1-0C0E-4F5D-B5D5-053E6D4B4C50}" destId="{783C5BBC-E083-4F12-B4A9-616A8F9530EC}" srcOrd="0" destOrd="0" presId="urn:microsoft.com/office/officeart/2005/8/layout/hList6"/>
    <dgm:cxn modelId="{85CDB7C3-5CD3-4C10-9F4B-3C7B57E8170E}" type="presParOf" srcId="{6408D3F1-0C0E-4F5D-B5D5-053E6D4B4C50}" destId="{903EF99B-E600-4B60-96C8-658D7EF2F880}" srcOrd="1" destOrd="0" presId="urn:microsoft.com/office/officeart/2005/8/layout/hList6"/>
    <dgm:cxn modelId="{1E87025D-AC54-40A7-B149-4EC5D9BE25A3}" type="presParOf" srcId="{6408D3F1-0C0E-4F5D-B5D5-053E6D4B4C50}" destId="{8C93B566-6306-40C5-A3D5-B84E788E517B}" srcOrd="2" destOrd="0" presId="urn:microsoft.com/office/officeart/2005/8/layout/hList6"/>
    <dgm:cxn modelId="{9ADCB1F2-8BB4-403E-80D2-F85B6795F673}" type="presParOf" srcId="{6408D3F1-0C0E-4F5D-B5D5-053E6D4B4C50}" destId="{B4E8D5E2-E5AE-41CC-80D3-5A0016AFADCC}" srcOrd="3" destOrd="0" presId="urn:microsoft.com/office/officeart/2005/8/layout/hList6"/>
    <dgm:cxn modelId="{9279AA5E-5408-4327-8362-B41711DEBAD0}" type="presParOf" srcId="{6408D3F1-0C0E-4F5D-B5D5-053E6D4B4C50}" destId="{5224CAA1-3EC9-4CF6-8381-99180C56B6A8}" srcOrd="4" destOrd="0" presId="urn:microsoft.com/office/officeart/2005/8/layout/hList6"/>
    <dgm:cxn modelId="{7D6BC125-0031-4C9B-8D14-F233B995903E}" type="presParOf" srcId="{6408D3F1-0C0E-4F5D-B5D5-053E6D4B4C50}" destId="{2EE084EB-38FB-44EB-B050-492531D297D1}" srcOrd="5" destOrd="0" presId="urn:microsoft.com/office/officeart/2005/8/layout/hList6"/>
    <dgm:cxn modelId="{FBB6D24C-38CF-4A89-863D-C8EA231AC511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275190" y="802887"/>
          <a:ext cx="4272497" cy="266672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078078" y="854498"/>
        <a:ext cx="2666722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35363" y="1135363"/>
          <a:ext cx="4272497" cy="200177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001770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4039180" y="827877"/>
          <a:ext cx="4272497" cy="2616742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Розрізнення задач на ділення та множення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867058" y="854498"/>
        <a:ext cx="2616742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6949566" y="716437"/>
          <a:ext cx="4272497" cy="283962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Складена  задача на знаходження суми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666004" y="854498"/>
        <a:ext cx="2839622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3754" y="4249773"/>
            <a:ext cx="9415527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Узагальнення </a:t>
            </a:r>
            <a:r>
              <a:rPr lang="uk-UA" sz="4400" b="1" dirty="0">
                <a:solidFill>
                  <a:srgbClr val="7030A0"/>
                </a:solidFill>
              </a:rPr>
              <a:t>і систематизації </a:t>
            </a:r>
            <a:r>
              <a:rPr lang="uk-UA" sz="4400" b="1" smtClean="0">
                <a:solidFill>
                  <a:srgbClr val="7030A0"/>
                </a:solidFill>
              </a:rPr>
              <a:t>знань. Розв’язування </a:t>
            </a:r>
            <a:r>
              <a:rPr lang="uk-UA" sz="4400" b="1" dirty="0" smtClean="0">
                <a:solidFill>
                  <a:srgbClr val="7030A0"/>
                </a:solidFill>
              </a:rPr>
              <a:t>і порівняння задач. 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ome is more costly than save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54" y="1202115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3689" y="1407223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6267"/>
            <a:ext cx="9213243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184" y="1766389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165317" y="3315136"/>
            <a:ext cx="3241911" cy="33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550031" y="879506"/>
            <a:ext cx="3064028" cy="31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523516" y="798931"/>
            <a:ext cx="2994676" cy="30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523516" y="3156830"/>
            <a:ext cx="3105721" cy="31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866428" y="4615061"/>
            <a:ext cx="183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На </a:t>
            </a:r>
            <a:r>
              <a:rPr lang="uk-UA" sz="2400" b="1" dirty="0">
                <a:solidFill>
                  <a:srgbClr val="FF0000"/>
                </a:solidFill>
              </a:rPr>
              <a:t>уроці 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я навчився/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навчилася…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167240" y="2027721"/>
            <a:ext cx="182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мені вдалося…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9187177" y="4137759"/>
            <a:ext cx="177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048626" y="1944610"/>
            <a:ext cx="194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>
                <a:solidFill>
                  <a:srgbClr val="7030A0"/>
                </a:solidFill>
              </a:rPr>
              <a:t>Я хотів би дізнатися про…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5166" y="592500"/>
            <a:ext cx="9892319" cy="68112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452257" y="1546965"/>
            <a:ext cx="6455227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Школярів усіх скликає: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Гей, до класу поспішайте,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місця свої сідайте.</a:t>
            </a:r>
          </a:p>
        </p:txBody>
      </p:sp>
      <p:pic>
        <p:nvPicPr>
          <p:cNvPr id="1026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6" y="1335920"/>
            <a:ext cx="2707018" cy="35403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58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3166345" y="1375210"/>
            <a:ext cx="5792598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258" y="528924"/>
            <a:ext cx="10026847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575" y="2660019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715" y="3233701"/>
            <a:ext cx="3506639" cy="35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0" y="874821"/>
            <a:ext cx="4060371" cy="38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05800" y="912162"/>
            <a:ext cx="3470247" cy="35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92143" y="3453893"/>
            <a:ext cx="3341915" cy="34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023258" y="4571139"/>
            <a:ext cx="1963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Ти легко розв’яжеш задачі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43543" y="2366994"/>
            <a:ext cx="232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FF0000"/>
                </a:solidFill>
              </a:rPr>
              <a:t> Тобі вдасться швидко обчислювати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699250" y="4752897"/>
            <a:ext cx="1727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002060"/>
                </a:solidFill>
              </a:rPr>
              <a:t>Красиво напишеш в зошиті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927391" y="1975374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Будеш активно працювати на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уроці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92097894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6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494530"/>
            <a:ext cx="10646229" cy="763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компоненти і результати дії в кожній рівності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76768" y="1676214"/>
            <a:ext cx="4215010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2   </a:t>
            </a:r>
            <a:r>
              <a:rPr lang="uk-UA" sz="3600" b="1" dirty="0" smtClean="0">
                <a:solidFill>
                  <a:srgbClr val="00B050"/>
                </a:solidFill>
              </a:rPr>
              <a:t>    ·         9    </a:t>
            </a:r>
            <a:r>
              <a:rPr lang="uk-UA" sz="3600" b="1" dirty="0">
                <a:solidFill>
                  <a:srgbClr val="00B050"/>
                </a:solidFill>
              </a:rPr>
              <a:t>=   </a:t>
            </a:r>
            <a:r>
              <a:rPr lang="uk-UA" sz="3600" b="1" dirty="0" smtClean="0">
                <a:solidFill>
                  <a:srgbClr val="00B050"/>
                </a:solidFill>
              </a:rPr>
              <a:t>  18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7AEC97-AF30-4990-90A2-60CE6F695002}"/>
              </a:ext>
            </a:extLst>
          </p:cNvPr>
          <p:cNvSpPr txBox="1"/>
          <p:nvPr/>
        </p:nvSpPr>
        <p:spPr>
          <a:xfrm>
            <a:off x="618708" y="2399805"/>
            <a:ext cx="1732606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перший</a:t>
            </a:r>
            <a:endParaRPr lang="uk-UA" sz="2800" b="1" dirty="0">
              <a:solidFill>
                <a:srgbClr val="00B050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ACB7837-8BE9-4881-8546-8BD9AF7DB291}"/>
              </a:ext>
            </a:extLst>
          </p:cNvPr>
          <p:cNvSpPr txBox="1"/>
          <p:nvPr/>
        </p:nvSpPr>
        <p:spPr>
          <a:xfrm>
            <a:off x="2351314" y="2979651"/>
            <a:ext cx="1676204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36D99C-6A51-4A74-90ED-B8EE3C614273}"/>
              </a:ext>
            </a:extLst>
          </p:cNvPr>
          <p:cNvSpPr txBox="1"/>
          <p:nvPr/>
        </p:nvSpPr>
        <p:spPr>
          <a:xfrm>
            <a:off x="3507093" y="2399805"/>
            <a:ext cx="1484685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добуток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6A8849-89A1-43B1-A2EF-8A7EF9F2AC8D}"/>
              </a:ext>
            </a:extLst>
          </p:cNvPr>
          <p:cNvSpPr txBox="1"/>
          <p:nvPr/>
        </p:nvSpPr>
        <p:spPr>
          <a:xfrm>
            <a:off x="5486400" y="1641034"/>
            <a:ext cx="3864429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15  </a:t>
            </a:r>
            <a:r>
              <a:rPr lang="uk-UA" sz="3200" b="1" dirty="0" smtClean="0">
                <a:solidFill>
                  <a:srgbClr val="0070C0"/>
                </a:solidFill>
              </a:rPr>
              <a:t>     </a:t>
            </a:r>
            <a:r>
              <a:rPr lang="uk-UA" sz="3200" b="1" dirty="0">
                <a:solidFill>
                  <a:srgbClr val="0070C0"/>
                </a:solidFill>
              </a:rPr>
              <a:t>: </a:t>
            </a:r>
            <a:r>
              <a:rPr lang="uk-UA" sz="3200" b="1" dirty="0" smtClean="0">
                <a:solidFill>
                  <a:srgbClr val="0070C0"/>
                </a:solidFill>
              </a:rPr>
              <a:t>      </a:t>
            </a:r>
            <a:r>
              <a:rPr lang="uk-UA" sz="3200" b="1" dirty="0">
                <a:solidFill>
                  <a:srgbClr val="0070C0"/>
                </a:solidFill>
              </a:rPr>
              <a:t>3 </a:t>
            </a:r>
            <a:r>
              <a:rPr lang="uk-UA" sz="3200" b="1" dirty="0" smtClean="0">
                <a:solidFill>
                  <a:srgbClr val="0070C0"/>
                </a:solidFill>
              </a:rPr>
              <a:t>    </a:t>
            </a:r>
            <a:r>
              <a:rPr lang="uk-UA" sz="3200" b="1" dirty="0">
                <a:solidFill>
                  <a:srgbClr val="0070C0"/>
                </a:solidFill>
              </a:rPr>
              <a:t>=  </a:t>
            </a:r>
            <a:r>
              <a:rPr lang="uk-UA" sz="3200" b="1" dirty="0" smtClean="0">
                <a:solidFill>
                  <a:srgbClr val="0070C0"/>
                </a:solidFill>
              </a:rPr>
              <a:t>     5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D56E6D-883D-49AD-96D1-FFA42A257F64}"/>
              </a:ext>
            </a:extLst>
          </p:cNvPr>
          <p:cNvSpPr txBox="1"/>
          <p:nvPr/>
        </p:nvSpPr>
        <p:spPr>
          <a:xfrm>
            <a:off x="5401867" y="2288395"/>
            <a:ext cx="1327175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ділене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8521602-46BD-413E-87DB-5BE6FB1F1E07}"/>
              </a:ext>
            </a:extLst>
          </p:cNvPr>
          <p:cNvSpPr txBox="1"/>
          <p:nvPr/>
        </p:nvSpPr>
        <p:spPr>
          <a:xfrm>
            <a:off x="6661518" y="2798047"/>
            <a:ext cx="1514192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дільник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79C8E3-62B2-488F-AF0C-D3BB8D0EC224}"/>
              </a:ext>
            </a:extLst>
          </p:cNvPr>
          <p:cNvSpPr txBox="1"/>
          <p:nvPr/>
        </p:nvSpPr>
        <p:spPr>
          <a:xfrm>
            <a:off x="8069006" y="2288395"/>
            <a:ext cx="133123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частка</a:t>
            </a:r>
          </a:p>
        </p:txBody>
      </p:sp>
      <p:pic>
        <p:nvPicPr>
          <p:cNvPr id="17" name="Picture 2" descr="cartoon giraffe holding pencil">
            <a:extLst>
              <a:ext uri="{FF2B5EF4-FFF2-40B4-BE49-F238E27FC236}">
                <a16:creationId xmlns:a16="http://schemas.microsoft.com/office/drawing/2014/main" xmlns="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757010" y="1509953"/>
            <a:ext cx="1683875" cy="298559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76768" y="4205908"/>
            <a:ext cx="421501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58  </a:t>
            </a:r>
            <a:r>
              <a:rPr lang="uk-UA" sz="3600" b="1" dirty="0" smtClean="0">
                <a:solidFill>
                  <a:srgbClr val="FF0000"/>
                </a:solidFill>
              </a:rPr>
              <a:t>  +         27    =   83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36A8849-89A1-43B1-A2EF-8A7EF9F2AC8D}"/>
              </a:ext>
            </a:extLst>
          </p:cNvPr>
          <p:cNvSpPr txBox="1"/>
          <p:nvPr/>
        </p:nvSpPr>
        <p:spPr>
          <a:xfrm>
            <a:off x="5486400" y="4203157"/>
            <a:ext cx="3948961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100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–     40    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=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60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57AEC97-AF30-4990-90A2-60CE6F695002}"/>
              </a:ext>
            </a:extLst>
          </p:cNvPr>
          <p:cNvSpPr txBox="1"/>
          <p:nvPr/>
        </p:nvSpPr>
        <p:spPr>
          <a:xfrm>
            <a:off x="794657" y="4790682"/>
            <a:ext cx="1556657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перший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CB7837-8BE9-4881-8546-8BD9AF7DB291}"/>
              </a:ext>
            </a:extLst>
          </p:cNvPr>
          <p:cNvSpPr txBox="1"/>
          <p:nvPr/>
        </p:nvSpPr>
        <p:spPr>
          <a:xfrm>
            <a:off x="2340424" y="5281662"/>
            <a:ext cx="1523996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36D99C-6A51-4A74-90ED-B8EE3C614273}"/>
              </a:ext>
            </a:extLst>
          </p:cNvPr>
          <p:cNvSpPr txBox="1"/>
          <p:nvPr/>
        </p:nvSpPr>
        <p:spPr>
          <a:xfrm>
            <a:off x="3864420" y="4832356"/>
            <a:ext cx="1059994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сума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7D56E6D-883D-49AD-96D1-FFA42A257F64}"/>
              </a:ext>
            </a:extLst>
          </p:cNvPr>
          <p:cNvSpPr txBox="1"/>
          <p:nvPr/>
        </p:nvSpPr>
        <p:spPr>
          <a:xfrm>
            <a:off x="5053186" y="5422374"/>
            <a:ext cx="1863890" cy="95410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Зменшу-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ване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521602-46BD-413E-87DB-5BE6FB1F1E07}"/>
              </a:ext>
            </a:extLst>
          </p:cNvPr>
          <p:cNvSpPr txBox="1"/>
          <p:nvPr/>
        </p:nvSpPr>
        <p:spPr>
          <a:xfrm>
            <a:off x="6525544" y="4790682"/>
            <a:ext cx="1870672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від’ємник</a:t>
            </a:r>
            <a:endParaRPr lang="uk-U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979C8E3-62B2-488F-AF0C-D3BB8D0EC224}"/>
              </a:ext>
            </a:extLst>
          </p:cNvPr>
          <p:cNvSpPr txBox="1"/>
          <p:nvPr/>
        </p:nvSpPr>
        <p:spPr>
          <a:xfrm>
            <a:off x="8069006" y="5465718"/>
            <a:ext cx="1567560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різниця</a:t>
            </a:r>
          </a:p>
        </p:txBody>
      </p:sp>
    </p:spTree>
    <p:extLst>
      <p:ext uri="{BB962C8B-B14F-4D97-AF65-F5344CB8AC3E}">
        <p14:creationId xmlns:p14="http://schemas.microsoft.com/office/powerpoint/2010/main" val="36793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6344683" y="5232685"/>
            <a:ext cx="21150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30:3 = 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Таблиця множення і ділення на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1208655" y="1382597"/>
            <a:ext cx="18317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3·7 = 21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3710185" y="1414915"/>
            <a:ext cx="18970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3·6 = 18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355235-5737-4849-83ED-05CB07F85B16}"/>
              </a:ext>
            </a:extLst>
          </p:cNvPr>
          <p:cNvSpPr txBox="1"/>
          <p:nvPr/>
        </p:nvSpPr>
        <p:spPr>
          <a:xfrm>
            <a:off x="1166241" y="2397523"/>
            <a:ext cx="18476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3·3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1369C65-911A-4CC6-AF7B-5D9850268061}"/>
              </a:ext>
            </a:extLst>
          </p:cNvPr>
          <p:cNvSpPr txBox="1"/>
          <p:nvPr/>
        </p:nvSpPr>
        <p:spPr>
          <a:xfrm>
            <a:off x="3710186" y="2401897"/>
            <a:ext cx="19557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3·4 = 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1122680" y="338264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3·5 = 15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3778765" y="3382648"/>
            <a:ext cx="19557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3·8 = 24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1112909" y="439206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3·9 = 27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3778765" y="4401446"/>
            <a:ext cx="20144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3·2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9" y="3266633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apple">
            <a:extLst>
              <a:ext uri="{FF2B5EF4-FFF2-40B4-BE49-F238E27FC236}">
                <a16:creationId xmlns="" xmlns:a16="http://schemas.microsoft.com/office/drawing/2014/main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516380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apple">
            <a:extLst>
              <a:ext uri="{FF2B5EF4-FFF2-40B4-BE49-F238E27FC236}">
                <a16:creationId xmlns="" xmlns:a16="http://schemas.microsoft.com/office/drawing/2014/main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44" y="1244431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92" y="4226670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7" name="Picture 2" descr="red apple">
            <a:extLst>
              <a:ext uri="{FF2B5EF4-FFF2-40B4-BE49-F238E27FC236}">
                <a16:creationId xmlns="" xmlns:a16="http://schemas.microsoft.com/office/drawing/2014/main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61" y="1330430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8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5" y="2363225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294247" y="1412033"/>
            <a:ext cx="18082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 : 3 = 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8998268" y="1391950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21:3 = 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B355235-5737-4849-83ED-05CB07F85B16}"/>
              </a:ext>
            </a:extLst>
          </p:cNvPr>
          <p:cNvSpPr txBox="1"/>
          <p:nvPr/>
        </p:nvSpPr>
        <p:spPr>
          <a:xfrm>
            <a:off x="6294247" y="2435249"/>
            <a:ext cx="19014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24:3 = 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1369C65-911A-4CC6-AF7B-5D9850268061}"/>
              </a:ext>
            </a:extLst>
          </p:cNvPr>
          <p:cNvSpPr txBox="1"/>
          <p:nvPr/>
        </p:nvSpPr>
        <p:spPr>
          <a:xfrm>
            <a:off x="8988528" y="2435249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9 : 3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6344684" y="4320992"/>
            <a:ext cx="18976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18:3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9013098" y="4288674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15:3 = 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9064496" y="5157757"/>
            <a:ext cx="18373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3:3 = 1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5" name="Picture 2" descr="red apple">
            <a:extLst>
              <a:ext uri="{FF2B5EF4-FFF2-40B4-BE49-F238E27FC236}">
                <a16:creationId xmlns="" xmlns:a16="http://schemas.microsoft.com/office/drawing/2014/main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5" y="2415237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apple">
            <a:extLst>
              <a:ext uri="{FF2B5EF4-FFF2-40B4-BE49-F238E27FC236}">
                <a16:creationId xmlns="" xmlns:a16="http://schemas.microsoft.com/office/drawing/2014/main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56" y="1392021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4288426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67" y="1371332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red apple">
            <a:extLst>
              <a:ext uri="{FF2B5EF4-FFF2-40B4-BE49-F238E27FC236}">
                <a16:creationId xmlns="" xmlns:a16="http://schemas.microsoft.com/office/drawing/2014/main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78" y="2385377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28" y="4215655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10" y="228588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1103187" y="534541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3·1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3769043" y="5354796"/>
            <a:ext cx="21288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3·10 = 30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10" y="524585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5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5" y="3354163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5" y="434697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7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39" y="5153116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8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62" y="524585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6337063" y="3351860"/>
            <a:ext cx="19052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12:3 =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9009289" y="3351860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27:3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4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3345864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28" y="3264539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60" y="494529"/>
            <a:ext cx="1533708" cy="259550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1447" y="1602946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91707" y="1602945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4378" y="-567661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413268"/>
            <a:ext cx="2584234" cy="107499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27384" y="2381382"/>
            <a:ext cx="68789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Число 45 зменш на частку чисел 18 і 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14309" y="3109550"/>
            <a:ext cx="68891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Число 45 збільш на частку чисел 18 і 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49158" y="3822899"/>
            <a:ext cx="73093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 числа 67 відніми добуток чисел 9 і 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92111" y="4519096"/>
            <a:ext cx="70388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До числа 67 додай добуток чисел 8 і 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92580" y="494529"/>
            <a:ext cx="8619506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403487" y="2368250"/>
            <a:ext cx="17130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45-18:3=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101319" y="2368249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387224" y="3109550"/>
            <a:ext cx="18110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45+18:2=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178742" y="3109549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858504" y="3822898"/>
            <a:ext cx="15857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67-9∙2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444219" y="3822896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593827" y="4508169"/>
            <a:ext cx="16251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67+8∙3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219010" y="4508169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91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5" grpId="0" animBg="1"/>
      <p:bldP spid="87" grpId="0" animBg="1"/>
      <p:bldP spid="89" grpId="0" animBg="1"/>
      <p:bldP spid="91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14400" y="531325"/>
            <a:ext cx="10215426" cy="7423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Додавання і віднімання через десяток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37856" y="1597093"/>
            <a:ext cx="15150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35-16=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AA05B93-729F-47A6-90C8-FD72A989454B}"/>
              </a:ext>
            </a:extLst>
          </p:cNvPr>
          <p:cNvSpPr txBox="1"/>
          <p:nvPr/>
        </p:nvSpPr>
        <p:spPr>
          <a:xfrm>
            <a:off x="6187161" y="1597098"/>
            <a:ext cx="16349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35+16=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37856" y="3426410"/>
            <a:ext cx="17121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32-19=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E505F35-AA4E-4CC5-A1BF-18A36D08C639}"/>
              </a:ext>
            </a:extLst>
          </p:cNvPr>
          <p:cNvSpPr txBox="1"/>
          <p:nvPr/>
        </p:nvSpPr>
        <p:spPr>
          <a:xfrm>
            <a:off x="937856" y="4230496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32-19=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468520" y="1597091"/>
            <a:ext cx="20218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35-10-6=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08841" y="2395824"/>
            <a:ext cx="15150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35-16=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412021" y="2395822"/>
            <a:ext cx="20783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35-15-1=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490415" y="1597091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19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504676" y="2395821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19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811948" y="1597098"/>
            <a:ext cx="21340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35+10+6=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946028" y="1597097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AA05B93-729F-47A6-90C8-FD72A989454B}"/>
              </a:ext>
            </a:extLst>
          </p:cNvPr>
          <p:cNvSpPr txBox="1"/>
          <p:nvPr/>
        </p:nvSpPr>
        <p:spPr>
          <a:xfrm>
            <a:off x="6167955" y="2395828"/>
            <a:ext cx="16349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35+16=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792741" y="2395828"/>
            <a:ext cx="25470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30+10+5+6=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328715" y="2395820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E505F35-AA4E-4CC5-A1BF-18A36D08C639}"/>
              </a:ext>
            </a:extLst>
          </p:cNvPr>
          <p:cNvSpPr txBox="1"/>
          <p:nvPr/>
        </p:nvSpPr>
        <p:spPr>
          <a:xfrm>
            <a:off x="6148746" y="3416494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32+19=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E505F35-AA4E-4CC5-A1BF-18A36D08C639}"/>
              </a:ext>
            </a:extLst>
          </p:cNvPr>
          <p:cNvSpPr txBox="1"/>
          <p:nvPr/>
        </p:nvSpPr>
        <p:spPr>
          <a:xfrm>
            <a:off x="6196966" y="4220581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32+19=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530664" y="3436324"/>
            <a:ext cx="20218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32-10-9=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474165" y="4235055"/>
            <a:ext cx="20783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32-12-7=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552559" y="3436324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566820" y="4235054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E505F35-AA4E-4CC5-A1BF-18A36D08C639}"/>
              </a:ext>
            </a:extLst>
          </p:cNvPr>
          <p:cNvSpPr txBox="1"/>
          <p:nvPr/>
        </p:nvSpPr>
        <p:spPr>
          <a:xfrm>
            <a:off x="908841" y="5029227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32-19=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445150" y="5033786"/>
            <a:ext cx="20783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32-20+1=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537805" y="5033785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822602" y="3416493"/>
            <a:ext cx="21234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32+10+9=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946028" y="3416492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851095" y="4215223"/>
            <a:ext cx="24887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30+10+9+2=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328715" y="4199504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E505F35-AA4E-4CC5-A1BF-18A36D08C639}"/>
              </a:ext>
            </a:extLst>
          </p:cNvPr>
          <p:cNvSpPr txBox="1"/>
          <p:nvPr/>
        </p:nvSpPr>
        <p:spPr>
          <a:xfrm>
            <a:off x="6177556" y="5078327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32+19=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831685" y="5072969"/>
            <a:ext cx="24887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32+20-1=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309305" y="5057250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3 Математика\1 Листопад\7 Дія ділення\№088 - Знаходження значень виразів на дії різного ступеня\2025-02-19_1008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15914" r="-39" b="449"/>
          <a:stretch/>
        </p:blipFill>
        <p:spPr bwMode="auto">
          <a:xfrm>
            <a:off x="1072412" y="1896171"/>
            <a:ext cx="7646207" cy="396034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1487" y="494529"/>
            <a:ext cx="10069284" cy="6920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дві </a:t>
            </a:r>
            <a:r>
              <a:rPr lang="uk-UA" sz="4000" b="1" dirty="0" smtClean="0">
                <a:solidFill>
                  <a:schemeClr val="bg1"/>
                </a:solidFill>
              </a:rPr>
              <a:t>останні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8703" y="1295399"/>
            <a:ext cx="8496298" cy="50074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Визнач, які задачі розв’язують множенням, а які – діленням.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718620" y="1936208"/>
            <a:ext cx="14486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12 :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167257" y="1936208"/>
            <a:ext cx="13389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(д.)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718620" y="2668880"/>
            <a:ext cx="14486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∙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167259" y="2668880"/>
            <a:ext cx="13389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 (кг)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718621" y="3406055"/>
            <a:ext cx="14486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 :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167260" y="3406055"/>
            <a:ext cx="13389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(</a:t>
            </a:r>
            <a:r>
              <a:rPr lang="uk-UA" sz="3200" b="1" dirty="0" err="1" smtClean="0">
                <a:solidFill>
                  <a:schemeClr val="bg1"/>
                </a:solidFill>
              </a:rPr>
              <a:t>кв</a:t>
            </a:r>
            <a:r>
              <a:rPr lang="uk-UA" sz="3200" b="1" dirty="0" smtClean="0">
                <a:solidFill>
                  <a:schemeClr val="bg1"/>
                </a:solidFill>
              </a:rPr>
              <a:t>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718622" y="4143230"/>
            <a:ext cx="14486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 :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167261" y="4143230"/>
            <a:ext cx="13389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(ст.)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718623" y="5079400"/>
            <a:ext cx="1448638" cy="584775"/>
          </a:xfrm>
          <a:prstGeom prst="rect">
            <a:avLst/>
          </a:prstGeom>
          <a:solidFill>
            <a:srgbClr val="C6109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 ∙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167262" y="5079400"/>
            <a:ext cx="1338942" cy="584775"/>
          </a:xfrm>
          <a:prstGeom prst="rect">
            <a:avLst/>
          </a:prstGeom>
          <a:solidFill>
            <a:srgbClr val="C6109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(</a:t>
            </a:r>
            <a:r>
              <a:rPr lang="uk-UA" sz="3200" b="1" dirty="0" err="1" smtClean="0">
                <a:solidFill>
                  <a:schemeClr val="bg1"/>
                </a:solidFill>
              </a:rPr>
              <a:t>ол</a:t>
            </a:r>
            <a:r>
              <a:rPr lang="uk-UA" sz="3200" b="1" dirty="0" smtClean="0">
                <a:solidFill>
                  <a:schemeClr val="bg1"/>
                </a:solidFill>
              </a:rPr>
              <a:t>.)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6836</TotalTime>
  <Words>412</Words>
  <Application>Microsoft Office PowerPoint</Application>
  <PresentationFormat>Произвольный</PresentationFormat>
  <Paragraphs>129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939</cp:revision>
  <dcterms:created xsi:type="dcterms:W3CDTF">2018-01-05T16:38:53Z</dcterms:created>
  <dcterms:modified xsi:type="dcterms:W3CDTF">2025-02-24T10:30:12Z</dcterms:modified>
</cp:coreProperties>
</file>