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803" r:id="rId3"/>
    <p:sldId id="810" r:id="rId4"/>
    <p:sldId id="804" r:id="rId5"/>
    <p:sldId id="808" r:id="rId6"/>
    <p:sldId id="812" r:id="rId7"/>
    <p:sldId id="813" r:id="rId8"/>
    <p:sldId id="789" r:id="rId9"/>
    <p:sldId id="761" r:id="rId10"/>
    <p:sldId id="809" r:id="rId11"/>
    <p:sldId id="814" r:id="rId12"/>
    <p:sldId id="799" r:id="rId13"/>
    <p:sldId id="81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03"/>
            <p14:sldId id="810"/>
            <p14:sldId id="804"/>
            <p14:sldId id="808"/>
            <p14:sldId id="812"/>
            <p14:sldId id="813"/>
            <p14:sldId id="789"/>
            <p14:sldId id="761"/>
            <p14:sldId id="809"/>
            <p14:sldId id="814"/>
            <p14:sldId id="799"/>
            <p14:sldId id="81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09F"/>
    <a:srgbClr val="FBD1F2"/>
    <a:srgbClr val="0D0D0D"/>
    <a:srgbClr val="00B050"/>
    <a:srgbClr val="295FFF"/>
    <a:srgbClr val="2F3242"/>
    <a:srgbClr val="FF3131"/>
    <a:srgbClr val="9E0000"/>
    <a:srgbClr val="BA1CB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/>
            <a:t>Знаходження периметру трикутника і квадрату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Складена  задача на знаходження суми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92572" custLinFactX="64421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69489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2" presStyleCnt="4" custScaleX="99862" custLinFactX="-824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105486" custLinFactX="-1999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DC6AD30B-0EF6-4F9C-A7A5-816292E28DC1}" type="presOf" srcId="{289AA968-9F58-4A6E-B11C-582CA574AD65}" destId="{6408D3F1-0C0E-4F5D-B5D5-053E6D4B4C50}" srcOrd="0" destOrd="0" presId="urn:microsoft.com/office/officeart/2005/8/layout/hList6"/>
    <dgm:cxn modelId="{72B34F8C-0DD3-4660-B2CD-790A7C0428CC}" type="presOf" srcId="{3466C275-B8F1-459F-B50B-976409EFE0E4}" destId="{6C0F7CAC-2753-43F9-84FC-D27019835444}" srcOrd="0" destOrd="0" presId="urn:microsoft.com/office/officeart/2005/8/layout/hList6"/>
    <dgm:cxn modelId="{4D6393D1-23D9-49CA-876E-0500FB21F6A0}" srcId="{289AA968-9F58-4A6E-B11C-582CA574AD65}" destId="{1A16E29F-4735-4462-97C4-9BCD9C4C486C}" srcOrd="2" destOrd="0" parTransId="{73E3B522-476C-406F-A210-531690AED282}" sibTransId="{F2D33BF4-615F-4128-B58D-C20892E7A4B8}"/>
    <dgm:cxn modelId="{65FF3D47-A7FE-417C-BF94-EDCA034BA480}" type="presOf" srcId="{17FCBCD0-5166-44EF-A995-697AB50FC98B}" destId="{8C93B566-6306-40C5-A3D5-B84E788E517B}" srcOrd="0" destOrd="0" presId="urn:microsoft.com/office/officeart/2005/8/layout/hList6"/>
    <dgm:cxn modelId="{2269431D-2AAC-40F0-B3AF-B7DE11F616F1}" type="presOf" srcId="{1A16E29F-4735-4462-97C4-9BCD9C4C486C}" destId="{5224CAA1-3EC9-4CF6-8381-99180C56B6A8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97DA8015-14E8-4C5A-AF50-18D4E1E798B0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BFDE6185-7063-4B63-9C38-2CBAD25A4F25}" type="presParOf" srcId="{6408D3F1-0C0E-4F5D-B5D5-053E6D4B4C50}" destId="{783C5BBC-E083-4F12-B4A9-616A8F9530EC}" srcOrd="0" destOrd="0" presId="urn:microsoft.com/office/officeart/2005/8/layout/hList6"/>
    <dgm:cxn modelId="{85CDB7C3-5CD3-4C10-9F4B-3C7B57E8170E}" type="presParOf" srcId="{6408D3F1-0C0E-4F5D-B5D5-053E6D4B4C50}" destId="{903EF99B-E600-4B60-96C8-658D7EF2F880}" srcOrd="1" destOrd="0" presId="urn:microsoft.com/office/officeart/2005/8/layout/hList6"/>
    <dgm:cxn modelId="{1E87025D-AC54-40A7-B149-4EC5D9BE25A3}" type="presParOf" srcId="{6408D3F1-0C0E-4F5D-B5D5-053E6D4B4C50}" destId="{8C93B566-6306-40C5-A3D5-B84E788E517B}" srcOrd="2" destOrd="0" presId="urn:microsoft.com/office/officeart/2005/8/layout/hList6"/>
    <dgm:cxn modelId="{9ADCB1F2-8BB4-403E-80D2-F85B6795F673}" type="presParOf" srcId="{6408D3F1-0C0E-4F5D-B5D5-053E6D4B4C50}" destId="{B4E8D5E2-E5AE-41CC-80D3-5A0016AFADCC}" srcOrd="3" destOrd="0" presId="urn:microsoft.com/office/officeart/2005/8/layout/hList6"/>
    <dgm:cxn modelId="{9279AA5E-5408-4327-8362-B41711DEBAD0}" type="presParOf" srcId="{6408D3F1-0C0E-4F5D-B5D5-053E6D4B4C50}" destId="{5224CAA1-3EC9-4CF6-8381-99180C56B6A8}" srcOrd="4" destOrd="0" presId="urn:microsoft.com/office/officeart/2005/8/layout/hList6"/>
    <dgm:cxn modelId="{7D6BC125-0031-4C9B-8D14-F233B995903E}" type="presParOf" srcId="{6408D3F1-0C0E-4F5D-B5D5-053E6D4B4C50}" destId="{2EE084EB-38FB-44EB-B050-492531D297D1}" srcOrd="5" destOrd="0" presId="urn:microsoft.com/office/officeart/2005/8/layout/hList6"/>
    <dgm:cxn modelId="{FBB6D24C-38CF-4A89-863D-C8EA231AC511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134561" y="856514"/>
          <a:ext cx="4272497" cy="255946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991075" y="854499"/>
        <a:ext cx="255946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75618" y="1175618"/>
          <a:ext cx="4272497" cy="192126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1921260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3912148" y="755735"/>
          <a:ext cx="4272497" cy="276102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Складена  задача на знаходження суми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667884" y="854498"/>
        <a:ext cx="2761025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6925797" y="677988"/>
          <a:ext cx="4272497" cy="2916520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Знаходження периметру трикутника і квадрату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603786" y="854498"/>
        <a:ext cx="2916520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3754" y="4249773"/>
            <a:ext cx="9415527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Узагальнення </a:t>
            </a:r>
            <a:r>
              <a:rPr lang="uk-UA" sz="4400" b="1" dirty="0">
                <a:solidFill>
                  <a:srgbClr val="7030A0"/>
                </a:solidFill>
              </a:rPr>
              <a:t>і систематизації </a:t>
            </a:r>
            <a:r>
              <a:rPr lang="uk-UA" sz="4400" b="1" smtClean="0">
                <a:solidFill>
                  <a:srgbClr val="7030A0"/>
                </a:solidFill>
              </a:rPr>
              <a:t>знань. Розв’язування </a:t>
            </a:r>
            <a:r>
              <a:rPr lang="uk-UA" sz="4400" b="1" dirty="0" smtClean="0">
                <a:solidFill>
                  <a:srgbClr val="7030A0"/>
                </a:solidFill>
              </a:rPr>
              <a:t>і порівняння задач. 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ome is more costly than save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54" y="1202115"/>
            <a:ext cx="2266950" cy="2381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33689" y="1407223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90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637" b="59896"/>
          <a:stretch/>
        </p:blipFill>
        <p:spPr>
          <a:xfrm>
            <a:off x="383695" y="1162453"/>
            <a:ext cx="6872207" cy="47943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27993" y="466710"/>
            <a:ext cx="10399760" cy="6980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596743" y="1302049"/>
            <a:ext cx="4795140" cy="25732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</a:t>
            </a:r>
            <a:r>
              <a:rPr lang="uk-UA" sz="2800" dirty="0" smtClean="0"/>
              <a:t>кошик поклали 5 кг цукру, </a:t>
            </a:r>
            <a:r>
              <a:rPr lang="uk-UA" sz="2800" dirty="0"/>
              <a:t>6 </a:t>
            </a:r>
            <a:r>
              <a:rPr lang="uk-UA" sz="2800" dirty="0" smtClean="0"/>
              <a:t>кг борошна, </a:t>
            </a:r>
            <a:r>
              <a:rPr lang="uk-UA" sz="2800" dirty="0"/>
              <a:t>а </a:t>
            </a:r>
            <a:r>
              <a:rPr lang="uk-UA" sz="2800" dirty="0" smtClean="0"/>
              <a:t>рису </a:t>
            </a:r>
            <a:r>
              <a:rPr lang="uk-UA" sz="2800" dirty="0"/>
              <a:t>– </a:t>
            </a:r>
            <a:r>
              <a:rPr lang="uk-UA" sz="2800" dirty="0" smtClean="0"/>
              <a:t>у 2 </a:t>
            </a:r>
            <a:r>
              <a:rPr lang="uk-UA" sz="2800" dirty="0"/>
              <a:t>рази менше ніж </a:t>
            </a:r>
            <a:r>
              <a:rPr lang="uk-UA" sz="2800" dirty="0" smtClean="0"/>
              <a:t>борошна. </a:t>
            </a:r>
            <a:r>
              <a:rPr lang="uk-UA" sz="2800" dirty="0"/>
              <a:t>Скільки всього </a:t>
            </a:r>
            <a:r>
              <a:rPr lang="uk-UA" sz="2800" dirty="0" smtClean="0"/>
              <a:t>кілограмів продуктів поклали в кошик?</a:t>
            </a:r>
            <a:endParaRPr lang="uk-UA" sz="2800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04719" y="3757967"/>
            <a:ext cx="163368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1) 6 : 2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343382" y="3750132"/>
            <a:ext cx="244956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 (кг) рису.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04719" y="4377581"/>
            <a:ext cx="2428338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2) 6 + 5 + 3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233057" y="4373869"/>
            <a:ext cx="182880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14 (кг)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804719" y="5007811"/>
            <a:ext cx="2113715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Відповідь: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2920274" y="4999004"/>
            <a:ext cx="4335627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14 кг продуктів усього.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62" y="1051274"/>
            <a:ext cx="2705164" cy="13813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2A7793-003D-46A4-BCC0-138DF219625C}"/>
              </a:ext>
            </a:extLst>
          </p:cNvPr>
          <p:cNvSpPr txBox="1"/>
          <p:nvPr/>
        </p:nvSpPr>
        <p:spPr>
          <a:xfrm>
            <a:off x="820864" y="2221236"/>
            <a:ext cx="494856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Ц. </a:t>
            </a:r>
            <a:r>
              <a:rPr lang="uk-UA" sz="3200" b="1" dirty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5 кг</a:t>
            </a:r>
            <a:endParaRPr lang="uk-UA" sz="3200" b="1" dirty="0">
              <a:solidFill>
                <a:srgbClr val="0070C0"/>
              </a:solidFill>
            </a:endParaRPr>
          </a:p>
          <a:p>
            <a:r>
              <a:rPr lang="uk-UA" sz="3200" b="1" dirty="0" smtClean="0">
                <a:solidFill>
                  <a:srgbClr val="0070C0"/>
                </a:solidFill>
              </a:rPr>
              <a:t>Б. </a:t>
            </a:r>
            <a:r>
              <a:rPr lang="uk-UA" sz="3200" b="1" dirty="0">
                <a:solidFill>
                  <a:srgbClr val="0070C0"/>
                </a:solidFill>
              </a:rPr>
              <a:t>– </a:t>
            </a:r>
            <a:r>
              <a:rPr lang="uk-UA" sz="3200" b="1" dirty="0" smtClean="0">
                <a:solidFill>
                  <a:srgbClr val="0070C0"/>
                </a:solidFill>
              </a:rPr>
              <a:t>6 кг</a:t>
            </a:r>
            <a:endParaRPr lang="uk-UA" sz="3200" b="1" dirty="0">
              <a:solidFill>
                <a:srgbClr val="0070C0"/>
              </a:solidFill>
            </a:endParaRPr>
          </a:p>
          <a:p>
            <a:r>
              <a:rPr lang="uk-UA" sz="3200" b="1" dirty="0" smtClean="0">
                <a:solidFill>
                  <a:srgbClr val="0070C0"/>
                </a:solidFill>
              </a:rPr>
              <a:t>Р. </a:t>
            </a:r>
            <a:r>
              <a:rPr lang="uk-UA" sz="3200" b="1" dirty="0">
                <a:solidFill>
                  <a:srgbClr val="0070C0"/>
                </a:solidFill>
              </a:rPr>
              <a:t>– ?, у </a:t>
            </a:r>
            <a:r>
              <a:rPr lang="uk-UA" sz="3200" b="1" dirty="0" smtClean="0">
                <a:solidFill>
                  <a:srgbClr val="0070C0"/>
                </a:solidFill>
              </a:rPr>
              <a:t>2 </a:t>
            </a:r>
            <a:r>
              <a:rPr lang="uk-UA" sz="3200" b="1" dirty="0">
                <a:solidFill>
                  <a:srgbClr val="0070C0"/>
                </a:solidFill>
              </a:rPr>
              <a:t>р. менше  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DA85303A-C14A-4F05-99BB-3DC76FEBFC3A}"/>
              </a:ext>
            </a:extLst>
          </p:cNvPr>
          <p:cNvCxnSpPr>
            <a:cxnSpLocks/>
          </p:cNvCxnSpPr>
          <p:nvPr/>
        </p:nvCxnSpPr>
        <p:spPr>
          <a:xfrm>
            <a:off x="2622633" y="2973408"/>
            <a:ext cx="1703012" cy="15053"/>
          </a:xfrm>
          <a:prstGeom prst="line">
            <a:avLst/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7B0F1A7C-3243-4CDF-AAD6-4BCDF63B56ED}"/>
              </a:ext>
            </a:extLst>
          </p:cNvPr>
          <p:cNvCxnSpPr>
            <a:cxnSpLocks/>
          </p:cNvCxnSpPr>
          <p:nvPr/>
        </p:nvCxnSpPr>
        <p:spPr>
          <a:xfrm flipH="1">
            <a:off x="4325645" y="2973408"/>
            <a:ext cx="1" cy="5862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авая фигурная скобка 3"/>
          <p:cNvSpPr/>
          <p:nvPr/>
        </p:nvSpPr>
        <p:spPr>
          <a:xfrm>
            <a:off x="4345803" y="2330501"/>
            <a:ext cx="447138" cy="1351129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3945" y="2681752"/>
            <a:ext cx="835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? </a:t>
            </a:r>
            <a:r>
              <a:rPr lang="uk-UA" sz="3200" b="1" dirty="0">
                <a:solidFill>
                  <a:srgbClr val="FF0000"/>
                </a:solidFill>
              </a:rPr>
              <a:t>кг</a:t>
            </a:r>
          </a:p>
        </p:txBody>
      </p:sp>
      <p:pic>
        <p:nvPicPr>
          <p:cNvPr id="1026" name="Picture 2" descr="muka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930" y="4122987"/>
            <a:ext cx="1338998" cy="1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uka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898" y="4122987"/>
            <a:ext cx="1338998" cy="18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Цукор-пісок фасований, 5кг, пакет САРКАР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 t="21893" r="23180" b="6538"/>
          <a:stretch/>
        </p:blipFill>
        <p:spPr bwMode="auto">
          <a:xfrm>
            <a:off x="7383085" y="3914212"/>
            <a:ext cx="1368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t="2400" r="18696" b="3112"/>
          <a:stretch/>
        </p:blipFill>
        <p:spPr bwMode="auto">
          <a:xfrm>
            <a:off x="10555989" y="4293689"/>
            <a:ext cx="990924" cy="150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9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767" y="636043"/>
            <a:ext cx="9837889" cy="7899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 периметр </a:t>
            </a:r>
            <a:r>
              <a:rPr lang="uk-UA" sz="3600" b="1" dirty="0" smtClean="0">
                <a:solidFill>
                  <a:schemeClr val="bg1"/>
                </a:solidFill>
              </a:rPr>
              <a:t>трикутника, квадрата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22B5A8D-4113-49B3-BEA0-E7A45A20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277" y="3276600"/>
            <a:ext cx="3051387" cy="3205238"/>
          </a:xfrm>
          <a:prstGeom prst="rect">
            <a:avLst/>
          </a:prstGeom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="" xmlns:a16="http://schemas.microsoft.com/office/drawing/2014/main" id="{C76F5FAA-351A-450E-994A-3C2920B373A0}"/>
              </a:ext>
            </a:extLst>
          </p:cNvPr>
          <p:cNvSpPr/>
          <p:nvPr/>
        </p:nvSpPr>
        <p:spPr>
          <a:xfrm>
            <a:off x="1384551" y="1762635"/>
            <a:ext cx="2809986" cy="2292161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373164" y="2429946"/>
            <a:ext cx="7745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5см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966" y="2491174"/>
            <a:ext cx="7745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5см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9445" y="4054796"/>
            <a:ext cx="7745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5см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9025" y="1550789"/>
            <a:ext cx="4575890" cy="5107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Пригадай, що таке периметр.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371642" y="4578016"/>
            <a:ext cx="128163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3 = 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653272" y="4586831"/>
            <a:ext cx="1505065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15 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(см)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94413" y="2515895"/>
            <a:ext cx="1691083" cy="15824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240852" y="2691556"/>
            <a:ext cx="7745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3см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058324" y="4571623"/>
            <a:ext cx="1281631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4 = 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339955" y="4580438"/>
            <a:ext cx="1432445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12 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(см)</a:t>
            </a:r>
            <a:endParaRPr kumimoji="0" lang="uk-UA" sz="32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5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914400" y="531325"/>
            <a:ext cx="10215426" cy="7423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Додавання і віднімання через десяток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37856" y="1412031"/>
            <a:ext cx="15150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34-17=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DAA05B93-729F-47A6-90C8-FD72A989454B}"/>
              </a:ext>
            </a:extLst>
          </p:cNvPr>
          <p:cNvSpPr txBox="1"/>
          <p:nvPr/>
        </p:nvSpPr>
        <p:spPr>
          <a:xfrm>
            <a:off x="6187161" y="1412036"/>
            <a:ext cx="16349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34+17=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37856" y="3861850"/>
            <a:ext cx="17121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33-18=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E505F35-AA4E-4CC5-A1BF-18A36D08C639}"/>
              </a:ext>
            </a:extLst>
          </p:cNvPr>
          <p:cNvSpPr txBox="1"/>
          <p:nvPr/>
        </p:nvSpPr>
        <p:spPr>
          <a:xfrm>
            <a:off x="937856" y="4665936"/>
            <a:ext cx="1654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33-18=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446748" y="1412029"/>
            <a:ext cx="19401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34-10-7=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08841" y="2210762"/>
            <a:ext cx="15150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34-17=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412021" y="2210760"/>
            <a:ext cx="19966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34-14-3=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4392441" y="1412029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17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4406702" y="2210759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17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811948" y="1412036"/>
            <a:ext cx="21340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34+10+7=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946028" y="1412035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AA05B93-729F-47A6-90C8-FD72A989454B}"/>
              </a:ext>
            </a:extLst>
          </p:cNvPr>
          <p:cNvSpPr txBox="1"/>
          <p:nvPr/>
        </p:nvSpPr>
        <p:spPr>
          <a:xfrm>
            <a:off x="6167955" y="2210766"/>
            <a:ext cx="16349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34+17=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792741" y="2210766"/>
            <a:ext cx="25165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30+10+4+7=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219858" y="2210757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E505F35-AA4E-4CC5-A1BF-18A36D08C639}"/>
              </a:ext>
            </a:extLst>
          </p:cNvPr>
          <p:cNvSpPr txBox="1"/>
          <p:nvPr/>
        </p:nvSpPr>
        <p:spPr>
          <a:xfrm>
            <a:off x="6148746" y="3851934"/>
            <a:ext cx="1654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33+18=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E505F35-AA4E-4CC5-A1BF-18A36D08C639}"/>
              </a:ext>
            </a:extLst>
          </p:cNvPr>
          <p:cNvSpPr txBox="1"/>
          <p:nvPr/>
        </p:nvSpPr>
        <p:spPr>
          <a:xfrm>
            <a:off x="6196966" y="4656021"/>
            <a:ext cx="1654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33+18=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530664" y="3871764"/>
            <a:ext cx="18890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33-10-8=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474165" y="4670495"/>
            <a:ext cx="19417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33-13-5=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4389269" y="3871764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4403530" y="4670494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E505F35-AA4E-4CC5-A1BF-18A36D08C639}"/>
              </a:ext>
            </a:extLst>
          </p:cNvPr>
          <p:cNvSpPr txBox="1"/>
          <p:nvPr/>
        </p:nvSpPr>
        <p:spPr>
          <a:xfrm>
            <a:off x="908841" y="5464667"/>
            <a:ext cx="1654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33-18=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445150" y="5469226"/>
            <a:ext cx="19417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33-20+2=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4374515" y="5469225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822602" y="3851933"/>
            <a:ext cx="21234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33+10+8=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946028" y="3851932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851095" y="4650663"/>
            <a:ext cx="24887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30+10+3+8=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10328715" y="4634944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DE505F35-AA4E-4CC5-A1BF-18A36D08C639}"/>
              </a:ext>
            </a:extLst>
          </p:cNvPr>
          <p:cNvSpPr txBox="1"/>
          <p:nvPr/>
        </p:nvSpPr>
        <p:spPr>
          <a:xfrm>
            <a:off x="6177556" y="5513767"/>
            <a:ext cx="16541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33+18=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831685" y="5508409"/>
            <a:ext cx="21143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33+20-2=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946028" y="5513767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08841" y="3003647"/>
            <a:ext cx="15150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34-17=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2412021" y="3003645"/>
            <a:ext cx="199669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34-20+3=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4406702" y="3003644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17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AA05B93-729F-47A6-90C8-FD72A989454B}"/>
              </a:ext>
            </a:extLst>
          </p:cNvPr>
          <p:cNvSpPr txBox="1"/>
          <p:nvPr/>
        </p:nvSpPr>
        <p:spPr>
          <a:xfrm>
            <a:off x="6167955" y="3003651"/>
            <a:ext cx="16349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34+17=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792741" y="3003651"/>
            <a:ext cx="21532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34+20-3=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926618" y="3003651"/>
            <a:ext cx="7653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51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44" grpId="0" animBg="1"/>
      <p:bldP spid="45" grpId="0" animBg="1"/>
      <p:bldP spid="47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6491" y="496267"/>
            <a:ext cx="9213243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0184" y="1766389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165317" y="3315136"/>
            <a:ext cx="3241911" cy="33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550031" y="879506"/>
            <a:ext cx="3064028" cy="31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523516" y="798931"/>
            <a:ext cx="2994676" cy="30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523516" y="3156830"/>
            <a:ext cx="3105721" cy="31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866428" y="4615061"/>
            <a:ext cx="1839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На </a:t>
            </a:r>
            <a:r>
              <a:rPr lang="uk-UA" sz="2400" b="1" dirty="0">
                <a:solidFill>
                  <a:srgbClr val="FF0000"/>
                </a:solidFill>
              </a:rPr>
              <a:t>уроці 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я навчився/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навчилася…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167240" y="2027721"/>
            <a:ext cx="1829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Найкраще </a:t>
            </a:r>
          </a:p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мені вдалося…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9187177" y="4137759"/>
            <a:ext cx="1778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</a:p>
          <a:p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завершую з настроєм…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9048626" y="1944610"/>
            <a:ext cx="194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>
                <a:solidFill>
                  <a:srgbClr val="7030A0"/>
                </a:solidFill>
              </a:rPr>
              <a:t>Я хотів би дізнатися про…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5166" y="592500"/>
            <a:ext cx="9892319" cy="68112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452257" y="1546965"/>
            <a:ext cx="6455227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Школярів усіх скликає: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Гей, до класу поспішайте,</a:t>
            </a: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На місця свої сідайте.</a:t>
            </a:r>
          </a:p>
        </p:txBody>
      </p:sp>
      <p:pic>
        <p:nvPicPr>
          <p:cNvPr id="1026" name="Picture 2" descr="D:\Картинки до тестів\Учні\Діти з рюкзак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6" y="1335920"/>
            <a:ext cx="2707018" cy="35403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58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3166345" y="1375210"/>
            <a:ext cx="5792598" cy="120032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3258" y="528924"/>
            <a:ext cx="10026847" cy="766476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8575" y="2660019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715" y="3233701"/>
            <a:ext cx="3506639" cy="357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0" y="874821"/>
            <a:ext cx="4060371" cy="38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05800" y="912162"/>
            <a:ext cx="3470247" cy="35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892143" y="3453893"/>
            <a:ext cx="3341915" cy="34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1023258" y="4571139"/>
            <a:ext cx="19633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Ти легко розв’яжеш задачі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43543" y="2366994"/>
            <a:ext cx="232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FF0000"/>
                </a:solidFill>
              </a:rPr>
              <a:t> Тобі вдасться швидко обчислювати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699250" y="4752897"/>
            <a:ext cx="1727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rgbClr val="002060"/>
                </a:solidFill>
              </a:rPr>
              <a:t>Красиво напишеш в зошиті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927391" y="1975374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Будеш активно працювати на 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</a:rPr>
              <a:t>уроці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5599064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6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657" y="494530"/>
            <a:ext cx="10646229" cy="763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компоненти і результати дії в кожній рівності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776768" y="1676214"/>
            <a:ext cx="4215010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2   </a:t>
            </a:r>
            <a:r>
              <a:rPr lang="uk-UA" sz="3600" b="1" dirty="0" smtClean="0">
                <a:solidFill>
                  <a:srgbClr val="00B050"/>
                </a:solidFill>
              </a:rPr>
              <a:t>    ·         9    </a:t>
            </a:r>
            <a:r>
              <a:rPr lang="uk-UA" sz="3600" b="1" dirty="0">
                <a:solidFill>
                  <a:srgbClr val="00B050"/>
                </a:solidFill>
              </a:rPr>
              <a:t>=   </a:t>
            </a:r>
            <a:r>
              <a:rPr lang="uk-UA" sz="3600" b="1" dirty="0" smtClean="0">
                <a:solidFill>
                  <a:srgbClr val="00B050"/>
                </a:solidFill>
              </a:rPr>
              <a:t>  18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7AEC97-AF30-4990-90A2-60CE6F695002}"/>
              </a:ext>
            </a:extLst>
          </p:cNvPr>
          <p:cNvSpPr txBox="1"/>
          <p:nvPr/>
        </p:nvSpPr>
        <p:spPr>
          <a:xfrm>
            <a:off x="618708" y="2399805"/>
            <a:ext cx="1732606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перший</a:t>
            </a:r>
            <a:endParaRPr lang="uk-UA" sz="2800" b="1" dirty="0">
              <a:solidFill>
                <a:srgbClr val="00B050"/>
              </a:solidFill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ACB7837-8BE9-4881-8546-8BD9AF7DB291}"/>
              </a:ext>
            </a:extLst>
          </p:cNvPr>
          <p:cNvSpPr txBox="1"/>
          <p:nvPr/>
        </p:nvSpPr>
        <p:spPr>
          <a:xfrm>
            <a:off x="2351314" y="2979651"/>
            <a:ext cx="1676204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D36D99C-6A51-4A74-90ED-B8EE3C614273}"/>
              </a:ext>
            </a:extLst>
          </p:cNvPr>
          <p:cNvSpPr txBox="1"/>
          <p:nvPr/>
        </p:nvSpPr>
        <p:spPr>
          <a:xfrm>
            <a:off x="3507093" y="2399805"/>
            <a:ext cx="1484685" cy="5232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добуток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5486400" y="1641034"/>
            <a:ext cx="3864429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15  </a:t>
            </a:r>
            <a:r>
              <a:rPr lang="uk-UA" sz="3200" b="1" dirty="0" smtClean="0">
                <a:solidFill>
                  <a:srgbClr val="0070C0"/>
                </a:solidFill>
              </a:rPr>
              <a:t>     </a:t>
            </a:r>
            <a:r>
              <a:rPr lang="uk-UA" sz="3200" b="1" dirty="0">
                <a:solidFill>
                  <a:srgbClr val="0070C0"/>
                </a:solidFill>
              </a:rPr>
              <a:t>: </a:t>
            </a:r>
            <a:r>
              <a:rPr lang="uk-UA" sz="3200" b="1" dirty="0" smtClean="0">
                <a:solidFill>
                  <a:srgbClr val="0070C0"/>
                </a:solidFill>
              </a:rPr>
              <a:t>      </a:t>
            </a:r>
            <a:r>
              <a:rPr lang="uk-UA" sz="3200" b="1" dirty="0">
                <a:solidFill>
                  <a:srgbClr val="0070C0"/>
                </a:solidFill>
              </a:rPr>
              <a:t>3 </a:t>
            </a:r>
            <a:r>
              <a:rPr lang="uk-UA" sz="3200" b="1" dirty="0" smtClean="0">
                <a:solidFill>
                  <a:srgbClr val="0070C0"/>
                </a:solidFill>
              </a:rPr>
              <a:t>    </a:t>
            </a:r>
            <a:r>
              <a:rPr lang="uk-UA" sz="3200" b="1" dirty="0">
                <a:solidFill>
                  <a:srgbClr val="0070C0"/>
                </a:solidFill>
              </a:rPr>
              <a:t>=  </a:t>
            </a:r>
            <a:r>
              <a:rPr lang="uk-UA" sz="3200" b="1" dirty="0" smtClean="0">
                <a:solidFill>
                  <a:srgbClr val="0070C0"/>
                </a:solidFill>
              </a:rPr>
              <a:t>     5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D56E6D-883D-49AD-96D1-FFA42A257F64}"/>
              </a:ext>
            </a:extLst>
          </p:cNvPr>
          <p:cNvSpPr txBox="1"/>
          <p:nvPr/>
        </p:nvSpPr>
        <p:spPr>
          <a:xfrm>
            <a:off x="5401867" y="2288395"/>
            <a:ext cx="1327175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ділене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8521602-46BD-413E-87DB-5BE6FB1F1E07}"/>
              </a:ext>
            </a:extLst>
          </p:cNvPr>
          <p:cNvSpPr txBox="1"/>
          <p:nvPr/>
        </p:nvSpPr>
        <p:spPr>
          <a:xfrm>
            <a:off x="6661518" y="2798047"/>
            <a:ext cx="1514192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дільник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79C8E3-62B2-488F-AF0C-D3BB8D0EC224}"/>
              </a:ext>
            </a:extLst>
          </p:cNvPr>
          <p:cNvSpPr txBox="1"/>
          <p:nvPr/>
        </p:nvSpPr>
        <p:spPr>
          <a:xfrm>
            <a:off x="8069006" y="2288395"/>
            <a:ext cx="1331233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частка</a:t>
            </a:r>
          </a:p>
        </p:txBody>
      </p:sp>
      <p:pic>
        <p:nvPicPr>
          <p:cNvPr id="17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757010" y="1509953"/>
            <a:ext cx="1683875" cy="298559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776768" y="4205908"/>
            <a:ext cx="4215010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58  </a:t>
            </a:r>
            <a:r>
              <a:rPr lang="uk-UA" sz="3600" b="1" dirty="0" smtClean="0">
                <a:solidFill>
                  <a:srgbClr val="FF0000"/>
                </a:solidFill>
              </a:rPr>
              <a:t>  +         27    =   83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5486400" y="4203157"/>
            <a:ext cx="3948961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100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–     40    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=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60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57AEC97-AF30-4990-90A2-60CE6F695002}"/>
              </a:ext>
            </a:extLst>
          </p:cNvPr>
          <p:cNvSpPr txBox="1"/>
          <p:nvPr/>
        </p:nvSpPr>
        <p:spPr>
          <a:xfrm>
            <a:off x="794657" y="4790682"/>
            <a:ext cx="1556657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перший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ACB7837-8BE9-4881-8546-8BD9AF7DB291}"/>
              </a:ext>
            </a:extLst>
          </p:cNvPr>
          <p:cNvSpPr txBox="1"/>
          <p:nvPr/>
        </p:nvSpPr>
        <p:spPr>
          <a:xfrm>
            <a:off x="2340424" y="5281662"/>
            <a:ext cx="1523996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D36D99C-6A51-4A74-90ED-B8EE3C614273}"/>
              </a:ext>
            </a:extLst>
          </p:cNvPr>
          <p:cNvSpPr txBox="1"/>
          <p:nvPr/>
        </p:nvSpPr>
        <p:spPr>
          <a:xfrm>
            <a:off x="3864420" y="4832356"/>
            <a:ext cx="1059994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сума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7D56E6D-883D-49AD-96D1-FFA42A257F64}"/>
              </a:ext>
            </a:extLst>
          </p:cNvPr>
          <p:cNvSpPr txBox="1"/>
          <p:nvPr/>
        </p:nvSpPr>
        <p:spPr>
          <a:xfrm>
            <a:off x="5053186" y="5422374"/>
            <a:ext cx="1863890" cy="95410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Зменшу-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ване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8521602-46BD-413E-87DB-5BE6FB1F1E07}"/>
              </a:ext>
            </a:extLst>
          </p:cNvPr>
          <p:cNvSpPr txBox="1"/>
          <p:nvPr/>
        </p:nvSpPr>
        <p:spPr>
          <a:xfrm>
            <a:off x="6525544" y="4790682"/>
            <a:ext cx="1870672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від’ємник</a:t>
            </a:r>
            <a:endParaRPr lang="uk-U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979C8E3-62B2-488F-AF0C-D3BB8D0EC224}"/>
              </a:ext>
            </a:extLst>
          </p:cNvPr>
          <p:cNvSpPr txBox="1"/>
          <p:nvPr/>
        </p:nvSpPr>
        <p:spPr>
          <a:xfrm>
            <a:off x="8069006" y="5465718"/>
            <a:ext cx="1567560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різниця</a:t>
            </a:r>
          </a:p>
        </p:txBody>
      </p:sp>
    </p:spTree>
    <p:extLst>
      <p:ext uri="{BB962C8B-B14F-4D97-AF65-F5344CB8AC3E}">
        <p14:creationId xmlns:p14="http://schemas.microsoft.com/office/powerpoint/2010/main" val="36793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56" y="1345047"/>
            <a:ext cx="2331198" cy="394510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167567" y="494529"/>
            <a:ext cx="9914090" cy="7162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Таблиця множення і ділення на 2 і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5" name="Picture 2" descr="D:\2 клас\3 Математика\1 Листопад\6 Дія множення\№068 - Складання таблиці множення числа 2\2025-01-15_21473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69" y="1929822"/>
            <a:ext cx="1786255" cy="38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7" y="1929822"/>
            <a:ext cx="1949465" cy="380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2184044" y="1345047"/>
            <a:ext cx="183178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 2 · 1 = 2  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2184044" y="5698370"/>
            <a:ext cx="183178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 2 ·10= 20  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6073143" y="5623160"/>
            <a:ext cx="194946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 3 ·10= 30  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6059608" y="1345047"/>
            <a:ext cx="194148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</a:rPr>
              <a:t> 3 · 1 = 3  </a:t>
            </a:r>
            <a:endParaRPr lang="uk-U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831" y="2545042"/>
            <a:ext cx="1835805" cy="302844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3820" y="2502726"/>
            <a:ext cx="4480230" cy="281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6817" y="2425892"/>
            <a:ext cx="4480227" cy="29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1167567" y="494529"/>
            <a:ext cx="9914090" cy="7162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Таблиця множення і ділення на 2 і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6831" y="1417633"/>
            <a:ext cx="3620441" cy="91940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7030A0"/>
                </a:solidFill>
              </a:rPr>
              <a:t>Знайди закономірність і назви пропущені числа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6088175" y="1977805"/>
            <a:ext cx="914400" cy="9144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лнце 18"/>
          <p:cNvSpPr/>
          <p:nvPr/>
        </p:nvSpPr>
        <p:spPr>
          <a:xfrm>
            <a:off x="7086696" y="2957521"/>
            <a:ext cx="914400" cy="9144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лнце 19"/>
          <p:cNvSpPr/>
          <p:nvPr/>
        </p:nvSpPr>
        <p:spPr>
          <a:xfrm>
            <a:off x="5547309" y="5036691"/>
            <a:ext cx="914400" cy="9144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олнце 20"/>
          <p:cNvSpPr/>
          <p:nvPr/>
        </p:nvSpPr>
        <p:spPr>
          <a:xfrm>
            <a:off x="9386547" y="1863054"/>
            <a:ext cx="914400" cy="9144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лнце 21"/>
          <p:cNvSpPr/>
          <p:nvPr/>
        </p:nvSpPr>
        <p:spPr>
          <a:xfrm>
            <a:off x="9651360" y="3602063"/>
            <a:ext cx="914400" cy="9144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олнце 22"/>
          <p:cNvSpPr/>
          <p:nvPr/>
        </p:nvSpPr>
        <p:spPr>
          <a:xfrm>
            <a:off x="8711256" y="5116285"/>
            <a:ext cx="1033673" cy="9144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60" y="494529"/>
            <a:ext cx="1533708" cy="259550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41447" y="1602946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91707" y="1602945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4378" y="-567661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802" y="1413268"/>
            <a:ext cx="2584234" cy="1074999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27384" y="2381382"/>
            <a:ext cx="68789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Число 24 зменш на частку чисел 24 і 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14309" y="3109550"/>
            <a:ext cx="688917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Різницю чисел 45 і 24 зменш у 3 рази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49158" y="3822899"/>
            <a:ext cx="70446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Число 56 збільш на добуток чисел 5 і 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2111" y="4519096"/>
            <a:ext cx="70388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До числа 34 додай добуток чисел 2 і 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92580" y="494529"/>
            <a:ext cx="8619506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593827" y="2375020"/>
            <a:ext cx="17130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24-24:3=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269186" y="2381382"/>
            <a:ext cx="68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593828" y="3109550"/>
            <a:ext cx="195991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(45-24):3=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500189" y="3106515"/>
            <a:ext cx="4547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683471" y="3822895"/>
            <a:ext cx="15857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56+5∙3=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269186" y="3822894"/>
            <a:ext cx="6694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7593827" y="4508169"/>
            <a:ext cx="16251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34+2∙9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9219010" y="4508169"/>
            <a:ext cx="6694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52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5" grpId="0" animBg="1"/>
      <p:bldP spid="87" grpId="0" animBg="1"/>
      <p:bldP spid="89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4838" y="494529"/>
            <a:ext cx="10380991" cy="6203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2430529" y="1783765"/>
            <a:ext cx="6937853" cy="1188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Купили 3 </a:t>
            </a:r>
            <a:r>
              <a:rPr lang="uk-UA" sz="2800" b="1" dirty="0" smtClean="0">
                <a:solidFill>
                  <a:srgbClr val="FFFF00"/>
                </a:solidFill>
              </a:rPr>
              <a:t>кг груш </a:t>
            </a:r>
            <a:r>
              <a:rPr lang="uk-UA" sz="2800" b="1" dirty="0" smtClean="0"/>
              <a:t>і </a:t>
            </a:r>
            <a:r>
              <a:rPr lang="uk-UA" sz="2800" b="1" dirty="0" smtClean="0">
                <a:solidFill>
                  <a:srgbClr val="FFFF00"/>
                </a:solidFill>
              </a:rPr>
              <a:t>2 пакети</a:t>
            </a:r>
            <a:r>
              <a:rPr lang="uk-UA" sz="2800" b="1" dirty="0" smtClean="0"/>
              <a:t> мандаринів, </a:t>
            </a:r>
            <a:r>
              <a:rPr lang="uk-UA" sz="2800" b="1" dirty="0" smtClean="0">
                <a:solidFill>
                  <a:srgbClr val="FFFF00"/>
                </a:solidFill>
              </a:rPr>
              <a:t>по 4 кг </a:t>
            </a:r>
            <a:r>
              <a:rPr lang="uk-UA" sz="2800" b="1" dirty="0" smtClean="0"/>
              <a:t>кожний. Яка маса покупки?</a:t>
            </a:r>
            <a:endParaRPr lang="uk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D4BACE-33CD-44AE-A37A-9BFC2FA141C1}"/>
              </a:ext>
            </a:extLst>
          </p:cNvPr>
          <p:cNvSpPr txBox="1"/>
          <p:nvPr/>
        </p:nvSpPr>
        <p:spPr>
          <a:xfrm>
            <a:off x="1768067" y="3147495"/>
            <a:ext cx="1737133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3+2+4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D4BACE-33CD-44AE-A37A-9BFC2FA141C1}"/>
              </a:ext>
            </a:extLst>
          </p:cNvPr>
          <p:cNvSpPr txBox="1"/>
          <p:nvPr/>
        </p:nvSpPr>
        <p:spPr>
          <a:xfrm>
            <a:off x="4004738" y="3147495"/>
            <a:ext cx="1688491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4∙2-3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D4BACE-33CD-44AE-A37A-9BFC2FA141C1}"/>
              </a:ext>
            </a:extLst>
          </p:cNvPr>
          <p:cNvSpPr txBox="1"/>
          <p:nvPr/>
        </p:nvSpPr>
        <p:spPr>
          <a:xfrm>
            <a:off x="6173363" y="3143734"/>
            <a:ext cx="1708279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3+4∙2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D4BACE-33CD-44AE-A37A-9BFC2FA141C1}"/>
              </a:ext>
            </a:extLst>
          </p:cNvPr>
          <p:cNvSpPr txBox="1"/>
          <p:nvPr/>
        </p:nvSpPr>
        <p:spPr>
          <a:xfrm>
            <a:off x="7881643" y="3143734"/>
            <a:ext cx="1931271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= 11 (кг)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68067" y="1173385"/>
            <a:ext cx="8039962" cy="50020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Вибери вираз, який є розв’язанням цієї задачі.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Кошик із грушами &quot;Бабине літо&quot; купити за вигідною ціною, замовити Кошик з  фруктами у Києві з доставкою по всій Україні в інтернет магазині букетів та  подарунків Pro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67" y="4042394"/>
            <a:ext cx="1900160" cy="1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,238 пакет мандаринов стоковые фото – бесплатные и стоковые фото RF от 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19" y="4076582"/>
            <a:ext cx="2666565" cy="17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2,238 пакет мандаринов стоковые фото – бесплатные и стоковые фото RF от 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86" y="4076583"/>
            <a:ext cx="2674733" cy="17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6990</TotalTime>
  <Words>505</Words>
  <Application>Microsoft Office PowerPoint</Application>
  <PresentationFormat>Произвольный</PresentationFormat>
  <Paragraphs>143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947</cp:revision>
  <dcterms:created xsi:type="dcterms:W3CDTF">2018-01-05T16:38:53Z</dcterms:created>
  <dcterms:modified xsi:type="dcterms:W3CDTF">2025-02-25T09:48:32Z</dcterms:modified>
</cp:coreProperties>
</file>