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834" r:id="rId3"/>
    <p:sldId id="835" r:id="rId4"/>
    <p:sldId id="836" r:id="rId5"/>
    <p:sldId id="722" r:id="rId6"/>
    <p:sldId id="793" r:id="rId7"/>
    <p:sldId id="837" r:id="rId8"/>
    <p:sldId id="736" r:id="rId9"/>
    <p:sldId id="757" r:id="rId10"/>
    <p:sldId id="838" r:id="rId11"/>
    <p:sldId id="840" r:id="rId12"/>
    <p:sldId id="83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34"/>
            <p14:sldId id="835"/>
            <p14:sldId id="836"/>
            <p14:sldId id="722"/>
            <p14:sldId id="793"/>
            <p14:sldId id="837"/>
            <p14:sldId id="736"/>
            <p14:sldId id="757"/>
            <p14:sldId id="838"/>
            <p14:sldId id="840"/>
            <p14:sldId id="83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BA1CBA"/>
    <a:srgbClr val="FCDCF5"/>
    <a:srgbClr val="FBC9F0"/>
    <a:srgbClr val="0D0D0D"/>
    <a:srgbClr val="FF3131"/>
    <a:srgbClr val="00B050"/>
    <a:srgbClr val="295FFF"/>
    <a:srgbClr val="2F3242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5" autoAdjust="0"/>
    <p:restoredTop sz="27568" autoAdjust="0"/>
  </p:normalViewPr>
  <p:slideViewPr>
    <p:cSldViewPr snapToGrid="0">
      <p:cViewPr varScale="1">
        <p:scale>
          <a:sx n="92" d="100"/>
          <a:sy n="92" d="100"/>
        </p:scale>
        <p:origin x="-29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Визначення часу за годинником. Хвилина 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Ділення на число 5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141315BB-FD0D-4567-9FB8-D9DC92B0107E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розв’язування задачі </a:t>
          </a:r>
          <a:endParaRPr lang="uk-UA" sz="3200" b="1" dirty="0">
            <a:solidFill>
              <a:schemeClr val="bg1"/>
            </a:solidFill>
          </a:endParaRPr>
        </a:p>
      </dgm:t>
    </dgm:pt>
    <dgm:pt modelId="{141599FB-1651-4FCF-B17B-8B4964F57BDC}" type="parTrans" cxnId="{8C1ABA6D-3283-4190-8F56-7D2B56858F7F}">
      <dgm:prSet/>
      <dgm:spPr/>
      <dgm:t>
        <a:bodyPr/>
        <a:lstStyle/>
        <a:p>
          <a:endParaRPr lang="ru-RU"/>
        </a:p>
      </dgm:t>
    </dgm:pt>
    <dgm:pt modelId="{A1F8C833-2AA1-4CD3-B1CE-D7CCE86D661A}" type="sibTrans" cxnId="{8C1ABA6D-3283-4190-8F56-7D2B56858F7F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3B566-6306-40C5-A3D5-B84E788E517B}" type="pres">
      <dgm:prSet presAssocID="{17FCBCD0-5166-44EF-A995-697AB50FC98B}" presName="node" presStyleLbl="node1" presStyleIdx="0" presStyleCnt="4" custScaleX="77604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1" presStyleCnt="4" custScaleX="84858" custLinFactNeighborX="-16611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6C0F7CAC-2753-43F9-84FC-D27019835444}" type="pres">
      <dgm:prSet presAssocID="{3466C275-B8F1-459F-B50B-976409EFE0E4}" presName="node" presStyleLbl="node1" presStyleIdx="2" presStyleCnt="4" custScaleX="105039" custLinFactX="105517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2A7A8-393E-491E-82DE-95F41C18EC8B}" type="pres">
      <dgm:prSet presAssocID="{2833D3A3-6263-4921-903C-07E9A6421D09}" presName="sibTrans" presStyleCnt="0"/>
      <dgm:spPr/>
    </dgm:pt>
    <dgm:pt modelId="{78E50DCB-9406-476B-A2AD-0F93BE0D28EA}" type="pres">
      <dgm:prSet presAssocID="{141315BB-FD0D-4567-9FB8-D9DC92B0107E}" presName="node" presStyleLbl="node1" presStyleIdx="3" presStyleCnt="4" custScaleX="116672" custLinFactX="-101988" custLinFactNeighborX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A8DEF9-E189-48AC-810F-26A2AA4252BF}" type="presOf" srcId="{17FCBCD0-5166-44EF-A995-697AB50FC98B}" destId="{8C93B566-6306-40C5-A3D5-B84E788E517B}" srcOrd="0" destOrd="0" presId="urn:microsoft.com/office/officeart/2005/8/layout/hList6"/>
    <dgm:cxn modelId="{4A9EE714-AD6C-4C23-B6F5-18E57EA3E9CE}" srcId="{289AA968-9F58-4A6E-B11C-582CA574AD65}" destId="{3466C275-B8F1-459F-B50B-976409EFE0E4}" srcOrd="2" destOrd="0" parTransId="{C0C08257-B11F-41E4-8C89-4961A82ACA32}" sibTransId="{2833D3A3-6263-4921-903C-07E9A6421D09}"/>
    <dgm:cxn modelId="{4D6393D1-23D9-49CA-876E-0500FB21F6A0}" srcId="{289AA968-9F58-4A6E-B11C-582CA574AD65}" destId="{1A16E29F-4735-4462-97C4-9BCD9C4C486C}" srcOrd="1" destOrd="0" parTransId="{73E3B522-476C-406F-A210-531690AED282}" sibTransId="{F2D33BF4-615F-4128-B58D-C20892E7A4B8}"/>
    <dgm:cxn modelId="{61173E0E-C7CE-4D50-8A41-FB11AB1EF1A9}" srcId="{289AA968-9F58-4A6E-B11C-582CA574AD65}" destId="{17FCBCD0-5166-44EF-A995-697AB50FC98B}" srcOrd="0" destOrd="0" parTransId="{5DA8E561-7845-4F5E-8BAA-7476E17DE152}" sibTransId="{51DA5559-1D76-4E84-9E22-8C1484394DD0}"/>
    <dgm:cxn modelId="{19AAA493-D672-417F-B45F-D43AD117DBAF}" type="presOf" srcId="{3466C275-B8F1-459F-B50B-976409EFE0E4}" destId="{6C0F7CAC-2753-43F9-84FC-D27019835444}" srcOrd="0" destOrd="0" presId="urn:microsoft.com/office/officeart/2005/8/layout/hList6"/>
    <dgm:cxn modelId="{8C1ABA6D-3283-4190-8F56-7D2B56858F7F}" srcId="{289AA968-9F58-4A6E-B11C-582CA574AD65}" destId="{141315BB-FD0D-4567-9FB8-D9DC92B0107E}" srcOrd="3" destOrd="0" parTransId="{141599FB-1651-4FCF-B17B-8B4964F57BDC}" sibTransId="{A1F8C833-2AA1-4CD3-B1CE-D7CCE86D661A}"/>
    <dgm:cxn modelId="{140D1CA0-FE57-4E71-A27F-3DF7F6C62304}" type="presOf" srcId="{289AA968-9F58-4A6E-B11C-582CA574AD65}" destId="{6408D3F1-0C0E-4F5D-B5D5-053E6D4B4C50}" srcOrd="0" destOrd="0" presId="urn:microsoft.com/office/officeart/2005/8/layout/hList6"/>
    <dgm:cxn modelId="{A171BAF3-3C37-4A13-8007-A5E78ED3D365}" type="presOf" srcId="{1A16E29F-4735-4462-97C4-9BCD9C4C486C}" destId="{5224CAA1-3EC9-4CF6-8381-99180C56B6A8}" srcOrd="0" destOrd="0" presId="urn:microsoft.com/office/officeart/2005/8/layout/hList6"/>
    <dgm:cxn modelId="{AD17327E-C2D4-4E5C-A4F4-BDFF2ADCF345}" type="presOf" srcId="{141315BB-FD0D-4567-9FB8-D9DC92B0107E}" destId="{78E50DCB-9406-476B-A2AD-0F93BE0D28EA}" srcOrd="0" destOrd="0" presId="urn:microsoft.com/office/officeart/2005/8/layout/hList6"/>
    <dgm:cxn modelId="{BE1F8D54-9809-4E04-B60D-46C78E98E87B}" type="presParOf" srcId="{6408D3F1-0C0E-4F5D-B5D5-053E6D4B4C50}" destId="{8C93B566-6306-40C5-A3D5-B84E788E517B}" srcOrd="0" destOrd="0" presId="urn:microsoft.com/office/officeart/2005/8/layout/hList6"/>
    <dgm:cxn modelId="{6640952E-8065-447F-A9FD-D13EDD47A1DC}" type="presParOf" srcId="{6408D3F1-0C0E-4F5D-B5D5-053E6D4B4C50}" destId="{B4E8D5E2-E5AE-41CC-80D3-5A0016AFADCC}" srcOrd="1" destOrd="0" presId="urn:microsoft.com/office/officeart/2005/8/layout/hList6"/>
    <dgm:cxn modelId="{67B19F41-84F0-498D-B523-718A6918C897}" type="presParOf" srcId="{6408D3F1-0C0E-4F5D-B5D5-053E6D4B4C50}" destId="{5224CAA1-3EC9-4CF6-8381-99180C56B6A8}" srcOrd="2" destOrd="0" presId="urn:microsoft.com/office/officeart/2005/8/layout/hList6"/>
    <dgm:cxn modelId="{5E649917-7513-4B22-A259-A9EE92D792C8}" type="presParOf" srcId="{6408D3F1-0C0E-4F5D-B5D5-053E6D4B4C50}" destId="{2EE084EB-38FB-44EB-B050-492531D297D1}" srcOrd="3" destOrd="0" presId="urn:microsoft.com/office/officeart/2005/8/layout/hList6"/>
    <dgm:cxn modelId="{CC744A88-1CF5-4CA8-A895-07334DD8384C}" type="presParOf" srcId="{6408D3F1-0C0E-4F5D-B5D5-053E6D4B4C50}" destId="{6C0F7CAC-2753-43F9-84FC-D27019835444}" srcOrd="4" destOrd="0" presId="urn:microsoft.com/office/officeart/2005/8/layout/hList6"/>
    <dgm:cxn modelId="{2D6E3B10-4097-491B-B474-17F68D3DEFD0}" type="presParOf" srcId="{6408D3F1-0C0E-4F5D-B5D5-053E6D4B4C50}" destId="{4BA2A7A8-393E-491E-82DE-95F41C18EC8B}" srcOrd="5" destOrd="0" presId="urn:microsoft.com/office/officeart/2005/8/layout/hList6"/>
    <dgm:cxn modelId="{ECC3FB09-2CFD-4FED-8FEB-5882B7EB57DA}" type="presParOf" srcId="{6408D3F1-0C0E-4F5D-B5D5-053E6D4B4C50}" destId="{78E50DCB-9406-476B-A2AD-0F93BE0D28E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3B566-6306-40C5-A3D5-B84E788E517B}">
      <dsp:nvSpPr>
        <dsp:cNvPr id="0" name=""/>
        <dsp:cNvSpPr/>
      </dsp:nvSpPr>
      <dsp:spPr>
        <a:xfrm rot="16200000">
          <a:off x="-1107369" y="1107369"/>
          <a:ext cx="4272497" cy="2057758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057758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1213457" y="1011195"/>
          <a:ext cx="4272497" cy="2250106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Ділення на число 5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224652" y="854499"/>
        <a:ext cx="2250106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7158676" y="743634"/>
          <a:ext cx="4272497" cy="2785228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Визначення часу за годинником. Хвилина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902311" y="854498"/>
        <a:ext cx="2785228" cy="2563499"/>
      </dsp:txXfrm>
    </dsp:sp>
    <dsp:sp modelId="{78E50DCB-9406-476B-A2AD-0F93BE0D28EA}">
      <dsp:nvSpPr>
        <dsp:cNvPr id="0" name=""/>
        <dsp:cNvSpPr/>
      </dsp:nvSpPr>
      <dsp:spPr>
        <a:xfrm rot="16200000">
          <a:off x="3999291" y="589402"/>
          <a:ext cx="4272497" cy="309369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розв’язування задачі 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4588694" y="854498"/>
        <a:ext cx="3093691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7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9290" y="4353009"/>
            <a:ext cx="9162509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Ділення на число 5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Alarm clock">
            <a:extLst>
              <a:ext uri="{FF2B5EF4-FFF2-40B4-BE49-F238E27FC236}">
                <a16:creationId xmlns:a16="http://schemas.microsoft.com/office/drawing/2014/main" xmlns="" id="{4E872987-33D8-4059-8AE7-04D92404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90" y="1138007"/>
            <a:ext cx="2582746" cy="271296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96207" y="1421857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4 і 5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100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6286" y="519353"/>
            <a:ext cx="9666514" cy="88490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Який час покаже годинник за 10 хв?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presenter puppy">
            <a:extLst>
              <a:ext uri="{FF2B5EF4-FFF2-40B4-BE49-F238E27FC236}">
                <a16:creationId xmlns:a16="http://schemas.microsoft.com/office/drawing/2014/main" xmlns="" id="{DDA7E0AB-EB97-474E-868C-FF9A53E95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53" y="1615102"/>
            <a:ext cx="3226247" cy="340321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 клас\3 Математика\1 Листопад\8 Складання таблиць множення\№100 - Ділення на число 5\2025-03-12_225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1713820"/>
            <a:ext cx="5812971" cy="225884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306287" y="4095001"/>
            <a:ext cx="2362200" cy="95410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Третя година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45 хвилин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4332514" y="4095001"/>
            <a:ext cx="2786743" cy="954107"/>
          </a:xfrm>
          <a:prstGeom prst="rect">
            <a:avLst/>
          </a:prstGeom>
          <a:ln w="38100">
            <a:solidFill>
              <a:srgbClr val="C6109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6109F"/>
                </a:solidFill>
              </a:rPr>
              <a:t>Восьма година</a:t>
            </a:r>
          </a:p>
          <a:p>
            <a:pPr algn="ctr"/>
            <a:r>
              <a:rPr lang="uk-UA" sz="2800" b="1" dirty="0" smtClean="0">
                <a:solidFill>
                  <a:srgbClr val="C6109F"/>
                </a:solidFill>
              </a:rPr>
              <a:t>30 хвилин</a:t>
            </a:r>
            <a:endParaRPr lang="uk-UA" sz="2800" b="1" dirty="0">
              <a:solidFill>
                <a:srgbClr val="C610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257" y="737067"/>
            <a:ext cx="4380846" cy="6236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4878" y="1880017"/>
            <a:ext cx="3235603" cy="2559666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8 Складання таблиць множення\№100 - Ділення на число 5\2025-03-12_2253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43" y="401408"/>
            <a:ext cx="6196693" cy="602396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773" y="727043"/>
            <a:ext cx="4600670" cy="720080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/>
            <a:r>
              <a:rPr lang="uk-UA" sz="4000" b="1" dirty="0" err="1">
                <a:solidFill>
                  <a:schemeClr val="bg1"/>
                </a:solidFill>
              </a:rPr>
              <a:t>Самооцінювання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6" y="623659"/>
            <a:ext cx="4265840" cy="564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424773" y="1700675"/>
            <a:ext cx="4600670" cy="96632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2800" dirty="0" smtClean="0">
                <a:solidFill>
                  <a:srgbClr val="7030A0"/>
                </a:solidFill>
                <a:effectLst/>
                <a:latin typeface="+mn-lt"/>
              </a:rPr>
              <a:t>Обери число, яким оцінюєш свою роботу на уроці</a:t>
            </a:r>
            <a:endParaRPr lang="ru-RU" sz="2800" dirty="0">
              <a:solidFill>
                <a:srgbClr val="7030A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722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625158"/>
            <a:ext cx="10243457" cy="78998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4963886" y="1453157"/>
            <a:ext cx="4931228" cy="2281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Працюй наполегливо, швидко, старанно,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Щоб жодна хвилинка </a:t>
            </a:r>
            <a:endParaRPr lang="uk-UA" sz="32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не </a:t>
            </a:r>
            <a:r>
              <a:rPr lang="uk-UA" sz="3200" b="1" dirty="0">
                <a:solidFill>
                  <a:srgbClr val="7030A0"/>
                </a:solidFill>
              </a:rPr>
              <a:t>втратилась марно.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F8D1E6F-53AB-47C8-978A-8E95915E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96" y="1464876"/>
            <a:ext cx="2819090" cy="2961229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87596" y="4849718"/>
            <a:ext cx="3984171" cy="97383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2800" dirty="0" smtClean="0">
                <a:solidFill>
                  <a:srgbClr val="0070C0"/>
                </a:solidFill>
                <a:effectLst/>
                <a:latin typeface="+mn-lt"/>
              </a:rPr>
              <a:t>Оціни числом своє налаштування на урок</a:t>
            </a:r>
            <a:endParaRPr lang="ru-RU" sz="2800" dirty="0">
              <a:solidFill>
                <a:srgbClr val="0070C0"/>
              </a:solidFill>
              <a:effectLst/>
              <a:latin typeface="+mn-lt"/>
            </a:endParaRPr>
          </a:p>
        </p:txBody>
      </p:sp>
      <p:pic>
        <p:nvPicPr>
          <p:cNvPr id="9" name="Picture 2" descr="https://lh3.googleusercontent.com/proxy/t8IskOlF5sMo2iDqfdwz8PH71Go7nij4YItZuNErQioC2Qj9IQqeLRQ5M_wEVI1GPfp0YjI8_uFlZQTfUoMTF30iAO_CY1pnUmTHPYpyBO8tj6xodkC6afhiMYZko_uenxqNYrFaK-IvHMp87mUeORYnoSzRQ12X9w31NhELJlWAX33m0JrN58NT-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29" y="3839388"/>
            <a:ext cx="3592285" cy="20206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03345511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Множення на 4 і 5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2" y="1352747"/>
            <a:ext cx="3341123" cy="475811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089" y="2327548"/>
            <a:ext cx="4758117" cy="28085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Cartoon animal fox">
            <a:extLst>
              <a:ext uri="{FF2B5EF4-FFF2-40B4-BE49-F238E27FC236}">
                <a16:creationId xmlns:a16="http://schemas.microsoft.com/office/drawing/2014/main" xmlns="" id="{ADDCC388-CF6D-41A2-B972-1EAC4A248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262" y="2226402"/>
            <a:ext cx="3138394" cy="32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144" y="494529"/>
            <a:ext cx="10069286" cy="6627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Усні обчислення (математичний потяг)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6EC244-150C-4B2C-A4C1-39A0522D7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28818" b="58423"/>
          <a:stretch/>
        </p:blipFill>
        <p:spPr>
          <a:xfrm>
            <a:off x="327260" y="1214829"/>
            <a:ext cx="8000809" cy="10652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5A75450-9E68-47BE-86BA-0E9DCB9E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2" y="4724400"/>
            <a:ext cx="1751796" cy="1796334"/>
          </a:xfrm>
          <a:prstGeom prst="rect">
            <a:avLst/>
          </a:prstGeom>
        </p:spPr>
      </p:pic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xmlns="" id="{D1D2DBBF-7CA1-47FB-831F-6D1B99BDB194}"/>
              </a:ext>
            </a:extLst>
          </p:cNvPr>
          <p:cNvSpPr/>
          <p:nvPr/>
        </p:nvSpPr>
        <p:spPr>
          <a:xfrm>
            <a:off x="383458" y="2605548"/>
            <a:ext cx="3795252" cy="204511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Увага! Увага! З першої платформи вирушає математичний потяг! Прокладіть йому колію. Обчисліть «ланцюжок» у квадратиках.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179D733-EE3A-4883-B2DB-818EA075EC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20358" r="20468" b="28315"/>
          <a:stretch/>
        </p:blipFill>
        <p:spPr>
          <a:xfrm>
            <a:off x="9147538" y="4498515"/>
            <a:ext cx="2758177" cy="203998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BCC4A9A-2122-4F09-8318-ED40F1FC9870}"/>
              </a:ext>
            </a:extLst>
          </p:cNvPr>
          <p:cNvSpPr/>
          <p:nvPr/>
        </p:nvSpPr>
        <p:spPr>
          <a:xfrm rot="19743943">
            <a:off x="8313702" y="1550517"/>
            <a:ext cx="865239" cy="865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75E029D-6F40-4862-A926-700276283D0B}"/>
              </a:ext>
            </a:extLst>
          </p:cNvPr>
          <p:cNvSpPr/>
          <p:nvPr/>
        </p:nvSpPr>
        <p:spPr>
          <a:xfrm rot="1118405">
            <a:off x="9542232" y="2234380"/>
            <a:ext cx="865239" cy="8652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7BD9353-AFF8-43FA-8D48-21EA49885F4F}"/>
              </a:ext>
            </a:extLst>
          </p:cNvPr>
          <p:cNvSpPr/>
          <p:nvPr/>
        </p:nvSpPr>
        <p:spPr>
          <a:xfrm rot="21005558">
            <a:off x="7895449" y="2992666"/>
            <a:ext cx="865239" cy="865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60F135A-984D-4304-83C2-6251BD15B984}"/>
              </a:ext>
            </a:extLst>
          </p:cNvPr>
          <p:cNvSpPr/>
          <p:nvPr/>
        </p:nvSpPr>
        <p:spPr>
          <a:xfrm rot="1465804">
            <a:off x="6236327" y="3466677"/>
            <a:ext cx="865239" cy="8652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EAC6A3-8810-4C81-A857-C5BC2E9D75DA}"/>
              </a:ext>
            </a:extLst>
          </p:cNvPr>
          <p:cNvSpPr/>
          <p:nvPr/>
        </p:nvSpPr>
        <p:spPr>
          <a:xfrm rot="20184458">
            <a:off x="4954918" y="4445908"/>
            <a:ext cx="865239" cy="8652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5EB3DD9-3A39-4CDB-BBA2-C1702E63F42F}"/>
              </a:ext>
            </a:extLst>
          </p:cNvPr>
          <p:cNvSpPr/>
          <p:nvPr/>
        </p:nvSpPr>
        <p:spPr>
          <a:xfrm>
            <a:off x="5949448" y="5342103"/>
            <a:ext cx="865239" cy="8652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598F474-C89D-49A8-BC1B-74FA6E980F74}"/>
              </a:ext>
            </a:extLst>
          </p:cNvPr>
          <p:cNvSpPr/>
          <p:nvPr/>
        </p:nvSpPr>
        <p:spPr>
          <a:xfrm rot="2831900">
            <a:off x="7368597" y="5473389"/>
            <a:ext cx="865239" cy="8652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567F7809-293F-4C17-86EB-F168EEAFE5F6}"/>
              </a:ext>
            </a:extLst>
          </p:cNvPr>
          <p:cNvSpPr/>
          <p:nvPr/>
        </p:nvSpPr>
        <p:spPr>
          <a:xfrm>
            <a:off x="5683045" y="2408903"/>
            <a:ext cx="648929" cy="6489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CDF8C66C-859A-4BD0-9B5A-DC6CE2387C29}"/>
              </a:ext>
            </a:extLst>
          </p:cNvPr>
          <p:cNvSpPr/>
          <p:nvPr/>
        </p:nvSpPr>
        <p:spPr>
          <a:xfrm>
            <a:off x="10778965" y="3099767"/>
            <a:ext cx="648929" cy="6489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CADF6630-22C0-46CB-95BB-3A64925344EF}"/>
              </a:ext>
            </a:extLst>
          </p:cNvPr>
          <p:cNvSpPr/>
          <p:nvPr/>
        </p:nvSpPr>
        <p:spPr>
          <a:xfrm>
            <a:off x="9974852" y="1157258"/>
            <a:ext cx="548202" cy="8258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56A7F52-A87C-4788-9D3D-DE706AE5B66E}"/>
              </a:ext>
            </a:extLst>
          </p:cNvPr>
          <p:cNvSpPr/>
          <p:nvPr/>
        </p:nvSpPr>
        <p:spPr>
          <a:xfrm>
            <a:off x="7325236" y="4098021"/>
            <a:ext cx="766711" cy="11392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7A0E4FB9-C679-4FF5-B1E1-135ED9380AC1}"/>
              </a:ext>
            </a:extLst>
          </p:cNvPr>
          <p:cNvSpPr/>
          <p:nvPr/>
        </p:nvSpPr>
        <p:spPr>
          <a:xfrm>
            <a:off x="4178710" y="5381522"/>
            <a:ext cx="766711" cy="11392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xmlns="" id="{2DE8CCD4-439A-451B-824F-7FFB90168861}"/>
              </a:ext>
            </a:extLst>
          </p:cNvPr>
          <p:cNvSpPr/>
          <p:nvPr/>
        </p:nvSpPr>
        <p:spPr>
          <a:xfrm>
            <a:off x="4728757" y="2958810"/>
            <a:ext cx="766711" cy="113921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xmlns="" id="{D2791825-AF36-412F-A8B9-7624DBF88D61}"/>
              </a:ext>
            </a:extLst>
          </p:cNvPr>
          <p:cNvSpPr/>
          <p:nvPr/>
        </p:nvSpPr>
        <p:spPr>
          <a:xfrm>
            <a:off x="7350825" y="2299777"/>
            <a:ext cx="436742" cy="64893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085B9D80-B14E-4701-9420-1115D55DFEC8}"/>
              </a:ext>
            </a:extLst>
          </p:cNvPr>
          <p:cNvSpPr/>
          <p:nvPr/>
        </p:nvSpPr>
        <p:spPr>
          <a:xfrm rot="5400000">
            <a:off x="9497434" y="3470464"/>
            <a:ext cx="648929" cy="96420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CC8DD3-708D-4286-9A85-47D918DD54F7}"/>
              </a:ext>
            </a:extLst>
          </p:cNvPr>
          <p:cNvSpPr txBox="1"/>
          <p:nvPr/>
        </p:nvSpPr>
        <p:spPr>
          <a:xfrm>
            <a:off x="8469687" y="1690750"/>
            <a:ext cx="785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7D2D05-E6FC-41BE-8B25-EEFDDC2A76AF}"/>
              </a:ext>
            </a:extLst>
          </p:cNvPr>
          <p:cNvSpPr txBox="1"/>
          <p:nvPr/>
        </p:nvSpPr>
        <p:spPr>
          <a:xfrm>
            <a:off x="9566215" y="2413167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+16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9FC792A-B136-4BB5-99EC-CD0BA2D4E22C}"/>
              </a:ext>
            </a:extLst>
          </p:cNvPr>
          <p:cNvSpPr txBox="1"/>
          <p:nvPr/>
        </p:nvSpPr>
        <p:spPr>
          <a:xfrm>
            <a:off x="7909816" y="3099767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- 12</a:t>
            </a:r>
            <a:endParaRPr lang="uk-UA" sz="3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1890461-5F09-40C1-9C81-DC3173D52B83}"/>
              </a:ext>
            </a:extLst>
          </p:cNvPr>
          <p:cNvSpPr txBox="1"/>
          <p:nvPr/>
        </p:nvSpPr>
        <p:spPr>
          <a:xfrm>
            <a:off x="6353345" y="3583092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: 4</a:t>
            </a:r>
            <a:endParaRPr lang="uk-UA" sz="32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713DBFF-BB7C-434F-A862-363D3747E115}"/>
              </a:ext>
            </a:extLst>
          </p:cNvPr>
          <p:cNvSpPr txBox="1"/>
          <p:nvPr/>
        </p:nvSpPr>
        <p:spPr>
          <a:xfrm>
            <a:off x="5963814" y="5482334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+30</a:t>
            </a:r>
            <a:endParaRPr lang="uk-UA" sz="3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08790E6-F725-4002-A53B-BBC4AF374FA8}"/>
              </a:ext>
            </a:extLst>
          </p:cNvPr>
          <p:cNvSpPr txBox="1"/>
          <p:nvPr/>
        </p:nvSpPr>
        <p:spPr>
          <a:xfrm>
            <a:off x="4969284" y="4586139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∙ 5</a:t>
            </a:r>
            <a:endParaRPr lang="uk-UA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E550309-C9BE-4415-8B9B-2BB1DD05FD26}"/>
              </a:ext>
            </a:extLst>
          </p:cNvPr>
          <p:cNvSpPr txBox="1"/>
          <p:nvPr/>
        </p:nvSpPr>
        <p:spPr>
          <a:xfrm>
            <a:off x="7369314" y="5622567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- 60</a:t>
            </a:r>
            <a:endParaRPr lang="uk-UA" sz="3200" b="1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58045EC-2C2E-4D0E-83C6-C578D011A486}"/>
              </a:ext>
            </a:extLst>
          </p:cNvPr>
          <p:cNvSpPr/>
          <p:nvPr/>
        </p:nvSpPr>
        <p:spPr>
          <a:xfrm>
            <a:off x="8389702" y="4667626"/>
            <a:ext cx="865239" cy="8652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C49290F-1738-4FED-95DD-FADCD24A285A}"/>
              </a:ext>
            </a:extLst>
          </p:cNvPr>
          <p:cNvSpPr txBox="1"/>
          <p:nvPr/>
        </p:nvSpPr>
        <p:spPr>
          <a:xfrm>
            <a:off x="8418435" y="4813395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∙ 10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89804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ute hedgehog sitting with apple">
            <a:extLst>
              <a:ext uri="{FF2B5EF4-FFF2-40B4-BE49-F238E27FC236}">
                <a16:creationId xmlns:a16="http://schemas.microsoft.com/office/drawing/2014/main" xmlns="" id="{16A8B9E8-BB2F-4252-90F7-6D833E4D6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13" y="2417268"/>
            <a:ext cx="2894433" cy="30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751114" y="470037"/>
            <a:ext cx="10386786" cy="9530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Які з чисел, записаних на грушах, не є результатом множення числа 5? 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E68F4B-C4C7-4C0D-87A0-73CE2482116A}"/>
              </a:ext>
            </a:extLst>
          </p:cNvPr>
          <p:cNvSpPr txBox="1"/>
          <p:nvPr/>
        </p:nvSpPr>
        <p:spPr>
          <a:xfrm>
            <a:off x="5116059" y="5551349"/>
            <a:ext cx="15623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/>
              <a:t>36-16=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7E6923F0-C838-4983-B5DF-0E4DCEEC2DBE}"/>
              </a:ext>
            </a:extLst>
          </p:cNvPr>
          <p:cNvSpPr txBox="1"/>
          <p:nvPr/>
        </p:nvSpPr>
        <p:spPr>
          <a:xfrm>
            <a:off x="6677567" y="5559087"/>
            <a:ext cx="66749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/>
              <a:t>20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9240B17-FAA0-4BA1-AB8E-1807B7A4235D}"/>
              </a:ext>
            </a:extLst>
          </p:cNvPr>
          <p:cNvGrpSpPr/>
          <p:nvPr/>
        </p:nvGrpSpPr>
        <p:grpSpPr>
          <a:xfrm>
            <a:off x="3995649" y="1423099"/>
            <a:ext cx="1616575" cy="1988338"/>
            <a:chOff x="6596324" y="1953052"/>
            <a:chExt cx="1616575" cy="1988338"/>
          </a:xfrm>
        </p:grpSpPr>
        <p:pic>
          <p:nvPicPr>
            <p:cNvPr id="2050" name="Picture 2" descr="Pear">
              <a:extLst>
                <a:ext uri="{FF2B5EF4-FFF2-40B4-BE49-F238E27FC236}">
                  <a16:creationId xmlns:a16="http://schemas.microsoft.com/office/drawing/2014/main" xmlns="" id="{15DA5B84-F169-42C4-8805-C2AC54A220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2" t="8667" r="15988" b="7832"/>
            <a:stretch/>
          </p:blipFill>
          <p:spPr bwMode="auto">
            <a:xfrm>
              <a:off x="6596324" y="1953052"/>
              <a:ext cx="1616575" cy="198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C499EF5-A54E-4139-AEDD-6CF7DF88BFA3}"/>
                </a:ext>
              </a:extLst>
            </p:cNvPr>
            <p:cNvSpPr txBox="1"/>
            <p:nvPr/>
          </p:nvSpPr>
          <p:spPr>
            <a:xfrm>
              <a:off x="7095075" y="2947221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0D0D0D"/>
                  </a:solidFill>
                </a:rPr>
                <a:t>45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29546AE6-8BA6-4902-8BF4-5B0A84DA1FE1}"/>
              </a:ext>
            </a:extLst>
          </p:cNvPr>
          <p:cNvGrpSpPr/>
          <p:nvPr/>
        </p:nvGrpSpPr>
        <p:grpSpPr>
          <a:xfrm>
            <a:off x="5562616" y="1423099"/>
            <a:ext cx="1616575" cy="1988338"/>
            <a:chOff x="6596324" y="1953052"/>
            <a:chExt cx="1616575" cy="1988338"/>
          </a:xfrm>
        </p:grpSpPr>
        <p:pic>
          <p:nvPicPr>
            <p:cNvPr id="61" name="Picture 2" descr="Pear">
              <a:extLst>
                <a:ext uri="{FF2B5EF4-FFF2-40B4-BE49-F238E27FC236}">
                  <a16:creationId xmlns:a16="http://schemas.microsoft.com/office/drawing/2014/main" xmlns="" id="{6CB21951-A3B0-4DA0-BE27-B6A6DB72DD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2" t="8667" r="15988" b="7832"/>
            <a:stretch/>
          </p:blipFill>
          <p:spPr bwMode="auto">
            <a:xfrm>
              <a:off x="6596324" y="1953052"/>
              <a:ext cx="1616575" cy="198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7FA2779E-FDF2-45AF-B699-DE4D9CCF1A09}"/>
                </a:ext>
              </a:extLst>
            </p:cNvPr>
            <p:cNvSpPr txBox="1"/>
            <p:nvPr/>
          </p:nvSpPr>
          <p:spPr>
            <a:xfrm>
              <a:off x="7095075" y="2947221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0D0D0D"/>
                  </a:solidFill>
                </a:rPr>
                <a:t>16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7BFEDBF8-D1B3-46A2-A237-0D331C2D6F34}"/>
              </a:ext>
            </a:extLst>
          </p:cNvPr>
          <p:cNvGrpSpPr/>
          <p:nvPr/>
        </p:nvGrpSpPr>
        <p:grpSpPr>
          <a:xfrm>
            <a:off x="7169179" y="1423099"/>
            <a:ext cx="1616575" cy="1988338"/>
            <a:chOff x="6596324" y="1953052"/>
            <a:chExt cx="1616575" cy="1988338"/>
          </a:xfrm>
        </p:grpSpPr>
        <p:pic>
          <p:nvPicPr>
            <p:cNvPr id="64" name="Picture 2" descr="Pear">
              <a:extLst>
                <a:ext uri="{FF2B5EF4-FFF2-40B4-BE49-F238E27FC236}">
                  <a16:creationId xmlns:a16="http://schemas.microsoft.com/office/drawing/2014/main" xmlns="" id="{878EDE99-A083-4B39-AA96-AB8F226910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2" t="8667" r="15988" b="7832"/>
            <a:stretch/>
          </p:blipFill>
          <p:spPr bwMode="auto">
            <a:xfrm>
              <a:off x="6596324" y="1953052"/>
              <a:ext cx="1616575" cy="198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F78A36C7-68B8-4229-9789-9272F25FEFA0}"/>
                </a:ext>
              </a:extLst>
            </p:cNvPr>
            <p:cNvSpPr txBox="1"/>
            <p:nvPr/>
          </p:nvSpPr>
          <p:spPr>
            <a:xfrm>
              <a:off x="7095075" y="2947221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0D0D0D"/>
                  </a:solidFill>
                </a:rPr>
                <a:t>40</a:t>
              </a: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670DDE49-5AC5-42FD-BD7B-173AF1C2475F}"/>
              </a:ext>
            </a:extLst>
          </p:cNvPr>
          <p:cNvGrpSpPr/>
          <p:nvPr/>
        </p:nvGrpSpPr>
        <p:grpSpPr>
          <a:xfrm>
            <a:off x="8725149" y="1423099"/>
            <a:ext cx="1616575" cy="1988338"/>
            <a:chOff x="6596324" y="1953052"/>
            <a:chExt cx="1616575" cy="1988338"/>
          </a:xfrm>
        </p:grpSpPr>
        <p:pic>
          <p:nvPicPr>
            <p:cNvPr id="67" name="Picture 2" descr="Pear">
              <a:extLst>
                <a:ext uri="{FF2B5EF4-FFF2-40B4-BE49-F238E27FC236}">
                  <a16:creationId xmlns:a16="http://schemas.microsoft.com/office/drawing/2014/main" xmlns="" id="{4FA6C9BE-9CF4-4B16-BB1E-1CE81AC24B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2" t="8667" r="15988" b="7832"/>
            <a:stretch/>
          </p:blipFill>
          <p:spPr bwMode="auto">
            <a:xfrm>
              <a:off x="6596324" y="1953052"/>
              <a:ext cx="1616575" cy="198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5B58BD75-2AAE-4D1D-80CA-FB1D2F15E58E}"/>
                </a:ext>
              </a:extLst>
            </p:cNvPr>
            <p:cNvSpPr txBox="1"/>
            <p:nvPr/>
          </p:nvSpPr>
          <p:spPr>
            <a:xfrm>
              <a:off x="7095075" y="2947221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0D0D0D"/>
                  </a:solidFill>
                </a:rPr>
                <a:t>15</a:t>
              </a: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04E24566-D8DD-4792-8BB6-BE2A2932437C}"/>
              </a:ext>
            </a:extLst>
          </p:cNvPr>
          <p:cNvGrpSpPr/>
          <p:nvPr/>
        </p:nvGrpSpPr>
        <p:grpSpPr>
          <a:xfrm>
            <a:off x="10271107" y="1423099"/>
            <a:ext cx="1616575" cy="1988338"/>
            <a:chOff x="6596324" y="1953052"/>
            <a:chExt cx="1616575" cy="1988338"/>
          </a:xfrm>
        </p:grpSpPr>
        <p:pic>
          <p:nvPicPr>
            <p:cNvPr id="85" name="Picture 2" descr="Pear">
              <a:extLst>
                <a:ext uri="{FF2B5EF4-FFF2-40B4-BE49-F238E27FC236}">
                  <a16:creationId xmlns:a16="http://schemas.microsoft.com/office/drawing/2014/main" xmlns="" id="{B9357457-E8B0-4989-9A19-40F4727348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2" t="8667" r="15988" b="7832"/>
            <a:stretch/>
          </p:blipFill>
          <p:spPr bwMode="auto">
            <a:xfrm>
              <a:off x="6596324" y="1953052"/>
              <a:ext cx="1616575" cy="198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CA4CE6CD-F0DA-41AF-8804-C3CE86823FBF}"/>
                </a:ext>
              </a:extLst>
            </p:cNvPr>
            <p:cNvSpPr txBox="1"/>
            <p:nvPr/>
          </p:nvSpPr>
          <p:spPr>
            <a:xfrm>
              <a:off x="7095075" y="2947221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0D0D0D"/>
                  </a:solidFill>
                </a:rPr>
                <a:t>36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DB7D53D1-9EBD-4179-9C9C-B6CD38A282C1}"/>
              </a:ext>
            </a:extLst>
          </p:cNvPr>
          <p:cNvGrpSpPr/>
          <p:nvPr/>
        </p:nvGrpSpPr>
        <p:grpSpPr>
          <a:xfrm>
            <a:off x="4617308" y="3506129"/>
            <a:ext cx="1616575" cy="1988338"/>
            <a:chOff x="6596324" y="1953052"/>
            <a:chExt cx="1616575" cy="1988338"/>
          </a:xfrm>
        </p:grpSpPr>
        <p:pic>
          <p:nvPicPr>
            <p:cNvPr id="88" name="Picture 2" descr="Pear">
              <a:extLst>
                <a:ext uri="{FF2B5EF4-FFF2-40B4-BE49-F238E27FC236}">
                  <a16:creationId xmlns:a16="http://schemas.microsoft.com/office/drawing/2014/main" xmlns="" id="{331C3498-2586-40E7-A999-7325E92181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2" t="8667" r="15988" b="7832"/>
            <a:stretch/>
          </p:blipFill>
          <p:spPr bwMode="auto">
            <a:xfrm>
              <a:off x="6596324" y="1953052"/>
              <a:ext cx="1616575" cy="198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8965088A-40B1-4239-8392-8A00ED3EEBC8}"/>
                </a:ext>
              </a:extLst>
            </p:cNvPr>
            <p:cNvSpPr txBox="1"/>
            <p:nvPr/>
          </p:nvSpPr>
          <p:spPr>
            <a:xfrm>
              <a:off x="7095075" y="2947221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0D0D0D"/>
                  </a:solidFill>
                </a:rPr>
                <a:t>20</a:t>
              </a: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274F9D5A-EA5B-49F4-A02D-8A29E76A6E7A}"/>
              </a:ext>
            </a:extLst>
          </p:cNvPr>
          <p:cNvGrpSpPr/>
          <p:nvPr/>
        </p:nvGrpSpPr>
        <p:grpSpPr>
          <a:xfrm>
            <a:off x="6178816" y="3563011"/>
            <a:ext cx="1616575" cy="1988338"/>
            <a:chOff x="6596324" y="1953052"/>
            <a:chExt cx="1616575" cy="1988338"/>
          </a:xfrm>
        </p:grpSpPr>
        <p:pic>
          <p:nvPicPr>
            <p:cNvPr id="91" name="Picture 2" descr="Pear">
              <a:extLst>
                <a:ext uri="{FF2B5EF4-FFF2-40B4-BE49-F238E27FC236}">
                  <a16:creationId xmlns:a16="http://schemas.microsoft.com/office/drawing/2014/main" xmlns="" id="{7613F6AD-D024-4F0B-9CEC-0A236680E1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2" t="8667" r="15988" b="7832"/>
            <a:stretch/>
          </p:blipFill>
          <p:spPr bwMode="auto">
            <a:xfrm>
              <a:off x="6596324" y="1953052"/>
              <a:ext cx="1616575" cy="198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C2C6081B-A844-4C93-AA42-92BFB7DDAB5A}"/>
                </a:ext>
              </a:extLst>
            </p:cNvPr>
            <p:cNvSpPr txBox="1"/>
            <p:nvPr/>
          </p:nvSpPr>
          <p:spPr>
            <a:xfrm>
              <a:off x="7095075" y="2947221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0D0D0D"/>
                  </a:solidFill>
                </a:rPr>
                <a:t>40</a:t>
              </a:r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xmlns="" id="{8FB4705F-A2FD-483F-B9F6-E1622FD904DF}"/>
              </a:ext>
            </a:extLst>
          </p:cNvPr>
          <p:cNvGrpSpPr/>
          <p:nvPr/>
        </p:nvGrpSpPr>
        <p:grpSpPr>
          <a:xfrm>
            <a:off x="7661454" y="3525118"/>
            <a:ext cx="1616575" cy="1988338"/>
            <a:chOff x="6596324" y="1953052"/>
            <a:chExt cx="1616575" cy="1988338"/>
          </a:xfrm>
        </p:grpSpPr>
        <p:pic>
          <p:nvPicPr>
            <p:cNvPr id="107" name="Picture 2" descr="Pear">
              <a:extLst>
                <a:ext uri="{FF2B5EF4-FFF2-40B4-BE49-F238E27FC236}">
                  <a16:creationId xmlns:a16="http://schemas.microsoft.com/office/drawing/2014/main" xmlns="" id="{3806C60D-FAC5-4959-8EB6-1CE8E977E8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2" t="8667" r="15988" b="7832"/>
            <a:stretch/>
          </p:blipFill>
          <p:spPr bwMode="auto">
            <a:xfrm>
              <a:off x="6596324" y="1953052"/>
              <a:ext cx="1616575" cy="198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56C02DA0-B8C4-43DE-862E-62E7BF44F8A5}"/>
                </a:ext>
              </a:extLst>
            </p:cNvPr>
            <p:cNvSpPr txBox="1"/>
            <p:nvPr/>
          </p:nvSpPr>
          <p:spPr>
            <a:xfrm>
              <a:off x="7095075" y="2947221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0D0D0D"/>
                  </a:solidFill>
                </a:rPr>
                <a:t>25</a:t>
              </a:r>
            </a:p>
          </p:txBody>
        </p:sp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xmlns="" id="{ED9CB8DF-5DF3-487D-B31B-2B31BE4D9B07}"/>
              </a:ext>
            </a:extLst>
          </p:cNvPr>
          <p:cNvGrpSpPr/>
          <p:nvPr/>
        </p:nvGrpSpPr>
        <p:grpSpPr>
          <a:xfrm>
            <a:off x="9143250" y="3506129"/>
            <a:ext cx="1616575" cy="1988338"/>
            <a:chOff x="6596324" y="1953052"/>
            <a:chExt cx="1616575" cy="1988338"/>
          </a:xfrm>
        </p:grpSpPr>
        <p:pic>
          <p:nvPicPr>
            <p:cNvPr id="110" name="Picture 2" descr="Pear">
              <a:extLst>
                <a:ext uri="{FF2B5EF4-FFF2-40B4-BE49-F238E27FC236}">
                  <a16:creationId xmlns:a16="http://schemas.microsoft.com/office/drawing/2014/main" xmlns="" id="{039D8F18-7CAF-416E-B053-41C93690F3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2" t="8667" r="15988" b="7832"/>
            <a:stretch/>
          </p:blipFill>
          <p:spPr bwMode="auto">
            <a:xfrm>
              <a:off x="6596324" y="1953052"/>
              <a:ext cx="1616575" cy="198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CDC76522-3380-4832-A85E-89C8886E3504}"/>
                </a:ext>
              </a:extLst>
            </p:cNvPr>
            <p:cNvSpPr txBox="1"/>
            <p:nvPr/>
          </p:nvSpPr>
          <p:spPr>
            <a:xfrm>
              <a:off x="7095075" y="2947221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0D0D0D"/>
                  </a:solidFill>
                </a:rPr>
                <a:t>30</a:t>
              </a:r>
            </a:p>
          </p:txBody>
        </p:sp>
      </p:grpSp>
      <p:sp>
        <p:nvSpPr>
          <p:cNvPr id="47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764576" y="1509155"/>
            <a:ext cx="2892770" cy="8203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Знайди </a:t>
            </a:r>
            <a:r>
              <a:rPr lang="uk-UA" sz="2400" b="1" dirty="0">
                <a:solidFill>
                  <a:srgbClr val="7030A0"/>
                </a:solidFill>
              </a:rPr>
              <a:t>різницю цих </a:t>
            </a:r>
            <a:r>
              <a:rPr lang="uk-UA" sz="2400" b="1" dirty="0" smtClean="0">
                <a:solidFill>
                  <a:srgbClr val="7030A0"/>
                </a:solidFill>
              </a:rPr>
              <a:t>чисел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Знайди закономірність і помилки в рядах чисел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3" y="1290227"/>
            <a:ext cx="1514771" cy="256345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15824" y="160040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81381" y="-70097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69814" y="1600407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953" y="-70097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248" t="26614" r="11001" b="23162"/>
          <a:stretch/>
        </p:blipFill>
        <p:spPr>
          <a:xfrm>
            <a:off x="5028955" y="1272238"/>
            <a:ext cx="2340000" cy="1224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02049" y="-651277"/>
            <a:ext cx="455016" cy="56766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64259" y="2343398"/>
            <a:ext cx="67305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40   36   32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27050" y="3080573"/>
            <a:ext cx="67305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50   45   40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555118" y="2347799"/>
            <a:ext cx="468456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28   24   20   16   12   8   4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564384" y="3080987"/>
            <a:ext cx="458753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35   30   25   20  15   10   5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75938" y="3853685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151915" y="3665762"/>
            <a:ext cx="3568362" cy="108474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Встав числа 8, 4, 32 і 5, 8, 40 у рівності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47112" y="4458115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904027" y="3860514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892348" y="4458115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55876" y="5058106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27050" y="5662536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892348" y="5077761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863522" y="5682191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59971" y="3842715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4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606019" y="3842714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79400" y="4427490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59381" y="4424578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4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247802" y="3839803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32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247802" y="4427490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32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24882" y="5077760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32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38492" y="5642881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32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373982" y="500935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55680" y="562608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602318" y="501812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373982" y="5594128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8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4" grpId="0"/>
      <p:bldP spid="101" grpId="0" animBg="1"/>
      <p:bldP spid="65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98" grpId="0" animBg="1"/>
      <p:bldP spid="99" grpId="0" animBg="1"/>
      <p:bldP spid="102" grpId="0"/>
      <p:bldP spid="110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8 Складання таблиць множення\№100 - Ділення на число 5\2025-03-12_2210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30232" r="15242" b="488"/>
          <a:stretch/>
        </p:blipFill>
        <p:spPr bwMode="auto">
          <a:xfrm>
            <a:off x="1054099" y="1782000"/>
            <a:ext cx="6424387" cy="217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751114" y="470037"/>
            <a:ext cx="10386786" cy="115193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 схемою склади добутки з множником і частки з дільником 5.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963308" y="4156658"/>
            <a:ext cx="78195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36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146320" y="4178364"/>
            <a:ext cx="28169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45 – 45 : 5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146320" y="4926439"/>
            <a:ext cx="28169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20 + 20 : 5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963308" y="4931915"/>
            <a:ext cx="8728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24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388957" y="4178364"/>
            <a:ext cx="29712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(37 – 27) : 5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360229" y="4178363"/>
            <a:ext cx="8728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2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388957" y="4926438"/>
            <a:ext cx="29712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5 ∙ 3 – 15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360230" y="4926437"/>
            <a:ext cx="8728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0</a:t>
            </a:r>
            <a:endParaRPr lang="uk-U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137" b="59896"/>
          <a:stretch/>
        </p:blipFill>
        <p:spPr>
          <a:xfrm>
            <a:off x="251269" y="1292236"/>
            <a:ext cx="8587931" cy="540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12372" y="542210"/>
            <a:ext cx="10025742" cy="750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770 виразом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215489" y="1441058"/>
            <a:ext cx="6798258" cy="2391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У холодильній шафі магазину міститься 15 пакетів </a:t>
            </a:r>
            <a:r>
              <a:rPr lang="uk-UA" sz="2800" b="1" dirty="0">
                <a:solidFill>
                  <a:srgbClr val="FFFF00"/>
                </a:solidFill>
              </a:rPr>
              <a:t>кефіру</a:t>
            </a:r>
            <a:r>
              <a:rPr lang="uk-UA" sz="2800" b="1" dirty="0"/>
              <a:t>, 20 пакетів </a:t>
            </a:r>
            <a:r>
              <a:rPr lang="uk-UA" sz="2800" b="1" dirty="0">
                <a:solidFill>
                  <a:srgbClr val="FFFF00"/>
                </a:solidFill>
              </a:rPr>
              <a:t>молока</a:t>
            </a:r>
            <a:r>
              <a:rPr lang="uk-UA" sz="2800" b="1" dirty="0"/>
              <a:t>, а </a:t>
            </a:r>
            <a:r>
              <a:rPr lang="uk-UA" sz="2800" b="1" dirty="0">
                <a:solidFill>
                  <a:srgbClr val="FFFF00"/>
                </a:solidFill>
              </a:rPr>
              <a:t>закваски</a:t>
            </a:r>
            <a:r>
              <a:rPr lang="uk-UA" sz="2800" b="1" dirty="0"/>
              <a:t> – у 5 разів менше, ніж молока. Скільки всього пакетів молочної продукції міститься в холодильній </a:t>
            </a:r>
            <a:r>
              <a:rPr lang="uk-UA" sz="2800" b="1" dirty="0" smtClean="0"/>
              <a:t>шафі?</a:t>
            </a:r>
            <a:endParaRPr lang="uk-UA" sz="2800" b="1" dirty="0"/>
          </a:p>
        </p:txBody>
      </p:sp>
      <p:pic>
        <p:nvPicPr>
          <p:cNvPr id="1026" name="Picture 2" descr="Supermarket thermocool refrigerator shelves food vector">
            <a:extLst>
              <a:ext uri="{FF2B5EF4-FFF2-40B4-BE49-F238E27FC236}">
                <a16:creationId xmlns:a16="http://schemas.microsoft.com/office/drawing/2014/main" xmlns="" id="{A67AB9E0-11FF-4351-8ABE-B03069CC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773" y="3538973"/>
            <a:ext cx="3008242" cy="31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25" y="1292235"/>
            <a:ext cx="2705164" cy="1381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32662" y="2480192"/>
            <a:ext cx="265279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 К – 15 п.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М – 20 п.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З - ? п., у 5 р. &lt;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516087" y="2558565"/>
            <a:ext cx="391886" cy="1306622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4108828" y="2760683"/>
            <a:ext cx="87281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? п.</a:t>
            </a:r>
            <a:endParaRPr lang="uk-UA" sz="36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200400" y="3192257"/>
            <a:ext cx="0" cy="4551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329543" y="3172689"/>
            <a:ext cx="870857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32662" y="3877285"/>
            <a:ext cx="191256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 К + М + З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689117" y="4595712"/>
            <a:ext cx="297936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 15 + 20 + 20 : 5 =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668486" y="4595712"/>
            <a:ext cx="13715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 39 (п.)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32662" y="5284856"/>
            <a:ext cx="191256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 Відповідь: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645230" y="5284856"/>
            <a:ext cx="508362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 39 пакетів молочної продукції.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2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5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7653</TotalTime>
  <Words>425</Words>
  <Application>Microsoft Office PowerPoint</Application>
  <PresentationFormat>Произвольный</PresentationFormat>
  <Paragraphs>108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Самооцінювання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1018</cp:revision>
  <dcterms:created xsi:type="dcterms:W3CDTF">2018-01-05T16:38:53Z</dcterms:created>
  <dcterms:modified xsi:type="dcterms:W3CDTF">2025-03-13T10:17:15Z</dcterms:modified>
</cp:coreProperties>
</file>