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849" r:id="rId3"/>
    <p:sldId id="850" r:id="rId4"/>
    <p:sldId id="852" r:id="rId5"/>
    <p:sldId id="736" r:id="rId6"/>
    <p:sldId id="817" r:id="rId7"/>
    <p:sldId id="841" r:id="rId8"/>
    <p:sldId id="757" r:id="rId9"/>
    <p:sldId id="845" r:id="rId10"/>
    <p:sldId id="853" r:id="rId11"/>
    <p:sldId id="85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49"/>
            <p14:sldId id="850"/>
            <p14:sldId id="852"/>
            <p14:sldId id="736"/>
            <p14:sldId id="817"/>
            <p14:sldId id="841"/>
            <p14:sldId id="757"/>
            <p14:sldId id="845"/>
            <p14:sldId id="853"/>
            <p14:sldId id="85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CBA"/>
    <a:srgbClr val="C6109F"/>
    <a:srgbClr val="FCE0F6"/>
    <a:srgbClr val="00B050"/>
    <a:srgbClr val="0D0D0D"/>
    <a:srgbClr val="FF3131"/>
    <a:srgbClr val="295FFF"/>
    <a:srgbClr val="2F3242"/>
    <a:srgbClr val="9E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5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36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3466C275-B8F1-459F-B50B-976409EFE0E4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Визначе-ння</a:t>
          </a:r>
          <a:r>
            <a:rPr lang="uk-UA" sz="3200" b="1" dirty="0" smtClean="0">
              <a:solidFill>
                <a:schemeClr val="bg1"/>
              </a:solidFill>
            </a:rPr>
            <a:t> часу за </a:t>
          </a:r>
          <a:r>
            <a:rPr lang="uk-UA" sz="3200" b="1" dirty="0" err="1" smtClean="0">
              <a:solidFill>
                <a:schemeClr val="bg1"/>
              </a:solidFill>
            </a:rPr>
            <a:t>годинни</a:t>
          </a:r>
          <a:r>
            <a:rPr lang="uk-UA" sz="3200" b="1" dirty="0" smtClean="0">
              <a:solidFill>
                <a:schemeClr val="bg1"/>
              </a:solidFill>
            </a:rPr>
            <a:t>-ком </a:t>
          </a:r>
          <a:endParaRPr lang="ru-RU" sz="3200" b="1" dirty="0">
            <a:solidFill>
              <a:schemeClr val="bg1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Порівня-ння</a:t>
          </a:r>
          <a:r>
            <a:rPr lang="uk-UA" sz="3200" b="1" dirty="0" smtClean="0">
              <a:solidFill>
                <a:schemeClr val="bg1"/>
              </a:solidFill>
            </a:rPr>
            <a:t> виразів і чисел 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A215C720-AC42-4A5D-B519-55351306B10C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Обчисле-ння</a:t>
          </a:r>
          <a:r>
            <a:rPr lang="uk-UA" sz="3200" b="1" dirty="0" smtClean="0">
              <a:solidFill>
                <a:schemeClr val="bg1"/>
              </a:solidFill>
            </a:rPr>
            <a:t>  значень буквених виразів</a:t>
          </a:r>
          <a:endParaRPr lang="uk-UA" sz="3200" b="1" dirty="0">
            <a:solidFill>
              <a:schemeClr val="bg1"/>
            </a:solidFill>
          </a:endParaRPr>
        </a:p>
      </dgm:t>
    </dgm:pt>
    <dgm:pt modelId="{FFDE9148-2169-4DDB-88AB-B70F8D8BB2B7}" type="parTrans" cxnId="{ED286F7A-EAC3-4192-86C3-7C6CFB59711A}">
      <dgm:prSet/>
      <dgm:spPr/>
      <dgm:t>
        <a:bodyPr/>
        <a:lstStyle/>
        <a:p>
          <a:endParaRPr lang="ru-RU"/>
        </a:p>
      </dgm:t>
    </dgm:pt>
    <dgm:pt modelId="{216C3FAA-4EB4-4A54-AB2D-45C686630635}" type="sibTrans" cxnId="{ED286F7A-EAC3-4192-86C3-7C6CFB59711A}">
      <dgm:prSet/>
      <dgm:spPr/>
      <dgm:t>
        <a:bodyPr/>
        <a:lstStyle/>
        <a:p>
          <a:endParaRPr lang="ru-RU"/>
        </a:p>
      </dgm:t>
    </dgm:pt>
    <dgm:pt modelId="{7336CB98-044E-4C54-B0C1-A4B2DF5F60F6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dirty="0" smtClean="0">
              <a:solidFill>
                <a:schemeClr val="bg1"/>
              </a:solidFill>
            </a:rPr>
            <a:t> задач</a:t>
          </a:r>
          <a:endParaRPr lang="ru-RU" sz="3200" dirty="0"/>
        </a:p>
      </dgm:t>
    </dgm:pt>
    <dgm:pt modelId="{20A2CC72-E1FB-44A0-A018-290F9FBDF0C2}" type="parTrans" cxnId="{37A3108C-32EB-421A-B7FB-4A1761C700AE}">
      <dgm:prSet/>
      <dgm:spPr/>
      <dgm:t>
        <a:bodyPr/>
        <a:lstStyle/>
        <a:p>
          <a:endParaRPr lang="ru-RU"/>
        </a:p>
      </dgm:t>
    </dgm:pt>
    <dgm:pt modelId="{A0A63C25-F28C-4CB2-81EF-9A0D73AAFBDE}" type="sibTrans" cxnId="{37A3108C-32EB-421A-B7FB-4A1761C700AE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93B566-6306-40C5-A3D5-B84E788E517B}" type="pres">
      <dgm:prSet presAssocID="{17FCBCD0-5166-44EF-A995-697AB50FC98B}" presName="node" presStyleLbl="node1" presStyleIdx="0" presStyleCnt="5" custScaleX="111701" custLinFactX="-101027" custLinFactNeighborX="-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1" presStyleCnt="5" custScaleX="123873" custLinFactNeighborX="5586" custLinFactNeighborY="-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7812C28C-D73C-44D8-8CAB-DA1517245623}" type="pres">
      <dgm:prSet presAssocID="{A215C720-AC42-4A5D-B519-55351306B10C}" presName="node" presStyleLbl="node1" presStyleIdx="2" presStyleCnt="5" custScaleX="131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DD4D1-42BE-401A-A712-532B0AB3BBE2}" type="pres">
      <dgm:prSet presAssocID="{216C3FAA-4EB4-4A54-AB2D-45C686630635}" presName="sibTrans" presStyleCnt="0"/>
      <dgm:spPr/>
    </dgm:pt>
    <dgm:pt modelId="{6C0F7CAC-2753-43F9-84FC-D27019835444}" type="pres">
      <dgm:prSet presAssocID="{3466C275-B8F1-459F-B50B-976409EFE0E4}" presName="node" presStyleLbl="node1" presStyleIdx="3" presStyleCnt="5" custScaleX="133470" custLinFactX="125141" custLinFactNeighborX="200000" custLinFactNeighborY="-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2A7A8-393E-491E-82DE-95F41C18EC8B}" type="pres">
      <dgm:prSet presAssocID="{2833D3A3-6263-4921-903C-07E9A6421D09}" presName="sibTrans" presStyleCnt="0"/>
      <dgm:spPr/>
    </dgm:pt>
    <dgm:pt modelId="{2C4DFAC9-BB0C-471E-B976-177F46440F5F}" type="pres">
      <dgm:prSet presAssocID="{7336CB98-044E-4C54-B0C1-A4B2DF5F60F6}" presName="node" presStyleLbl="node1" presStyleIdx="4" presStyleCnt="5" custScaleX="131762" custLinFactX="-127267" custLinFactNeighborX="-200000" custLinFactNeighborY="-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286F7A-EAC3-4192-86C3-7C6CFB59711A}" srcId="{289AA968-9F58-4A6E-B11C-582CA574AD65}" destId="{A215C720-AC42-4A5D-B519-55351306B10C}" srcOrd="2" destOrd="0" parTransId="{FFDE9148-2169-4DDB-88AB-B70F8D8BB2B7}" sibTransId="{216C3FAA-4EB4-4A54-AB2D-45C686630635}"/>
    <dgm:cxn modelId="{8A7A3432-3C2B-4F5D-BCE2-91E3728FCED1}" type="presOf" srcId="{A215C720-AC42-4A5D-B519-55351306B10C}" destId="{7812C28C-D73C-44D8-8CAB-DA1517245623}" srcOrd="0" destOrd="0" presId="urn:microsoft.com/office/officeart/2005/8/layout/hList6"/>
    <dgm:cxn modelId="{4A9EE714-AD6C-4C23-B6F5-18E57EA3E9CE}" srcId="{289AA968-9F58-4A6E-B11C-582CA574AD65}" destId="{3466C275-B8F1-459F-B50B-976409EFE0E4}" srcOrd="3" destOrd="0" parTransId="{C0C08257-B11F-41E4-8C89-4961A82ACA32}" sibTransId="{2833D3A3-6263-4921-903C-07E9A6421D09}"/>
    <dgm:cxn modelId="{4D6393D1-23D9-49CA-876E-0500FB21F6A0}" srcId="{289AA968-9F58-4A6E-B11C-582CA574AD65}" destId="{1A16E29F-4735-4462-97C4-9BCD9C4C486C}" srcOrd="1" destOrd="0" parTransId="{73E3B522-476C-406F-A210-531690AED282}" sibTransId="{F2D33BF4-615F-4128-B58D-C20892E7A4B8}"/>
    <dgm:cxn modelId="{3A1F7967-3FFE-4497-A1B9-5048DE02D2AD}" type="presOf" srcId="{17FCBCD0-5166-44EF-A995-697AB50FC98B}" destId="{8C93B566-6306-40C5-A3D5-B84E788E517B}" srcOrd="0" destOrd="0" presId="urn:microsoft.com/office/officeart/2005/8/layout/hList6"/>
    <dgm:cxn modelId="{7FE37649-D5E1-4C12-8957-04D2DCD776BE}" type="presOf" srcId="{1A16E29F-4735-4462-97C4-9BCD9C4C486C}" destId="{5224CAA1-3EC9-4CF6-8381-99180C56B6A8}" srcOrd="0" destOrd="0" presId="urn:microsoft.com/office/officeart/2005/8/layout/hList6"/>
    <dgm:cxn modelId="{86132EA4-A7A9-40FF-86C6-CDC1EF408A5D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0" destOrd="0" parTransId="{5DA8E561-7845-4F5E-8BAA-7476E17DE152}" sibTransId="{51DA5559-1D76-4E84-9E22-8C1484394DD0}"/>
    <dgm:cxn modelId="{37A3108C-32EB-421A-B7FB-4A1761C700AE}" srcId="{289AA968-9F58-4A6E-B11C-582CA574AD65}" destId="{7336CB98-044E-4C54-B0C1-A4B2DF5F60F6}" srcOrd="4" destOrd="0" parTransId="{20A2CC72-E1FB-44A0-A018-290F9FBDF0C2}" sibTransId="{A0A63C25-F28C-4CB2-81EF-9A0D73AAFBDE}"/>
    <dgm:cxn modelId="{7456725C-1FE7-41CD-A7B2-0CD80605C271}" type="presOf" srcId="{7336CB98-044E-4C54-B0C1-A4B2DF5F60F6}" destId="{2C4DFAC9-BB0C-471E-B976-177F46440F5F}" srcOrd="0" destOrd="0" presId="urn:microsoft.com/office/officeart/2005/8/layout/hList6"/>
    <dgm:cxn modelId="{823D9EFC-C829-4660-964F-D8EF84D6EF2E}" type="presOf" srcId="{3466C275-B8F1-459F-B50B-976409EFE0E4}" destId="{6C0F7CAC-2753-43F9-84FC-D27019835444}" srcOrd="0" destOrd="0" presId="urn:microsoft.com/office/officeart/2005/8/layout/hList6"/>
    <dgm:cxn modelId="{9E0E72C1-D90B-41AB-A81F-064BDF3AFD50}" type="presParOf" srcId="{6408D3F1-0C0E-4F5D-B5D5-053E6D4B4C50}" destId="{8C93B566-6306-40C5-A3D5-B84E788E517B}" srcOrd="0" destOrd="0" presId="urn:microsoft.com/office/officeart/2005/8/layout/hList6"/>
    <dgm:cxn modelId="{1A2AF6E5-35CE-4EC2-AE78-BA19D6941920}" type="presParOf" srcId="{6408D3F1-0C0E-4F5D-B5D5-053E6D4B4C50}" destId="{B4E8D5E2-E5AE-41CC-80D3-5A0016AFADCC}" srcOrd="1" destOrd="0" presId="urn:microsoft.com/office/officeart/2005/8/layout/hList6"/>
    <dgm:cxn modelId="{DC670897-E6E1-4CE8-93D8-61C629B64437}" type="presParOf" srcId="{6408D3F1-0C0E-4F5D-B5D5-053E6D4B4C50}" destId="{5224CAA1-3EC9-4CF6-8381-99180C56B6A8}" srcOrd="2" destOrd="0" presId="urn:microsoft.com/office/officeart/2005/8/layout/hList6"/>
    <dgm:cxn modelId="{A9042915-4C97-4C43-A7FA-DE057D6FB929}" type="presParOf" srcId="{6408D3F1-0C0E-4F5D-B5D5-053E6D4B4C50}" destId="{2EE084EB-38FB-44EB-B050-492531D297D1}" srcOrd="3" destOrd="0" presId="urn:microsoft.com/office/officeart/2005/8/layout/hList6"/>
    <dgm:cxn modelId="{94E16C33-DF6A-4616-92CA-AA813163436A}" type="presParOf" srcId="{6408D3F1-0C0E-4F5D-B5D5-053E6D4B4C50}" destId="{7812C28C-D73C-44D8-8CAB-DA1517245623}" srcOrd="4" destOrd="0" presId="urn:microsoft.com/office/officeart/2005/8/layout/hList6"/>
    <dgm:cxn modelId="{F46C96E7-E2A3-48E6-97CF-F4B9B79F02BF}" type="presParOf" srcId="{6408D3F1-0C0E-4F5D-B5D5-053E6D4B4C50}" destId="{272DD4D1-42BE-401A-A712-532B0AB3BBE2}" srcOrd="5" destOrd="0" presId="urn:microsoft.com/office/officeart/2005/8/layout/hList6"/>
    <dgm:cxn modelId="{19493100-7456-4DE7-BBC7-000533FC32E2}" type="presParOf" srcId="{6408D3F1-0C0E-4F5D-B5D5-053E6D4B4C50}" destId="{6C0F7CAC-2753-43F9-84FC-D27019835444}" srcOrd="6" destOrd="0" presId="urn:microsoft.com/office/officeart/2005/8/layout/hList6"/>
    <dgm:cxn modelId="{57C1ED58-BC7D-46C9-A173-AA61601490E2}" type="presParOf" srcId="{6408D3F1-0C0E-4F5D-B5D5-053E6D4B4C50}" destId="{4BA2A7A8-393E-491E-82DE-95F41C18EC8B}" srcOrd="7" destOrd="0" presId="urn:microsoft.com/office/officeart/2005/8/layout/hList6"/>
    <dgm:cxn modelId="{46BD3F37-9F8C-4AE1-98B6-1908DC44CE74}" type="presParOf" srcId="{6408D3F1-0C0E-4F5D-B5D5-053E6D4B4C50}" destId="{2C4DFAC9-BB0C-471E-B976-177F46440F5F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3B566-6306-40C5-A3D5-B84E788E517B}">
      <dsp:nvSpPr>
        <dsp:cNvPr id="0" name=""/>
        <dsp:cNvSpPr/>
      </dsp:nvSpPr>
      <dsp:spPr>
        <a:xfrm rot="16200000">
          <a:off x="-1227389" y="1227389"/>
          <a:ext cx="4272497" cy="1817717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498"/>
        <a:ext cx="1817717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822479" y="1128351"/>
          <a:ext cx="4272497" cy="2015793"/>
        </a:xfrm>
        <a:prstGeom prst="flowChartManualOperation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Порівня-ння</a:t>
          </a:r>
          <a:r>
            <a:rPr lang="uk-UA" sz="3200" b="1" kern="1200" dirty="0" smtClean="0">
              <a:solidFill>
                <a:schemeClr val="bg1"/>
              </a:solidFill>
            </a:rPr>
            <a:t> виразів і чисел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950831" y="854498"/>
        <a:ext cx="2015793" cy="2563499"/>
      </dsp:txXfrm>
    </dsp:sp>
    <dsp:sp modelId="{7812C28C-D73C-44D8-8CAB-DA1517245623}">
      <dsp:nvSpPr>
        <dsp:cNvPr id="0" name=""/>
        <dsp:cNvSpPr/>
      </dsp:nvSpPr>
      <dsp:spPr>
        <a:xfrm rot="16200000">
          <a:off x="3015194" y="1066660"/>
          <a:ext cx="4272497" cy="2139175"/>
        </a:xfrm>
        <a:prstGeom prst="flowChartManualOperati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Обчисле-ння</a:t>
          </a:r>
          <a:r>
            <a:rPr lang="uk-UA" sz="3200" b="1" kern="1200" dirty="0" smtClean="0">
              <a:solidFill>
                <a:schemeClr val="bg1"/>
              </a:solidFill>
            </a:rPr>
            <a:t>  значень буквених виразів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4081855" y="854498"/>
        <a:ext cx="2139175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7563281" y="1050265"/>
          <a:ext cx="4272497" cy="2171965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Визначе-ння</a:t>
          </a:r>
          <a:r>
            <a:rPr lang="uk-UA" sz="3200" b="1" kern="1200" dirty="0" smtClean="0">
              <a:solidFill>
                <a:schemeClr val="bg1"/>
              </a:solidFill>
            </a:rPr>
            <a:t> часу за </a:t>
          </a:r>
          <a:r>
            <a:rPr lang="uk-UA" sz="3200" b="1" kern="1200" dirty="0" err="1" smtClean="0">
              <a:solidFill>
                <a:schemeClr val="bg1"/>
              </a:solidFill>
            </a:rPr>
            <a:t>годинни</a:t>
          </a:r>
          <a:r>
            <a:rPr lang="uk-UA" sz="3200" b="1" kern="1200" dirty="0" smtClean="0">
              <a:solidFill>
                <a:schemeClr val="bg1"/>
              </a:solidFill>
            </a:rPr>
            <a:t>-ком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613547" y="854498"/>
        <a:ext cx="2171965" cy="2563499"/>
      </dsp:txXfrm>
    </dsp:sp>
    <dsp:sp modelId="{2C4DFAC9-BB0C-471E-B976-177F46440F5F}">
      <dsp:nvSpPr>
        <dsp:cNvPr id="0" name=""/>
        <dsp:cNvSpPr/>
      </dsp:nvSpPr>
      <dsp:spPr>
        <a:xfrm rot="16200000">
          <a:off x="5257810" y="1064162"/>
          <a:ext cx="4272497" cy="2144171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kern="1200" dirty="0" smtClean="0">
              <a:solidFill>
                <a:schemeClr val="bg1"/>
              </a:solidFill>
            </a:rPr>
            <a:t> задач</a:t>
          </a:r>
          <a:endParaRPr lang="ru-RU" sz="3200" kern="1200" dirty="0"/>
        </a:p>
      </dsp:txBody>
      <dsp:txXfrm rot="5400000">
        <a:off x="6321973" y="854498"/>
        <a:ext cx="2144171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7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18" Type="http://schemas.openxmlformats.org/officeDocument/2006/relationships/image" Target="../media/image22.png"/><Relationship Id="rId3" Type="http://schemas.openxmlformats.org/officeDocument/2006/relationships/image" Target="../media/image15.png"/><Relationship Id="rId21" Type="http://schemas.microsoft.com/office/2007/relationships/hdphoto" Target="../media/hdphoto6.wdp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17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microsoft.com/office/2007/relationships/hdphoto" Target="../media/hdphoto1.wdp"/><Relationship Id="rId19" Type="http://schemas.microsoft.com/office/2007/relationships/hdphoto" Target="../media/hdphoto5.wdp"/><Relationship Id="rId4" Type="http://schemas.openxmlformats.org/officeDocument/2006/relationships/image" Target="../media/image16.jpe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8609" y="3526991"/>
            <a:ext cx="10459109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Обчислення значень буквених виразів. </a:t>
            </a:r>
            <a:endParaRPr lang="uk-UA" sz="4000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Mathematical expression in a yellow notebook icon">
            <a:extLst>
              <a:ext uri="{FF2B5EF4-FFF2-40B4-BE49-F238E27FC236}">
                <a16:creationId xmlns="" xmlns:a16="http://schemas.microsoft.com/office/drawing/2014/main" id="{228EA010-52AE-45D5-8249-C04ACD6D1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09" y="1116000"/>
            <a:ext cx="2266950" cy="238125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20007" y="1116000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4 і 5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10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8452" y="563981"/>
            <a:ext cx="9631061" cy="7029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Котру годину показує годинник?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933315" y="4073352"/>
            <a:ext cx="2431856" cy="107721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8 година </a:t>
            </a:r>
            <a:endParaRPr lang="uk-UA" sz="32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35 </a:t>
            </a:r>
            <a:r>
              <a:rPr lang="uk-UA" sz="3200" b="1" dirty="0">
                <a:solidFill>
                  <a:srgbClr val="0070C0"/>
                </a:solidFill>
              </a:rPr>
              <a:t>хвилин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4878943" y="4073352"/>
            <a:ext cx="2230077" cy="1077218"/>
          </a:xfrm>
          <a:prstGeom prst="rect">
            <a:avLst/>
          </a:prstGeom>
          <a:ln w="38100">
            <a:solidFill>
              <a:srgbClr val="C6109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BA1CBA"/>
                </a:solidFill>
              </a:rPr>
              <a:t>12 година 30 хвилин</a:t>
            </a:r>
            <a:endParaRPr lang="uk-UA" sz="3200" b="1" dirty="0">
              <a:solidFill>
                <a:srgbClr val="BA1CBA"/>
              </a:solidFill>
            </a:endParaRPr>
          </a:p>
        </p:txBody>
      </p:sp>
      <p:pic>
        <p:nvPicPr>
          <p:cNvPr id="14" name="Picture 2" descr="D:\2 клас\3 Математика\1 Листопад\08 Складання таблиць множення 4 і 5\№101 - Буквені вирази\2025-03-16_215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86" y="1323972"/>
            <a:ext cx="8230192" cy="264052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4878942" y="5155098"/>
            <a:ext cx="2230077" cy="1077218"/>
          </a:xfrm>
          <a:prstGeom prst="rect">
            <a:avLst/>
          </a:prstGeom>
          <a:ln w="38100">
            <a:solidFill>
              <a:srgbClr val="C6109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BA1CBA"/>
                </a:solidFill>
              </a:rPr>
              <a:t>Пів на першу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7879001" y="4073352"/>
            <a:ext cx="2230077" cy="1077218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4 година </a:t>
            </a:r>
          </a:p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15 хвилин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7879001" y="5133326"/>
            <a:ext cx="2230077" cy="1077218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B050"/>
                </a:solidFill>
              </a:rPr>
              <a:t>15 хвилин на п’яту</a:t>
            </a:r>
          </a:p>
        </p:txBody>
      </p:sp>
    </p:spTree>
    <p:extLst>
      <p:ext uri="{BB962C8B-B14F-4D97-AF65-F5344CB8AC3E}">
        <p14:creationId xmlns:p14="http://schemas.microsoft.com/office/powerpoint/2010/main" val="389199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785" y="476672"/>
            <a:ext cx="9841410" cy="72008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842444" y="1323081"/>
            <a:ext cx="8458200" cy="66900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7030A0"/>
                </a:solidFill>
              </a:rPr>
              <a:t>Обери </a:t>
            </a:r>
            <a:r>
              <a:rPr lang="uk-UA" sz="2400" b="1" dirty="0" err="1" smtClean="0">
                <a:solidFill>
                  <a:srgbClr val="7030A0"/>
                </a:solidFill>
              </a:rPr>
              <a:t>смайл</a:t>
            </a:r>
            <a:r>
              <a:rPr lang="uk-UA" sz="2400" b="1" dirty="0" smtClean="0">
                <a:solidFill>
                  <a:srgbClr val="7030A0"/>
                </a:solidFill>
              </a:rPr>
              <a:t>, яким визначиш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892319" y="4609944"/>
            <a:ext cx="2503716" cy="11901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Відчуваю задоволення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5486" y="4649243"/>
            <a:ext cx="2231572" cy="1123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785" y="462191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62" y="2240530"/>
            <a:ext cx="2718111" cy="210584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269" y="2240529"/>
            <a:ext cx="2473815" cy="210584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09645" y="2291976"/>
            <a:ext cx="2231571" cy="21058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60" y="2291976"/>
            <a:ext cx="2105845" cy="210584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7559" y="464924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2195171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4">
            <a:extLst>
              <a:ext uri="{FF2B5EF4-FFF2-40B4-BE49-F238E27FC236}"/>
            </a:extLst>
          </p:cNvPr>
          <p:cNvSpPr/>
          <p:nvPr/>
        </p:nvSpPr>
        <p:spPr>
          <a:xfrm>
            <a:off x="500140" y="2050596"/>
            <a:ext cx="5803899" cy="3084058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chemeClr val="bg1"/>
                </a:solidFill>
                <a:latin typeface="+mj-lt"/>
              </a:rPr>
              <a:t>Усім, усім добрий день! </a:t>
            </a:r>
          </a:p>
          <a:p>
            <a:pPr algn="ctr" eaLnBrk="1" hangingPunct="1">
              <a:defRPr/>
            </a:pPr>
            <a:r>
              <a:rPr lang="uk-UA" sz="3200" b="1" dirty="0">
                <a:solidFill>
                  <a:schemeClr val="bg1"/>
                </a:solidFill>
                <a:latin typeface="+mj-lt"/>
              </a:rPr>
              <a:t>Геть з дороги, наша лінь!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  </a:t>
            </a:r>
          </a:p>
          <a:p>
            <a:pPr algn="ctr" eaLnBrk="1" hangingPunct="1">
              <a:defRPr/>
            </a:pPr>
            <a:r>
              <a:rPr lang="uk-UA" sz="3200" b="1" dirty="0">
                <a:solidFill>
                  <a:schemeClr val="bg1"/>
                </a:solidFill>
                <a:latin typeface="+mj-lt"/>
              </a:rPr>
              <a:t>Хай не заважає працювати </a:t>
            </a:r>
          </a:p>
          <a:p>
            <a:pPr algn="ctr" eaLnBrk="1" hangingPunct="1">
              <a:defRPr/>
            </a:pPr>
            <a:r>
              <a:rPr lang="uk-UA" sz="3200" b="1" dirty="0">
                <a:solidFill>
                  <a:schemeClr val="bg1"/>
                </a:solidFill>
                <a:latin typeface="+mj-lt"/>
              </a:rPr>
              <a:t>Гарним хлопцям та дівчатам.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086" y="393925"/>
            <a:ext cx="5505148" cy="63974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4" name="Сувій: вертикальний 3">
            <a:extLst>
              <a:ext uri="{FF2B5EF4-FFF2-40B4-BE49-F238E27FC236}"/>
            </a:extLst>
          </p:cNvPr>
          <p:cNvSpPr/>
          <p:nvPr/>
        </p:nvSpPr>
        <p:spPr>
          <a:xfrm>
            <a:off x="901399" y="607715"/>
            <a:ext cx="4928204" cy="1295888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</a:rPr>
              <a:t>Кольорова емоція</a:t>
            </a:r>
          </a:p>
        </p:txBody>
      </p:sp>
      <p:sp>
        <p:nvSpPr>
          <p:cNvPr id="5" name="Прямокутник 4"/>
          <p:cNvSpPr>
            <a:spLocks noChangeArrowheads="1"/>
          </p:cNvSpPr>
          <p:nvPr/>
        </p:nvSpPr>
        <p:spPr bwMode="auto">
          <a:xfrm>
            <a:off x="6564086" y="411998"/>
            <a:ext cx="1247393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2400" b="1">
                <a:solidFill>
                  <a:srgbClr val="002060"/>
                </a:solidFill>
                <a:latin typeface="Arial" charset="0"/>
              </a:rPr>
              <a:t>весела</a:t>
            </a:r>
            <a:endParaRPr lang="uk-UA" altLang="ru-RU" sz="2400">
              <a:latin typeface="Arial" charset="0"/>
            </a:endParaRPr>
          </a:p>
        </p:txBody>
      </p:sp>
      <p:sp>
        <p:nvSpPr>
          <p:cNvPr id="6" name="Прямокутник 5">
            <a:extLst>
              <a:ext uri="{FF2B5EF4-FFF2-40B4-BE49-F238E27FC236}"/>
            </a:extLst>
          </p:cNvPr>
          <p:cNvSpPr/>
          <p:nvPr/>
        </p:nvSpPr>
        <p:spPr>
          <a:xfrm>
            <a:off x="8891210" y="376883"/>
            <a:ext cx="1635384" cy="4616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впевнена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/>
            </a:extLst>
          </p:cNvPr>
          <p:cNvSpPr/>
          <p:nvPr/>
        </p:nvSpPr>
        <p:spPr>
          <a:xfrm>
            <a:off x="6564086" y="2362811"/>
            <a:ext cx="1808444" cy="4616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здивована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кутник 8">
            <a:extLst>
              <a:ext uri="{FF2B5EF4-FFF2-40B4-BE49-F238E27FC236}"/>
            </a:extLst>
          </p:cNvPr>
          <p:cNvSpPr/>
          <p:nvPr/>
        </p:nvSpPr>
        <p:spPr>
          <a:xfrm>
            <a:off x="9309101" y="4508501"/>
            <a:ext cx="1857624" cy="4616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розлючена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кутник 10">
            <a:extLst>
              <a:ext uri="{FF2B5EF4-FFF2-40B4-BE49-F238E27FC236}"/>
            </a:extLst>
          </p:cNvPr>
          <p:cNvSpPr/>
          <p:nvPr/>
        </p:nvSpPr>
        <p:spPr>
          <a:xfrm>
            <a:off x="6521821" y="4508500"/>
            <a:ext cx="1532535" cy="4616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щаслива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кутник 11">
            <a:extLst>
              <a:ext uri="{FF2B5EF4-FFF2-40B4-BE49-F238E27FC236}"/>
            </a:extLst>
          </p:cNvPr>
          <p:cNvSpPr/>
          <p:nvPr/>
        </p:nvSpPr>
        <p:spPr>
          <a:xfrm>
            <a:off x="9050867" y="2349501"/>
            <a:ext cx="1901418" cy="4616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дратівлива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9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11348270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44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25286" y="494530"/>
            <a:ext cx="10374085" cy="7137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рахунок з </a:t>
            </a:r>
            <a:r>
              <a:rPr lang="en-US" sz="4000" b="1" dirty="0">
                <a:solidFill>
                  <a:schemeClr val="bg1"/>
                </a:solidFill>
              </a:rPr>
              <a:t>LEGO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3722063" y="1403510"/>
            <a:ext cx="1752599" cy="4822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45 + 27 = 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4A709579-5C4D-4398-99F8-1E5D0B14D9FC}"/>
              </a:ext>
            </a:extLst>
          </p:cNvPr>
          <p:cNvGrpSpPr/>
          <p:nvPr/>
        </p:nvGrpSpPr>
        <p:grpSpPr>
          <a:xfrm>
            <a:off x="970230" y="4527212"/>
            <a:ext cx="1879501" cy="883453"/>
            <a:chOff x="4718700" y="3159148"/>
            <a:chExt cx="3181073" cy="1203245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CD0C98F8-917C-408D-B871-38ED9362D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47E6481-37E3-4DCC-AAFB-82A01B9DEC44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88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6907003D-F38A-483E-A275-CD77838F224A}"/>
              </a:ext>
            </a:extLst>
          </p:cNvPr>
          <p:cNvGrpSpPr/>
          <p:nvPr/>
        </p:nvGrpSpPr>
        <p:grpSpPr>
          <a:xfrm>
            <a:off x="3418264" y="4487373"/>
            <a:ext cx="1879502" cy="896317"/>
            <a:chOff x="8682187" y="3202910"/>
            <a:chExt cx="3181074" cy="122076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035FC6D0-83D8-456E-97DF-0B297F200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D891F21-787C-41C3-8B2A-7C8F55B4F6F0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88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87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342FDA6D-08EE-4CD9-BB17-1C9614D70E7F}"/>
              </a:ext>
            </a:extLst>
          </p:cNvPr>
          <p:cNvGrpSpPr/>
          <p:nvPr/>
        </p:nvGrpSpPr>
        <p:grpSpPr>
          <a:xfrm>
            <a:off x="947684" y="5423528"/>
            <a:ext cx="1879502" cy="905973"/>
            <a:chOff x="4718700" y="4369417"/>
            <a:chExt cx="3181074" cy="123391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393EFAEE-12C7-45F8-8C5B-3B1E8D303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2A147E1-E15F-49CF-B8D2-1C27E086927A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88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8873A8B6-B4B0-4AC3-89F7-2BFCB36CF391}"/>
              </a:ext>
            </a:extLst>
          </p:cNvPr>
          <p:cNvGrpSpPr/>
          <p:nvPr/>
        </p:nvGrpSpPr>
        <p:grpSpPr>
          <a:xfrm>
            <a:off x="3410953" y="5436327"/>
            <a:ext cx="1879504" cy="893174"/>
            <a:chOff x="8682187" y="4369417"/>
            <a:chExt cx="3181076" cy="121648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E667B1C8-7616-4859-B7D4-39C12D1B2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751CC40-EBB2-4F46-ADCC-BD9D799044AA}"/>
                </a:ext>
              </a:extLst>
            </p:cNvPr>
            <p:cNvSpPr txBox="1"/>
            <p:nvPr/>
          </p:nvSpPr>
          <p:spPr>
            <a:xfrm>
              <a:off x="8800633" y="4705612"/>
              <a:ext cx="2863244" cy="88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27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B1A7D9E7-B5CE-4C0A-A95A-13A89380228F}"/>
              </a:ext>
            </a:extLst>
          </p:cNvPr>
          <p:cNvGrpSpPr/>
          <p:nvPr/>
        </p:nvGrpSpPr>
        <p:grpSpPr>
          <a:xfrm>
            <a:off x="3417247" y="3525061"/>
            <a:ext cx="1879504" cy="890027"/>
            <a:chOff x="4686549" y="5579685"/>
            <a:chExt cx="3181076" cy="1212198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CE33513C-173A-4FAC-BE78-6C77917D6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7F8ED277-34A8-4EE6-A39F-657739740DA2}"/>
                </a:ext>
              </a:extLst>
            </p:cNvPr>
            <p:cNvSpPr txBox="1"/>
            <p:nvPr/>
          </p:nvSpPr>
          <p:spPr>
            <a:xfrm>
              <a:off x="4810941" y="5911594"/>
              <a:ext cx="2863244" cy="88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72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FA73AF90-CA4A-4AE3-BE87-973E16181F12}"/>
              </a:ext>
            </a:extLst>
          </p:cNvPr>
          <p:cNvGrpSpPr/>
          <p:nvPr/>
        </p:nvGrpSpPr>
        <p:grpSpPr>
          <a:xfrm>
            <a:off x="925286" y="3541835"/>
            <a:ext cx="1879504" cy="890027"/>
            <a:chOff x="8682187" y="5579685"/>
            <a:chExt cx="3181076" cy="1212198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277845EC-0B4A-448C-A91B-CDFE74DBD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4EE6BF4-3534-4E2C-B97B-370C5942EE8C}"/>
                </a:ext>
              </a:extLst>
            </p:cNvPr>
            <p:cNvSpPr txBox="1"/>
            <p:nvPr/>
          </p:nvSpPr>
          <p:spPr>
            <a:xfrm>
              <a:off x="8837852" y="5911594"/>
              <a:ext cx="2863244" cy="88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8" name="Picture 2" descr="Dog">
            <a:extLst>
              <a:ext uri="{FF2B5EF4-FFF2-40B4-BE49-F238E27FC236}">
                <a16:creationId xmlns:a16="http://schemas.microsoft.com/office/drawing/2014/main" xmlns="" id="{3CE684C1-21BA-4CD6-B13E-8132D5633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" y="1292128"/>
            <a:ext cx="2141721" cy="224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3722063" y="1970669"/>
            <a:ext cx="1752599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63 – 36 </a:t>
            </a:r>
            <a:r>
              <a:rPr lang="uk-UA" sz="3200" b="1" dirty="0">
                <a:solidFill>
                  <a:srgbClr val="0070C0"/>
                </a:solidFill>
              </a:rPr>
              <a:t>= </a:t>
            </a:r>
          </a:p>
        </p:txBody>
      </p:sp>
      <p:sp>
        <p:nvSpPr>
          <p:cNvPr id="40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5881422" y="1403510"/>
            <a:ext cx="1752599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39 + 48 =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41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5938970" y="1970669"/>
            <a:ext cx="1752599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54 – 14 =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8027190" y="1414748"/>
            <a:ext cx="1752599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32 – 28 = </a:t>
            </a:r>
            <a:endParaRPr lang="uk-U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6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18112 0.3016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21146 -0.0877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25339 -0.058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51355 -0.0284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0.56875 -0.26644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38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08 Складання таблиць множення 4 і 5\№101 - Буквені вирази\2025-03-16_1940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5" r="11174" b="1222"/>
          <a:stretch/>
        </p:blipFill>
        <p:spPr bwMode="auto">
          <a:xfrm>
            <a:off x="1144429" y="2438400"/>
            <a:ext cx="8338287" cy="188708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54100" y="552871"/>
            <a:ext cx="10049329" cy="118867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Склади по 2 вирази за поданими схемами та запитаннями й обчисли їх значення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4429" y="1839520"/>
            <a:ext cx="3667058" cy="59887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«На скільки більше?»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5517" y="1839521"/>
            <a:ext cx="4267199" cy="59887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«У скільки разів більше?»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736403" y="4460903"/>
            <a:ext cx="1779684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45 – 5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6896231" y="4460903"/>
            <a:ext cx="1779684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30 – 5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736403" y="5129266"/>
            <a:ext cx="1779684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45 : 5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6896231" y="5092144"/>
            <a:ext cx="1779684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30 : 5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3533131" y="4460902"/>
            <a:ext cx="712298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40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8675915" y="4460901"/>
            <a:ext cx="712298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25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3533131" y="5126896"/>
            <a:ext cx="712298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9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8675915" y="5084410"/>
            <a:ext cx="712298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6</a:t>
            </a:r>
            <a:endParaRPr lang="uk-UA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0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22639" y="460504"/>
            <a:ext cx="9859018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 усно       </a:t>
            </a:r>
            <a:r>
              <a:rPr lang="uk-UA" sz="4000" b="1" dirty="0" smtClean="0">
                <a:solidFill>
                  <a:schemeClr val="bg1"/>
                </a:solidFill>
              </a:rPr>
              <a:t>&gt; &lt;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57" y="1228249"/>
            <a:ext cx="1561628" cy="2642756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998842" y="1588169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352366" y="1588168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1765A3C5-9917-4790-A642-4327023014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38032" y="3829557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10239D-6DBF-4818-AD82-1D02284A8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60723" y="2349008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210031A6-2F5F-4133-8EFD-CC97473001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7483" y="2428168"/>
            <a:ext cx="394062" cy="403674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454BA291-A265-45AB-BAA0-6A2A26164D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13362" y="3816964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F6C7208A-2ED2-489E-B479-2FF437386E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99129" y="3074312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EC259789-0D00-4B34-AC9D-3979719C6D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586689" y="3074310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78311D84-0C7C-4565-9437-66F1A97050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18331" y="2331685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036158D3-6BE3-469D-86FD-EF0376EA8F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40315" y="3082721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FF0948A2-81B6-4199-B422-A90AFCBBFB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77087" y="3078170"/>
            <a:ext cx="455016" cy="56766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24098041-8E7C-4ED7-966E-84BC0210CE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95391" y="3074312"/>
            <a:ext cx="455016" cy="567661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205C81E0-02B4-4F24-A389-23C3B09ED3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03992" y="2352423"/>
            <a:ext cx="455016" cy="56766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="" xmlns:a16="http://schemas.microsoft.com/office/drawing/2014/main" id="{21808EA6-0567-4B10-938D-1BDFE34560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45281" y="2324583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1EE26455-EFB1-48CE-A18A-93224F9B3B6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1274383" y="3891827"/>
            <a:ext cx="555762" cy="452689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20030FDA-49F1-41A8-B1FE-FE56339B49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4681758" y="2413061"/>
            <a:ext cx="555762" cy="45268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7EBCC519-3C3D-4B25-A5BB-ED26E5B6C3E5}"/>
              </a:ext>
            </a:extLst>
          </p:cNvPr>
          <p:cNvGrpSpPr/>
          <p:nvPr/>
        </p:nvGrpSpPr>
        <p:grpSpPr>
          <a:xfrm>
            <a:off x="1312395" y="2336155"/>
            <a:ext cx="401369" cy="564394"/>
            <a:chOff x="963782" y="2336701"/>
            <a:chExt cx="401369" cy="564394"/>
          </a:xfrm>
        </p:grpSpPr>
        <p:pic>
          <p:nvPicPr>
            <p:cNvPr id="62" name="Рисунок 61">
              <a:extLst>
                <a:ext uri="{FF2B5EF4-FFF2-40B4-BE49-F238E27FC236}">
                  <a16:creationId xmlns="" xmlns:a16="http://schemas.microsoft.com/office/drawing/2014/main" id="{9F61F41A-A01C-4A4A-8D88-BD7B1D87D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="" xmlns:a16="http://schemas.microsoft.com/office/drawing/2014/main" id="{48023058-6F55-4C2B-BEDF-8787F0CCC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="" xmlns:a16="http://schemas.microsoft.com/office/drawing/2014/main" id="{1413FC20-F86B-4E96-AF44-1B2C840932C0}"/>
              </a:ext>
            </a:extLst>
          </p:cNvPr>
          <p:cNvGrpSpPr/>
          <p:nvPr/>
        </p:nvGrpSpPr>
        <p:grpSpPr>
          <a:xfrm>
            <a:off x="1315644" y="3103874"/>
            <a:ext cx="401369" cy="564394"/>
            <a:chOff x="963782" y="2336701"/>
            <a:chExt cx="401369" cy="564394"/>
          </a:xfrm>
        </p:grpSpPr>
        <p:pic>
          <p:nvPicPr>
            <p:cNvPr id="78" name="Рисунок 77">
              <a:extLst>
                <a:ext uri="{FF2B5EF4-FFF2-40B4-BE49-F238E27FC236}">
                  <a16:creationId xmlns="" xmlns:a16="http://schemas.microsoft.com/office/drawing/2014/main" id="{87117952-337A-4E50-941E-EB9A13644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="" xmlns:a16="http://schemas.microsoft.com/office/drawing/2014/main" id="{DDAADD89-42EA-4454-909D-93CDB31CE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B828D05E-A316-4BDE-9D22-F5AC31D6631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20573" y="2312665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7BBDDEEF-A971-405C-B207-04B24D9A2E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4626" y="3074312"/>
            <a:ext cx="455016" cy="567661"/>
          </a:xfrm>
          <a:prstGeom prst="rect">
            <a:avLst/>
          </a:prstGeom>
        </p:spPr>
      </p:pic>
      <p:grpSp>
        <p:nvGrpSpPr>
          <p:cNvPr id="99" name="Группа 98">
            <a:extLst>
              <a:ext uri="{FF2B5EF4-FFF2-40B4-BE49-F238E27FC236}">
                <a16:creationId xmlns="" xmlns:a16="http://schemas.microsoft.com/office/drawing/2014/main" id="{DE201E91-7AB5-42B1-9E93-A4BDB6B393CA}"/>
              </a:ext>
            </a:extLst>
          </p:cNvPr>
          <p:cNvGrpSpPr/>
          <p:nvPr/>
        </p:nvGrpSpPr>
        <p:grpSpPr>
          <a:xfrm>
            <a:off x="6175183" y="3095919"/>
            <a:ext cx="401369" cy="564394"/>
            <a:chOff x="963782" y="2336701"/>
            <a:chExt cx="401369" cy="564394"/>
          </a:xfrm>
        </p:grpSpPr>
        <p:pic>
          <p:nvPicPr>
            <p:cNvPr id="100" name="Рисунок 99">
              <a:extLst>
                <a:ext uri="{FF2B5EF4-FFF2-40B4-BE49-F238E27FC236}">
                  <a16:creationId xmlns="" xmlns:a16="http://schemas.microsoft.com/office/drawing/2014/main" id="{CBC0895D-3E8F-42AB-8807-54AF22F50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01" name="Рисунок 100">
              <a:extLst>
                <a:ext uri="{FF2B5EF4-FFF2-40B4-BE49-F238E27FC236}">
                  <a16:creationId xmlns="" xmlns:a16="http://schemas.microsoft.com/office/drawing/2014/main" id="{FEB86AD6-7C7B-4085-A313-F727A6DF7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8C952B1F-2057-4F24-BD81-95239BE54C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493400" y="2338647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40FC8A5E-2B6E-423C-AB50-951585955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5241" y="3898958"/>
            <a:ext cx="394062" cy="403674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9570FCE8-01C6-4397-9E80-A578AC976F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23680" y="3817668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561E0420-8138-4B5B-8689-229A4C859D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3244" y="2346175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DEE1F5F8-63EB-47F6-BD64-9A332E71E9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19379" y="3791904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B72523B2-48C9-40B7-AB5E-C0C4930BD5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561815" y="2313931"/>
            <a:ext cx="455016" cy="567661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C6FDD87D-6A25-4468-88B1-1180AC1EC1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66913" y="3095919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927F0D12-F3BF-4318-8161-15C587DA46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388955" y="3089683"/>
            <a:ext cx="455016" cy="567661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600CCB2E-F642-40C9-A38A-F025B9CFCC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6913" y="3824598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18E99B8A-1005-45E6-B940-B9B49417A5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4885" y="3906591"/>
            <a:ext cx="394062" cy="403674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40BF293D-689C-47AA-8893-D45FEF8A7C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54435" y="3832575"/>
            <a:ext cx="455016" cy="56766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AF2C54B9-A95A-4AA1-B357-A4AFB061AE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951110" y="3791903"/>
            <a:ext cx="455016" cy="56766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00BCFAA-57DF-43BB-8A86-D0C218BD74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1278" y="3871005"/>
            <a:ext cx="561977" cy="521254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12392705-AC71-46FF-B89E-C1B85A51B7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584" y="3864416"/>
            <a:ext cx="561977" cy="5212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EC447D8-0970-407A-ACC8-3A2ADE226C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8096" y="3221033"/>
            <a:ext cx="596337" cy="403674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B1EE7781-945F-4D03-A16E-CA56A91D15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0216" y="3218656"/>
            <a:ext cx="596337" cy="4036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813195A-C408-4B8B-A505-1BECBD1A0E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642" y="3807925"/>
            <a:ext cx="519545" cy="6169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C45D569-DE6F-4088-BEF3-88A4E7120F8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0587" y="2285401"/>
            <a:ext cx="506505" cy="613945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3522BF3A-8FD1-41FA-9593-07429050752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8753" y="3027418"/>
            <a:ext cx="521134" cy="631677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C91195F5-1E7E-448E-A1A5-E22D9E6163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3852" y="2316691"/>
            <a:ext cx="519545" cy="616960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AE28B2D6-2F18-4A4C-91DE-0BD99D27AE3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1938" y="3065683"/>
            <a:ext cx="519545" cy="616960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990E2C16-5C87-49B9-AC59-176E1E8101D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9878" y="3807925"/>
            <a:ext cx="519545" cy="616960"/>
          </a:xfrm>
          <a:prstGeom prst="rect">
            <a:avLst/>
          </a:prstGeom>
        </p:spPr>
      </p:pic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722C13B-1F1D-4DDF-8822-0B6E90851EC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1431" t="26350" r="10963" b="23426"/>
          <a:stretch/>
        </p:blipFill>
        <p:spPr>
          <a:xfrm>
            <a:off x="4968000" y="1260000"/>
            <a:ext cx="2268000" cy="1224000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1071946" y="5128449"/>
            <a:ext cx="7015856" cy="59887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Нерівності з іменованими числами запиши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16429" y="523441"/>
            <a:ext cx="10374085" cy="6904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Знайди значення виразу с+29, якщо с=63, с=47.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1" y="1344533"/>
            <a:ext cx="1939314" cy="328191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5187" y="2416323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9805" y="3175273"/>
            <a:ext cx="394062" cy="355057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A1450345-CD68-4886-8646-8B0E67CFC5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445564" y="2331560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F6C7208A-2ED2-489E-B479-2FF437386E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32023" y="3071140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CC8714A9-B152-47C4-A0E8-330F746671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72975" y="2413061"/>
            <a:ext cx="394062" cy="355057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6C2931DB-6C7A-45F8-8E01-1862FCEE3C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63867" y="3057774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D0B3D22B-1639-483F-A1C8-8E7F45CB10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37961" y="3164658"/>
            <a:ext cx="394062" cy="355057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96120DDE-38F2-434E-8EB3-F183D40BBB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41852" y="2329335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50C2BE3C-41E5-4D55-8939-7E2448ED94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987596" y="2329334"/>
            <a:ext cx="455016" cy="56766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E531E1EB-CAB4-4E00-93ED-DC37C68142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8038630" y="3141285"/>
            <a:ext cx="555762" cy="45268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CCA4F239-2A60-4741-AF0A-E36A863DD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91531" y="2425761"/>
            <a:ext cx="394062" cy="35505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2607702D-2D14-460C-9146-E9047FE3D7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782559" y="3141167"/>
            <a:ext cx="555762" cy="452689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958E4532-0F72-43BC-AEB6-39CE2227AD07}"/>
              </a:ext>
            </a:extLst>
          </p:cNvPr>
          <p:cNvSpPr txBox="1"/>
          <p:nvPr/>
        </p:nvSpPr>
        <p:spPr>
          <a:xfrm>
            <a:off x="620267" y="2331191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с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BA089841-B8FE-4717-8596-5585881C245B}"/>
              </a:ext>
            </a:extLst>
          </p:cNvPr>
          <p:cNvSpPr txBox="1"/>
          <p:nvPr/>
        </p:nvSpPr>
        <p:spPr>
          <a:xfrm>
            <a:off x="3086050" y="2342747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088BD39B-95C1-43A0-B4A2-085131AF441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72592" y="2505700"/>
            <a:ext cx="440143" cy="288932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547942FD-AF17-4D2C-ABBA-EAC863857C53}"/>
              </a:ext>
            </a:extLst>
          </p:cNvPr>
          <p:cNvSpPr txBox="1"/>
          <p:nvPr/>
        </p:nvSpPr>
        <p:spPr>
          <a:xfrm>
            <a:off x="3972578" y="2329861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с</a:t>
            </a:r>
          </a:p>
        </p:txBody>
      </p:sp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FB0E2B5C-5720-4371-B3BC-A2233DC8926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24321" y="2505700"/>
            <a:ext cx="440143" cy="288932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8BE1DB45-A2EA-4438-9F78-9E875670D4C2}"/>
              </a:ext>
            </a:extLst>
          </p:cNvPr>
          <p:cNvSpPr txBox="1"/>
          <p:nvPr/>
        </p:nvSpPr>
        <p:spPr>
          <a:xfrm>
            <a:off x="612322" y="3081020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с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C4BBA39A-6CA3-4E46-9C40-52ADD841B72B}"/>
              </a:ext>
            </a:extLst>
          </p:cNvPr>
          <p:cNvSpPr txBox="1"/>
          <p:nvPr/>
        </p:nvSpPr>
        <p:spPr>
          <a:xfrm>
            <a:off x="3078105" y="3092576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F82F8211-C683-4F39-A00A-6256A43B15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71697" y="3256613"/>
            <a:ext cx="440143" cy="28893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ECADCA72-1871-49F6-995B-4565FAF541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11247" y="3240125"/>
            <a:ext cx="440143" cy="288932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AEA0ABC1-976D-42FE-A50A-08EFDD3E01B7}"/>
              </a:ext>
            </a:extLst>
          </p:cNvPr>
          <p:cNvSpPr txBox="1"/>
          <p:nvPr/>
        </p:nvSpPr>
        <p:spPr>
          <a:xfrm>
            <a:off x="3985458" y="3077913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с</a:t>
            </a:r>
          </a:p>
        </p:txBody>
      </p:sp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0D21688F-D7A4-46B4-8493-47B03AEC8E4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6156199" y="3151002"/>
            <a:ext cx="555762" cy="45268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221FE6FB-1B18-49D1-A48C-2E623AB8555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91531" y="3160077"/>
            <a:ext cx="394062" cy="355057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58AB10CE-99D1-4E7F-9098-E8F60C8ADA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58702" y="2341103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91789EAB-8E09-4A57-8F44-1E12D10088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118245" y="2338646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96083A41-BCF2-413E-9D1B-1934CEA8A6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832023" y="2338234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F3BC9AB5-3B28-4C7D-BEE9-B6B85A6664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45161" y="2347777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19AE6672-99BB-48AC-8C2A-EB0FFF8E8F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357547" y="2338233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4583E7B6-206D-4BE6-9E53-6AA811907D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107004" y="2331376"/>
            <a:ext cx="455016" cy="56766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BC1DDA83-3BC0-4A64-A63A-3B1DB3AEC2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478558" y="2348867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FECAC393-6FAC-4B9E-A7CD-069B2563CA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23002" y="3077422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05099233-2CCB-43CB-BBBC-99CE9FEDC2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099395" y="3086733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C9350816-052D-450B-B7EE-145532BB4D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981347" y="3078907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F31A5DE8-850F-46F0-98C5-3AFED33063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351298" y="3087806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DF5CB1AD-2E27-4DD2-A336-1BBB3A0B06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451715" y="3074756"/>
            <a:ext cx="455016" cy="567661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8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8452" y="563981"/>
            <a:ext cx="9631061" cy="7029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задачу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B7918DB2-7A3B-4CB6-ADBB-EDA9E1F88EF6}"/>
              </a:ext>
            </a:extLst>
          </p:cNvPr>
          <p:cNvSpPr/>
          <p:nvPr/>
        </p:nvSpPr>
        <p:spPr>
          <a:xfrm>
            <a:off x="1178452" y="1386631"/>
            <a:ext cx="5929343" cy="16504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Стрічку завдовжки 20 м розрізали на 5 рівних частин. Яка довжина однієї такої частини?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E8A7583-7708-4F82-8C9E-047197C46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925" y="1375745"/>
            <a:ext cx="1960681" cy="205953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2284056" y="3191609"/>
            <a:ext cx="1620157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20 : 5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3904213" y="3191609"/>
            <a:ext cx="139097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4 (м)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178452" y="4133948"/>
            <a:ext cx="2315643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Відповідь: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3494094" y="4133947"/>
            <a:ext cx="7402506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 м – довжина однієї такої частини.</a:t>
            </a:r>
            <a:endParaRPr lang="uk-UA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2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137" b="59896"/>
          <a:stretch/>
        </p:blipFill>
        <p:spPr>
          <a:xfrm>
            <a:off x="251269" y="1292236"/>
            <a:ext cx="8587931" cy="540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57312" y="509552"/>
            <a:ext cx="10077376" cy="6007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787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6346370" y="1266886"/>
            <a:ext cx="5166631" cy="27064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коробці було 11 мандаринів, 8 апельсинів і 6 ківі. Усі фрукти розклали на 5 тарілок, поклавши на кожну однакову кількість. Скільки фруктів на кожній тарілці?</a:t>
            </a:r>
          </a:p>
        </p:txBody>
      </p:sp>
      <p:pic>
        <p:nvPicPr>
          <p:cNvPr id="4098" name="Picture 2" descr="fresh sour lemons with leaves in wooden box for">
            <a:extLst>
              <a:ext uri="{FF2B5EF4-FFF2-40B4-BE49-F238E27FC236}">
                <a16:creationId xmlns="" xmlns:a16="http://schemas.microsoft.com/office/drawing/2014/main" id="{9828D134-6594-4E55-ABD8-F772B0FBF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9" b="23076"/>
          <a:stretch/>
        </p:blipFill>
        <p:spPr bwMode="auto">
          <a:xfrm>
            <a:off x="7673407" y="4085920"/>
            <a:ext cx="3678995" cy="1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824" y="2384520"/>
            <a:ext cx="393641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Було –  11м.    8ап.    6к.</a:t>
            </a:r>
          </a:p>
          <a:p>
            <a:r>
              <a:rPr lang="uk-UA" sz="2800" b="1" dirty="0" smtClean="0">
                <a:solidFill>
                  <a:srgbClr val="7030A0"/>
                </a:solidFill>
              </a:rPr>
              <a:t>Розклали – 5 т</a:t>
            </a:r>
            <a:r>
              <a:rPr lang="uk-UA" sz="2800" b="1" dirty="0" smtClean="0">
                <a:solidFill>
                  <a:srgbClr val="7030A0"/>
                </a:solidFill>
              </a:rPr>
              <a:t>. по </a:t>
            </a:r>
            <a:r>
              <a:rPr lang="uk-UA" sz="2800" b="1" dirty="0" smtClean="0">
                <a:solidFill>
                  <a:srgbClr val="7030A0"/>
                </a:solidFill>
              </a:rPr>
              <a:t>? </a:t>
            </a:r>
            <a:r>
              <a:rPr lang="uk-UA" sz="2800" b="1" dirty="0" err="1" smtClean="0">
                <a:solidFill>
                  <a:srgbClr val="7030A0"/>
                </a:solidFill>
              </a:rPr>
              <a:t>фр</a:t>
            </a:r>
            <a:r>
              <a:rPr lang="uk-UA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608824" y="3769515"/>
            <a:ext cx="231515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 11 + 8 + 6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2923983" y="3769515"/>
            <a:ext cx="148170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 (</a:t>
            </a:r>
            <a:r>
              <a:rPr lang="uk-UA" sz="2800" b="1" dirty="0" err="1" smtClean="0">
                <a:solidFill>
                  <a:schemeClr val="bg1"/>
                </a:solidFill>
              </a:rPr>
              <a:t>фр</a:t>
            </a:r>
            <a:r>
              <a:rPr lang="uk-UA" sz="2800" b="1" dirty="0" smtClean="0">
                <a:solidFill>
                  <a:schemeClr val="bg1"/>
                </a:solidFill>
              </a:rPr>
              <a:t>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4405691" y="3787372"/>
            <a:ext cx="313810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- усього в коробці.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637206" y="4292735"/>
            <a:ext cx="192324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 25 : 5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2559512" y="4292735"/>
            <a:ext cx="128080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 (</a:t>
            </a:r>
            <a:r>
              <a:rPr lang="uk-UA" sz="2800" b="1" dirty="0" err="1" smtClean="0">
                <a:solidFill>
                  <a:schemeClr val="bg1"/>
                </a:solidFill>
              </a:rPr>
              <a:t>фр</a:t>
            </a:r>
            <a:r>
              <a:rPr lang="uk-UA" sz="2800" b="1" dirty="0" smtClean="0">
                <a:solidFill>
                  <a:schemeClr val="bg1"/>
                </a:solidFill>
              </a:rPr>
              <a:t>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2721430" y="5357901"/>
            <a:ext cx="453934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5 фруктів на кожній тарілці.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666444" y="5326501"/>
            <a:ext cx="205498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Відповідь: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666443" y="4815955"/>
            <a:ext cx="260850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(11 + 8 + 6) : 5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3274946" y="4803281"/>
            <a:ext cx="127028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 (</a:t>
            </a:r>
            <a:r>
              <a:rPr lang="uk-UA" sz="2800" b="1" dirty="0" err="1" smtClean="0">
                <a:solidFill>
                  <a:schemeClr val="bg1"/>
                </a:solidFill>
              </a:rPr>
              <a:t>фр</a:t>
            </a:r>
            <a:r>
              <a:rPr lang="uk-UA" sz="2800" b="1" dirty="0" smtClean="0">
                <a:solidFill>
                  <a:schemeClr val="bg1"/>
                </a:solidFill>
              </a:rPr>
              <a:t>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83" y="1274912"/>
            <a:ext cx="2705164" cy="138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7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7923</TotalTime>
  <Words>366</Words>
  <Application>Microsoft Office PowerPoint</Application>
  <PresentationFormat>Произвольный</PresentationFormat>
  <Paragraphs>107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1043</cp:revision>
  <dcterms:created xsi:type="dcterms:W3CDTF">2018-01-05T16:38:53Z</dcterms:created>
  <dcterms:modified xsi:type="dcterms:W3CDTF">2025-03-17T21:10:15Z</dcterms:modified>
</cp:coreProperties>
</file>