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849" r:id="rId3"/>
    <p:sldId id="846" r:id="rId4"/>
    <p:sldId id="848" r:id="rId5"/>
    <p:sldId id="851" r:id="rId6"/>
    <p:sldId id="843" r:id="rId7"/>
    <p:sldId id="853" r:id="rId8"/>
    <p:sldId id="852" r:id="rId9"/>
    <p:sldId id="85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49"/>
            <p14:sldId id="846"/>
            <p14:sldId id="848"/>
            <p14:sldId id="851"/>
            <p14:sldId id="843"/>
            <p14:sldId id="853"/>
            <p14:sldId id="852"/>
            <p14:sldId id="85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F3131"/>
    <a:srgbClr val="C6109F"/>
    <a:srgbClr val="FBC9F0"/>
    <a:srgbClr val="00B050"/>
    <a:srgbClr val="0D0D0D"/>
    <a:srgbClr val="295FFF"/>
    <a:srgbClr val="2F3242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Математич</a:t>
          </a:r>
          <a:r>
            <a:rPr lang="uk-UA" sz="3200" b="1" dirty="0" smtClean="0">
              <a:solidFill>
                <a:schemeClr val="bg1"/>
              </a:solidFill>
            </a:rPr>
            <a:t>-ний диктант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виразів до простих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141315BB-FD0D-4567-9FB8-D9DC92B0107E}">
      <dgm:prSet custT="1"/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Обчис-лення</a:t>
          </a:r>
          <a:r>
            <a:rPr lang="uk-UA" sz="3200" b="1" dirty="0" smtClean="0">
              <a:solidFill>
                <a:schemeClr val="bg1"/>
              </a:solidFill>
            </a:rPr>
            <a:t> буквених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141599FB-1651-4FCF-B17B-8B4964F57BDC}" type="parTrans" cxnId="{8C1ABA6D-3283-4190-8F56-7D2B56858F7F}">
      <dgm:prSet/>
      <dgm:spPr/>
      <dgm:t>
        <a:bodyPr/>
        <a:lstStyle/>
        <a:p>
          <a:endParaRPr lang="ru-RU"/>
        </a:p>
      </dgm:t>
    </dgm:pt>
    <dgm:pt modelId="{A1F8C833-2AA1-4CD3-B1CE-D7CCE86D661A}" type="sibTrans" cxnId="{8C1ABA6D-3283-4190-8F56-7D2B56858F7F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B566-6306-40C5-A3D5-B84E788E517B}" type="pres">
      <dgm:prSet presAssocID="{17FCBCD0-5166-44EF-A995-697AB50FC98B}" presName="node" presStyleLbl="node1" presStyleIdx="0" presStyleCnt="4" custScaleX="105873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1" presStyleCnt="4" custScaleX="103703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2" presStyleCnt="4" custScaleX="118715" custLinFactX="105517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A7A8-393E-491E-82DE-95F41C18EC8B}" type="pres">
      <dgm:prSet presAssocID="{2833D3A3-6263-4921-903C-07E9A6421D09}" presName="sibTrans" presStyleCnt="0"/>
      <dgm:spPr/>
    </dgm:pt>
    <dgm:pt modelId="{78E50DCB-9406-476B-A2AD-0F93BE0D28EA}" type="pres">
      <dgm:prSet presAssocID="{141315BB-FD0D-4567-9FB8-D9DC92B0107E}" presName="node" presStyleLbl="node1" presStyleIdx="3" presStyleCnt="4" custScaleX="99814" custLinFactX="-111002" custLinFactNeighborX="-200000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417CF-1174-4F47-98E5-0D912204D13A}" type="presOf" srcId="{141315BB-FD0D-4567-9FB8-D9DC92B0107E}" destId="{78E50DCB-9406-476B-A2AD-0F93BE0D28EA}" srcOrd="0" destOrd="0" presId="urn:microsoft.com/office/officeart/2005/8/layout/hList6"/>
    <dgm:cxn modelId="{8C1ABA6D-3283-4190-8F56-7D2B56858F7F}" srcId="{289AA968-9F58-4A6E-B11C-582CA574AD65}" destId="{141315BB-FD0D-4567-9FB8-D9DC92B0107E}" srcOrd="3" destOrd="0" parTransId="{141599FB-1651-4FCF-B17B-8B4964F57BDC}" sibTransId="{A1F8C833-2AA1-4CD3-B1CE-D7CCE86D661A}"/>
    <dgm:cxn modelId="{275D8891-5078-4026-A56D-AF9B59577E25}" type="presOf" srcId="{17FCBCD0-5166-44EF-A995-697AB50FC98B}" destId="{8C93B566-6306-40C5-A3D5-B84E788E517B}" srcOrd="0" destOrd="0" presId="urn:microsoft.com/office/officeart/2005/8/layout/hList6"/>
    <dgm:cxn modelId="{27F630DC-6D6F-4BC0-A391-DDFEE456DBC6}" type="presOf" srcId="{3466C275-B8F1-459F-B50B-976409EFE0E4}" destId="{6C0F7CAC-2753-43F9-84FC-D27019835444}" srcOrd="0" destOrd="0" presId="urn:microsoft.com/office/officeart/2005/8/layout/hList6"/>
    <dgm:cxn modelId="{61173E0E-C7CE-4D50-8A41-FB11AB1EF1A9}" srcId="{289AA968-9F58-4A6E-B11C-582CA574AD65}" destId="{17FCBCD0-5166-44EF-A995-697AB50FC98B}" srcOrd="0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2" destOrd="0" parTransId="{C0C08257-B11F-41E4-8C89-4961A82ACA32}" sibTransId="{2833D3A3-6263-4921-903C-07E9A6421D09}"/>
    <dgm:cxn modelId="{4D6393D1-23D9-49CA-876E-0500FB21F6A0}" srcId="{289AA968-9F58-4A6E-B11C-582CA574AD65}" destId="{1A16E29F-4735-4462-97C4-9BCD9C4C486C}" srcOrd="1" destOrd="0" parTransId="{73E3B522-476C-406F-A210-531690AED282}" sibTransId="{F2D33BF4-615F-4128-B58D-C20892E7A4B8}"/>
    <dgm:cxn modelId="{A7AE681D-A456-468C-A69C-AFF395ED915C}" type="presOf" srcId="{289AA968-9F58-4A6E-B11C-582CA574AD65}" destId="{6408D3F1-0C0E-4F5D-B5D5-053E6D4B4C50}" srcOrd="0" destOrd="0" presId="urn:microsoft.com/office/officeart/2005/8/layout/hList6"/>
    <dgm:cxn modelId="{844AF0A4-DA80-4053-BAE6-EEF51CDF3FF9}" type="presOf" srcId="{1A16E29F-4735-4462-97C4-9BCD9C4C486C}" destId="{5224CAA1-3EC9-4CF6-8381-99180C56B6A8}" srcOrd="0" destOrd="0" presId="urn:microsoft.com/office/officeart/2005/8/layout/hList6"/>
    <dgm:cxn modelId="{17DEA200-2B4A-43C1-881B-33B9B109FB86}" type="presParOf" srcId="{6408D3F1-0C0E-4F5D-B5D5-053E6D4B4C50}" destId="{8C93B566-6306-40C5-A3D5-B84E788E517B}" srcOrd="0" destOrd="0" presId="urn:microsoft.com/office/officeart/2005/8/layout/hList6"/>
    <dgm:cxn modelId="{88AAB174-3C69-46B2-A0E5-A5FFBA2A60A0}" type="presParOf" srcId="{6408D3F1-0C0E-4F5D-B5D5-053E6D4B4C50}" destId="{B4E8D5E2-E5AE-41CC-80D3-5A0016AFADCC}" srcOrd="1" destOrd="0" presId="urn:microsoft.com/office/officeart/2005/8/layout/hList6"/>
    <dgm:cxn modelId="{70E6657B-C557-455E-9A0E-0CFF5A826F55}" type="presParOf" srcId="{6408D3F1-0C0E-4F5D-B5D5-053E6D4B4C50}" destId="{5224CAA1-3EC9-4CF6-8381-99180C56B6A8}" srcOrd="2" destOrd="0" presId="urn:microsoft.com/office/officeart/2005/8/layout/hList6"/>
    <dgm:cxn modelId="{930C02AC-3613-49EA-9768-0BA66B1758C8}" type="presParOf" srcId="{6408D3F1-0C0E-4F5D-B5D5-053E6D4B4C50}" destId="{2EE084EB-38FB-44EB-B050-492531D297D1}" srcOrd="3" destOrd="0" presId="urn:microsoft.com/office/officeart/2005/8/layout/hList6"/>
    <dgm:cxn modelId="{6DADFAFA-3273-4EE5-8907-054F84BCD807}" type="presParOf" srcId="{6408D3F1-0C0E-4F5D-B5D5-053E6D4B4C50}" destId="{6C0F7CAC-2753-43F9-84FC-D27019835444}" srcOrd="4" destOrd="0" presId="urn:microsoft.com/office/officeart/2005/8/layout/hList6"/>
    <dgm:cxn modelId="{7859D594-1C36-4315-B834-9E0F79B3EF03}" type="presParOf" srcId="{6408D3F1-0C0E-4F5D-B5D5-053E6D4B4C50}" destId="{4BA2A7A8-393E-491E-82DE-95F41C18EC8B}" srcOrd="5" destOrd="0" presId="urn:microsoft.com/office/officeart/2005/8/layout/hList6"/>
    <dgm:cxn modelId="{4F77E27D-0554-46C8-A5FC-282911DDD528}" type="presParOf" srcId="{6408D3F1-0C0E-4F5D-B5D5-053E6D4B4C50}" destId="{78E50DCB-9406-476B-A2AD-0F93BE0D28E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B566-6306-40C5-A3D5-B84E788E517B}">
      <dsp:nvSpPr>
        <dsp:cNvPr id="0" name=""/>
        <dsp:cNvSpPr/>
      </dsp:nvSpPr>
      <dsp:spPr>
        <a:xfrm rot="16200000">
          <a:off x="-869180" y="869180"/>
          <a:ext cx="4272497" cy="253413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Математич</a:t>
          </a:r>
          <a:r>
            <a:rPr lang="uk-UA" sz="3200" b="1" kern="1200" dirty="0" smtClean="0">
              <a:solidFill>
                <a:schemeClr val="bg1"/>
              </a:solidFill>
            </a:rPr>
            <a:t>-ний диктант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534136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1788684" y="895150"/>
          <a:ext cx="4272497" cy="248219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виразів до простих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83835" y="854498"/>
        <a:ext cx="2482195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228505" y="715489"/>
          <a:ext cx="4272497" cy="2841517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43995" y="854498"/>
        <a:ext cx="2841517" cy="2563499"/>
      </dsp:txXfrm>
    </dsp:sp>
    <dsp:sp modelId="{78E50DCB-9406-476B-A2AD-0F93BE0D28EA}">
      <dsp:nvSpPr>
        <dsp:cNvPr id="0" name=""/>
        <dsp:cNvSpPr/>
      </dsp:nvSpPr>
      <dsp:spPr>
        <a:xfrm rot="16200000">
          <a:off x="4438772" y="941693"/>
          <a:ext cx="4272497" cy="238911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Обчис-лення</a:t>
          </a:r>
          <a:r>
            <a:rPr lang="uk-UA" sz="3200" b="1" kern="1200" dirty="0" smtClean="0">
              <a:solidFill>
                <a:schemeClr val="bg1"/>
              </a:solidFill>
            </a:rPr>
            <a:t> буквених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80465" y="854499"/>
        <a:ext cx="238911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aurok.com.ua/test/tablici-mnozhennya-na-4-i-5-3317524.html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4257" y="3801943"/>
            <a:ext cx="911134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Розв’язування завдань на засвоєння множення, ділення на </a:t>
            </a:r>
            <a:r>
              <a:rPr lang="uk-UA" sz="4000" b="1" dirty="0" smtClean="0">
                <a:solidFill>
                  <a:srgbClr val="7030A0"/>
                </a:solidFill>
              </a:rPr>
              <a:t>4-5. 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Тест </a:t>
            </a:r>
            <a:r>
              <a:rPr lang="uk-UA" sz="4000" b="1" dirty="0">
                <a:solidFill>
                  <a:srgbClr val="7030A0"/>
                </a:solidFill>
              </a:rPr>
              <a:t>«Таблиці множення на 4 і </a:t>
            </a:r>
            <a:r>
              <a:rPr lang="uk-UA" sz="4000" b="1" dirty="0" smtClean="0">
                <a:solidFill>
                  <a:srgbClr val="7030A0"/>
                </a:solidFill>
              </a:rPr>
              <a:t>5»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Multiplication table Number five row">
            <a:extLst>
              <a:ext uri="{FF2B5EF4-FFF2-40B4-BE49-F238E27FC236}">
                <a16:creationId xmlns="" xmlns:a16="http://schemas.microsoft.com/office/drawing/2014/main" id="{702E0485-C6A7-471B-A732-BADE8EA2A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3777" r="-423" b="4136"/>
          <a:stretch/>
        </p:blipFill>
        <p:spPr bwMode="auto">
          <a:xfrm>
            <a:off x="1709057" y="1116000"/>
            <a:ext cx="2493521" cy="24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20007" y="1116000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r>
              <a:rPr lang="uk-UA" sz="2400" b="1" dirty="0" smtClean="0">
                <a:solidFill>
                  <a:srgbClr val="7030A0"/>
                </a:solidFill>
              </a:rPr>
              <a:t>-104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4">
            <a:extLst>
              <a:ext uri="{FF2B5EF4-FFF2-40B4-BE49-F238E27FC236}"/>
            </a:extLst>
          </p:cNvPr>
          <p:cNvSpPr/>
          <p:nvPr/>
        </p:nvSpPr>
        <p:spPr>
          <a:xfrm>
            <a:off x="500140" y="2050596"/>
            <a:ext cx="5803899" cy="308405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Усім, усім добрий день!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Геть з дороги, наша лінь!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  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Хай не заважає працювати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Гарним хлопцям та дівчатам.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63" y="289148"/>
            <a:ext cx="5341863" cy="6397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Сувій: вертикальний 3">
            <a:extLst>
              <a:ext uri="{FF2B5EF4-FFF2-40B4-BE49-F238E27FC236}"/>
            </a:extLst>
          </p:cNvPr>
          <p:cNvSpPr/>
          <p:nvPr/>
        </p:nvSpPr>
        <p:spPr>
          <a:xfrm>
            <a:off x="901399" y="607715"/>
            <a:ext cx="4928204" cy="129588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Кольорова емоція</a:t>
            </a:r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6806963" y="401460"/>
            <a:ext cx="1247393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2060"/>
                </a:solidFill>
                <a:latin typeface="Arial" charset="0"/>
              </a:rPr>
              <a:t>весела</a:t>
            </a:r>
            <a:endParaRPr lang="uk-UA" altLang="ru-RU" sz="2400">
              <a:latin typeface="Arial" charset="0"/>
            </a:endParaRPr>
          </a:p>
        </p:txBody>
      </p:sp>
      <p:sp>
        <p:nvSpPr>
          <p:cNvPr id="6" name="Прямокутник 5">
            <a:extLst>
              <a:ext uri="{FF2B5EF4-FFF2-40B4-BE49-F238E27FC236}"/>
            </a:extLst>
          </p:cNvPr>
          <p:cNvSpPr/>
          <p:nvPr/>
        </p:nvSpPr>
        <p:spPr>
          <a:xfrm>
            <a:off x="8891210" y="376883"/>
            <a:ext cx="163538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/>
            </a:extLst>
          </p:cNvPr>
          <p:cNvSpPr/>
          <p:nvPr/>
        </p:nvSpPr>
        <p:spPr>
          <a:xfrm>
            <a:off x="6564086" y="2362811"/>
            <a:ext cx="180844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здивована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/>
            </a:extLst>
          </p:cNvPr>
          <p:cNvSpPr/>
          <p:nvPr/>
        </p:nvSpPr>
        <p:spPr>
          <a:xfrm>
            <a:off x="9309101" y="4508501"/>
            <a:ext cx="185762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розлючена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/>
            </a:extLst>
          </p:cNvPr>
          <p:cNvSpPr/>
          <p:nvPr/>
        </p:nvSpPr>
        <p:spPr>
          <a:xfrm>
            <a:off x="6521821" y="4508500"/>
            <a:ext cx="1532535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щаслива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/>
            </a:extLst>
          </p:cNvPr>
          <p:cNvSpPr/>
          <p:nvPr/>
        </p:nvSpPr>
        <p:spPr>
          <a:xfrm>
            <a:off x="9050867" y="2349501"/>
            <a:ext cx="1901418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дратівлива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0754034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1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3" y="1290227"/>
            <a:ext cx="1514771" cy="25634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824" y="160040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81381" y="-70097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29482" y="-651278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28148" y="-622698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79207" y="1600406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248" t="26614" r="11001" b="23162"/>
          <a:stretch/>
        </p:blipFill>
        <p:spPr>
          <a:xfrm>
            <a:off x="5028955" y="1272238"/>
            <a:ext cx="2340000" cy="1224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02049" y="-65127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2343398"/>
            <a:ext cx="65847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Число 5 помнож на різницю чисел 16 і 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27050" y="2939055"/>
            <a:ext cx="66537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Суму чисел 18 і 7 зменш у 5 разів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148969" y="2343398"/>
            <a:ext cx="2158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5 ∙ (16 – 9) 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07265" y="2343398"/>
            <a:ext cx="5855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35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180818" y="2914723"/>
            <a:ext cx="2158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(18 + 7) : 5 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07265" y="2914723"/>
            <a:ext cx="5855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5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3557555"/>
            <a:ext cx="66165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Число 50 зменш на добуток чисел 4 і 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180818" y="3538213"/>
            <a:ext cx="2158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50 – 4 ∙ 9 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39114" y="3538213"/>
            <a:ext cx="5855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14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4166497"/>
            <a:ext cx="6616559" cy="523220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Частку чисел 28 і 4 збільш на 6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180818" y="4147155"/>
            <a:ext cx="2158296" cy="523220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28 : 4 + 6=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39114" y="4147155"/>
            <a:ext cx="585514" cy="523220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13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650" y="4779231"/>
            <a:ext cx="66165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 скільки добуток чисел 9 і 5 більше 30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181209" y="4759889"/>
            <a:ext cx="215829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9 ∙ 5 – 30 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39505" y="4759889"/>
            <a:ext cx="58551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15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41776" y="5424623"/>
            <a:ext cx="6616559" cy="523220"/>
          </a:xfrm>
          <a:prstGeom prst="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У скільки разів число 32 </a:t>
            </a:r>
            <a:r>
              <a:rPr lang="uk-UA" sz="2800" b="1" dirty="0" smtClean="0">
                <a:solidFill>
                  <a:schemeClr val="bg1"/>
                </a:solidFill>
              </a:rPr>
              <a:t>більше </a:t>
            </a:r>
            <a:r>
              <a:rPr lang="uk-UA" sz="2800" b="1" dirty="0" smtClean="0">
                <a:solidFill>
                  <a:schemeClr val="bg1"/>
                </a:solidFill>
              </a:rPr>
              <a:t>числа 4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158335" y="5405281"/>
            <a:ext cx="2158296" cy="523220"/>
          </a:xfrm>
          <a:prstGeom prst="rect">
            <a:avLst/>
          </a:prstGeom>
          <a:solidFill>
            <a:srgbClr val="BA1CBA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 32 : 4 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316631" y="5405281"/>
            <a:ext cx="585514" cy="523220"/>
          </a:xfrm>
          <a:prstGeom prst="rect">
            <a:avLst/>
          </a:prstGeom>
          <a:solidFill>
            <a:srgbClr val="BA1CBA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8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5"/>
          <p:cNvSpPr txBox="1">
            <a:spLocks/>
          </p:cNvSpPr>
          <p:nvPr/>
        </p:nvSpPr>
        <p:spPr>
          <a:xfrm>
            <a:off x="588968" y="1396727"/>
            <a:ext cx="3159488" cy="141735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Дівчат – 5 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Хлопців – в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21625" y="4367870"/>
            <a:ext cx="3906832" cy="5932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Якщо в = 8, то 5 + в =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942403" y="1576767"/>
            <a:ext cx="198883" cy="105727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26546" y="1751461"/>
            <a:ext cx="42191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1243655" y="2950030"/>
            <a:ext cx="1363475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5 + 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2001" y="454900"/>
            <a:ext cx="10347698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короткими </a:t>
            </a:r>
            <a:r>
              <a:rPr lang="uk-UA" sz="3200" b="1" dirty="0">
                <a:solidFill>
                  <a:schemeClr val="bg1"/>
                </a:solidFill>
              </a:rPr>
              <a:t>умовами склади </a:t>
            </a:r>
            <a:r>
              <a:rPr lang="uk-UA" sz="3200" b="1" dirty="0" smtClean="0">
                <a:solidFill>
                  <a:schemeClr val="bg1"/>
                </a:solidFill>
              </a:rPr>
              <a:t>задачі і </a:t>
            </a:r>
            <a:r>
              <a:rPr lang="uk-UA" sz="3200" b="1" dirty="0">
                <a:solidFill>
                  <a:schemeClr val="bg1"/>
                </a:solidFill>
              </a:rPr>
              <a:t>буквені </a:t>
            </a:r>
            <a:r>
              <a:rPr lang="uk-UA" sz="3200" b="1" dirty="0" smtClean="0">
                <a:solidFill>
                  <a:schemeClr val="bg1"/>
                </a:solidFill>
              </a:rPr>
              <a:t>вирази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Заголовок 5"/>
          <p:cNvSpPr txBox="1">
            <a:spLocks/>
          </p:cNvSpPr>
          <p:nvPr/>
        </p:nvSpPr>
        <p:spPr>
          <a:xfrm>
            <a:off x="3819233" y="1396712"/>
            <a:ext cx="3713682" cy="141737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Дівчат – 5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Хлопців – а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92" y="1576759"/>
            <a:ext cx="1178965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5"/>
          <p:cNvSpPr txBox="1">
            <a:spLocks/>
          </p:cNvSpPr>
          <p:nvPr/>
        </p:nvSpPr>
        <p:spPr>
          <a:xfrm>
            <a:off x="4746172" y="2942206"/>
            <a:ext cx="1363475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а - 5</a:t>
            </a:r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7717971" y="1396712"/>
            <a:ext cx="3864427" cy="1417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Дівчат – 5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Хлопців – с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35" y="1576759"/>
            <a:ext cx="1344182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0542122" y="1843795"/>
            <a:ext cx="1000595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6109F"/>
                </a:solidFill>
              </a:rPr>
              <a:t>У ? </a:t>
            </a:r>
            <a:r>
              <a:rPr lang="uk-UA" sz="2800" b="1" dirty="0" smtClean="0">
                <a:solidFill>
                  <a:srgbClr val="C6109F"/>
                </a:solidFill>
              </a:rPr>
              <a:t>р.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36" name="Заголовок 5"/>
          <p:cNvSpPr txBox="1">
            <a:spLocks/>
          </p:cNvSpPr>
          <p:nvPr/>
        </p:nvSpPr>
        <p:spPr>
          <a:xfrm>
            <a:off x="8482732" y="2946118"/>
            <a:ext cx="1363475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 : 5</a:t>
            </a:r>
          </a:p>
        </p:txBody>
      </p:sp>
      <p:sp>
        <p:nvSpPr>
          <p:cNvPr id="37" name="Заголовок 5"/>
          <p:cNvSpPr txBox="1">
            <a:spLocks/>
          </p:cNvSpPr>
          <p:nvPr/>
        </p:nvSpPr>
        <p:spPr>
          <a:xfrm>
            <a:off x="4528457" y="4354254"/>
            <a:ext cx="1440050" cy="5932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5 + 8 =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5988799" y="4367870"/>
            <a:ext cx="720025" cy="5932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13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762001" y="3613156"/>
            <a:ext cx="6400799" cy="54518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7030A0"/>
                </a:solidFill>
              </a:rPr>
              <a:t>Обчисли буквені вирази</a:t>
            </a:r>
          </a:p>
        </p:txBody>
      </p:sp>
      <p:sp>
        <p:nvSpPr>
          <p:cNvPr id="40" name="Заголовок 5"/>
          <p:cNvSpPr txBox="1">
            <a:spLocks/>
          </p:cNvSpPr>
          <p:nvPr/>
        </p:nvSpPr>
        <p:spPr>
          <a:xfrm>
            <a:off x="621625" y="5064920"/>
            <a:ext cx="3906832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Якщо а = 12,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то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а - 5</a:t>
            </a:r>
          </a:p>
        </p:txBody>
      </p:sp>
      <p:sp>
        <p:nvSpPr>
          <p:cNvPr id="41" name="Заголовок 5"/>
          <p:cNvSpPr txBox="1">
            <a:spLocks/>
          </p:cNvSpPr>
          <p:nvPr/>
        </p:nvSpPr>
        <p:spPr>
          <a:xfrm>
            <a:off x="4528457" y="5064920"/>
            <a:ext cx="1581190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12 – 5 = </a:t>
            </a:r>
          </a:p>
        </p:txBody>
      </p:sp>
      <p:sp>
        <p:nvSpPr>
          <p:cNvPr id="42" name="Заголовок 5"/>
          <p:cNvSpPr txBox="1">
            <a:spLocks/>
          </p:cNvSpPr>
          <p:nvPr/>
        </p:nvSpPr>
        <p:spPr>
          <a:xfrm>
            <a:off x="6067679" y="5064920"/>
            <a:ext cx="641145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7 </a:t>
            </a:r>
          </a:p>
        </p:txBody>
      </p:sp>
      <p:sp>
        <p:nvSpPr>
          <p:cNvPr id="43" name="Заголовок 5"/>
          <p:cNvSpPr txBox="1">
            <a:spLocks/>
          </p:cNvSpPr>
          <p:nvPr/>
        </p:nvSpPr>
        <p:spPr>
          <a:xfrm>
            <a:off x="621625" y="5631827"/>
            <a:ext cx="3906832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Якщо с = 15, то с : 5</a:t>
            </a:r>
          </a:p>
        </p:txBody>
      </p:sp>
      <p:sp>
        <p:nvSpPr>
          <p:cNvPr id="44" name="Заголовок 5"/>
          <p:cNvSpPr txBox="1">
            <a:spLocks/>
          </p:cNvSpPr>
          <p:nvPr/>
        </p:nvSpPr>
        <p:spPr>
          <a:xfrm>
            <a:off x="4528457" y="5631827"/>
            <a:ext cx="1539222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15 : 5 =</a:t>
            </a:r>
          </a:p>
        </p:txBody>
      </p:sp>
      <p:sp>
        <p:nvSpPr>
          <p:cNvPr id="45" name="Заголовок 5"/>
          <p:cNvSpPr txBox="1">
            <a:spLocks/>
          </p:cNvSpPr>
          <p:nvPr/>
        </p:nvSpPr>
        <p:spPr>
          <a:xfrm>
            <a:off x="6067679" y="5631827"/>
            <a:ext cx="641145" cy="5085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1008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26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137" b="59896"/>
          <a:stretch/>
        </p:blipFill>
        <p:spPr>
          <a:xfrm>
            <a:off x="251269" y="1281350"/>
            <a:ext cx="8587931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36939" y="636045"/>
            <a:ext cx="9957632" cy="6308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782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477000" y="1441059"/>
            <a:ext cx="5351687" cy="2162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Спекли 7 пиріжків із капустою, 8 пиріжків із грибами і 5 горіхових рулетів. У </a:t>
            </a:r>
            <a:r>
              <a:rPr lang="uk-UA" sz="2800" b="1" dirty="0"/>
              <a:t>скільки разів </a:t>
            </a:r>
            <a:r>
              <a:rPr lang="uk-UA" sz="2800" b="1" dirty="0" smtClean="0"/>
              <a:t>більше спекли пиріжків, ніж рулетів?</a:t>
            </a:r>
            <a:endParaRPr lang="uk-UA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78442" y="2413258"/>
            <a:ext cx="3866791" cy="12349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П – 7 к. </a:t>
            </a:r>
            <a:r>
              <a:rPr lang="uk-UA" sz="3200" b="1" dirty="0">
                <a:solidFill>
                  <a:srgbClr val="7030A0"/>
                </a:solidFill>
              </a:rPr>
              <a:t>і </a:t>
            </a:r>
            <a:r>
              <a:rPr lang="uk-UA" sz="3200" b="1" dirty="0" smtClean="0">
                <a:solidFill>
                  <a:srgbClr val="7030A0"/>
                </a:solidFill>
              </a:rPr>
              <a:t>8 гр.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Р – 5 шт.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83" y="1292236"/>
            <a:ext cx="2705164" cy="13813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5" y="2615457"/>
            <a:ext cx="144022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7015" y="2815809"/>
            <a:ext cx="1000595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6109F"/>
                </a:solidFill>
              </a:rPr>
              <a:t>У ? </a:t>
            </a:r>
            <a:r>
              <a:rPr lang="uk-UA" sz="2800" b="1" dirty="0" smtClean="0">
                <a:solidFill>
                  <a:srgbClr val="C6109F"/>
                </a:solidFill>
              </a:rPr>
              <a:t>р.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78443" y="3613226"/>
            <a:ext cx="19232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 8 + 7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05962" y="3613226"/>
            <a:ext cx="14308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 (п.)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032554" y="3609344"/>
            <a:ext cx="184573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усього.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5" y="4194119"/>
            <a:ext cx="19232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 15 :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01686" y="4194118"/>
            <a:ext cx="14308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(р.)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931091" y="5279717"/>
            <a:ext cx="488485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 3 рази більше пиріжків.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4" y="5243071"/>
            <a:ext cx="2199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4" y="4691018"/>
            <a:ext cx="2199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(8 + 7) :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791582" y="4691018"/>
            <a:ext cx="14308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(р.)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137" b="59896"/>
          <a:stretch/>
        </p:blipFill>
        <p:spPr>
          <a:xfrm>
            <a:off x="251269" y="1292236"/>
            <a:ext cx="8587931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4100" y="509552"/>
            <a:ext cx="10077376" cy="6007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790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187507" y="1190800"/>
            <a:ext cx="5336039" cy="18355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Набір із 4 груш і 6 слив розділили порівну між двома дітьми. Скільки фруктів отримала кожна дитина?</a:t>
            </a:r>
            <a:endParaRPr lang="uk-UA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824" y="2384520"/>
            <a:ext cx="379686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Було –  4 гр. і 6 </a:t>
            </a:r>
            <a:r>
              <a:rPr lang="uk-UA" sz="2800" b="1" dirty="0" err="1" smtClean="0">
                <a:solidFill>
                  <a:srgbClr val="7030A0"/>
                </a:solidFill>
              </a:rPr>
              <a:t>сл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Роздали – 2 д. по ? </a:t>
            </a:r>
            <a:r>
              <a:rPr lang="uk-UA" sz="2800" b="1" dirty="0" err="1" smtClean="0">
                <a:solidFill>
                  <a:srgbClr val="7030A0"/>
                </a:solidFill>
              </a:rPr>
              <a:t>фр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74140" y="3519137"/>
            <a:ext cx="17207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 6 + 4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40429" y="3511309"/>
            <a:ext cx="148170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 (</a:t>
            </a:r>
            <a:r>
              <a:rPr lang="uk-UA" sz="2800" b="1" dirty="0" err="1" smtClean="0">
                <a:solidFill>
                  <a:schemeClr val="bg1"/>
                </a:solidFill>
              </a:rPr>
              <a:t>фр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11251" y="3505348"/>
            <a:ext cx="156905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- усього.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37206" y="4042357"/>
            <a:ext cx="170322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 10 :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40429" y="4028568"/>
            <a:ext cx="128080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(</a:t>
            </a:r>
            <a:r>
              <a:rPr lang="uk-UA" sz="2800" b="1" dirty="0" err="1" smtClean="0">
                <a:solidFill>
                  <a:schemeClr val="bg1"/>
                </a:solidFill>
              </a:rPr>
              <a:t>фр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721429" y="5085405"/>
            <a:ext cx="453934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 фруктів у кожної дитини.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66443" y="5088797"/>
            <a:ext cx="20549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Відповідь: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66443" y="4565577"/>
            <a:ext cx="18940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(6 + 4) :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540962" y="4565577"/>
            <a:ext cx="12702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(</a:t>
            </a:r>
            <a:r>
              <a:rPr lang="uk-UA" sz="2800" b="1" dirty="0" err="1" smtClean="0">
                <a:solidFill>
                  <a:schemeClr val="bg1"/>
                </a:solidFill>
              </a:rPr>
              <a:t>фр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83" y="1274912"/>
            <a:ext cx="2705164" cy="13813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5" y="3026343"/>
            <a:ext cx="869224" cy="93131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11574" r="3804" b="22116"/>
          <a:stretch/>
        </p:blipFill>
        <p:spPr bwMode="auto">
          <a:xfrm>
            <a:off x="6092788" y="3957654"/>
            <a:ext cx="92567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Junge und Mädchen mit Obstkorb auf weißem Hintergrund 6585285 Vektor Kunst  bei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2" y="3352711"/>
            <a:ext cx="3466938" cy="311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11574" r="3804" b="22116"/>
          <a:stretch/>
        </p:blipFill>
        <p:spPr bwMode="auto">
          <a:xfrm>
            <a:off x="7338295" y="3957654"/>
            <a:ext cx="92567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79" y="3013141"/>
            <a:ext cx="869224" cy="93131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1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2" y="563981"/>
            <a:ext cx="9631061" cy="11233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Котру годину показує </a:t>
            </a:r>
            <a:r>
              <a:rPr lang="uk-UA" sz="3200" b="1" dirty="0" smtClean="0">
                <a:solidFill>
                  <a:schemeClr val="bg1"/>
                </a:solidFill>
              </a:rPr>
              <a:t>годинник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 полудня, після полудня?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933315" y="4073352"/>
            <a:ext cx="2431856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Перша </a:t>
            </a:r>
            <a:r>
              <a:rPr lang="uk-UA" sz="2800" b="1" dirty="0">
                <a:solidFill>
                  <a:srgbClr val="0070C0"/>
                </a:solidFill>
              </a:rPr>
              <a:t>година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30 </a:t>
            </a:r>
            <a:r>
              <a:rPr lang="uk-UA" sz="2800" b="1" dirty="0">
                <a:solidFill>
                  <a:srgbClr val="0070C0"/>
                </a:solidFill>
              </a:rPr>
              <a:t>хвилин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878943" y="4073352"/>
            <a:ext cx="2230077" cy="954107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BA1CBA"/>
                </a:solidFill>
              </a:rPr>
              <a:t>11-а година </a:t>
            </a:r>
          </a:p>
          <a:p>
            <a:pPr algn="ctr"/>
            <a:r>
              <a:rPr lang="uk-UA" sz="2800" b="1" dirty="0" smtClean="0">
                <a:solidFill>
                  <a:srgbClr val="BA1CBA"/>
                </a:solidFill>
              </a:rPr>
              <a:t>25 хвилин</a:t>
            </a:r>
            <a:endParaRPr lang="uk-UA" sz="2800" b="1" dirty="0">
              <a:solidFill>
                <a:srgbClr val="BA1CBA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879001" y="4073352"/>
            <a:ext cx="2230077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7-а година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50 хвилин</a:t>
            </a:r>
            <a:endParaRPr lang="uk-UA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D:\2 клас\3 Математика\1 Листопад\08 Складання таблиць множення 4 і 5\№103-104 - Вправи і задач на засвоєння вивч ТМ і ТД\2025-03-18_202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1" b="1505"/>
          <a:stretch/>
        </p:blipFill>
        <p:spPr bwMode="auto">
          <a:xfrm>
            <a:off x="2466803" y="1781484"/>
            <a:ext cx="6758094" cy="212648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933315" y="5027459"/>
            <a:ext cx="2431856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13-а </a:t>
            </a:r>
            <a:r>
              <a:rPr lang="uk-UA" sz="2800" b="1" dirty="0">
                <a:solidFill>
                  <a:srgbClr val="0070C0"/>
                </a:solidFill>
              </a:rPr>
              <a:t>година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30 </a:t>
            </a:r>
            <a:r>
              <a:rPr lang="uk-UA" sz="2800" b="1" dirty="0">
                <a:solidFill>
                  <a:srgbClr val="0070C0"/>
                </a:solidFill>
              </a:rPr>
              <a:t>хвилин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890050" y="5027459"/>
            <a:ext cx="2230077" cy="954107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BA1CBA"/>
                </a:solidFill>
              </a:rPr>
              <a:t>23-я година </a:t>
            </a:r>
          </a:p>
          <a:p>
            <a:pPr algn="ctr"/>
            <a:r>
              <a:rPr lang="uk-UA" sz="2800" b="1" dirty="0" smtClean="0">
                <a:solidFill>
                  <a:srgbClr val="BA1CBA"/>
                </a:solidFill>
              </a:rPr>
              <a:t>25 хвилин</a:t>
            </a:r>
            <a:endParaRPr lang="uk-UA" sz="2800" b="1" dirty="0">
              <a:solidFill>
                <a:srgbClr val="BA1CB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879001" y="5027459"/>
            <a:ext cx="2230077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19-а година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50 хвилин</a:t>
            </a:r>
            <a:endParaRPr lang="uk-UA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3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7030A0"/>
                </a:solidFill>
              </a:rPr>
              <a:t>Обери </a:t>
            </a:r>
            <a:r>
              <a:rPr lang="uk-UA" sz="2400" b="1" dirty="0" err="1" smtClean="0">
                <a:solidFill>
                  <a:srgbClr val="7030A0"/>
                </a:solidFill>
              </a:rPr>
              <a:t>смайл</a:t>
            </a:r>
            <a:r>
              <a:rPr lang="uk-UA" sz="2400" b="1" dirty="0" smtClean="0">
                <a:solidFill>
                  <a:srgbClr val="7030A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2" y="2240530"/>
            <a:ext cx="2718111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69" y="2240529"/>
            <a:ext cx="2473815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964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60" y="2291976"/>
            <a:ext cx="2105845" cy="21058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17550" y="5827422"/>
            <a:ext cx="78659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>
                <a:hlinkClick r:id="rId6"/>
              </a:rPr>
              <a:t>Таблиці</a:t>
            </a:r>
            <a:r>
              <a:rPr lang="ru-RU" sz="2400" dirty="0">
                <a:hlinkClick r:id="rId6"/>
              </a:rPr>
              <a:t> </a:t>
            </a:r>
            <a:r>
              <a:rPr lang="ru-RU" sz="2400" dirty="0" err="1">
                <a:hlinkClick r:id="rId6"/>
              </a:rPr>
              <a:t>множення</a:t>
            </a:r>
            <a:r>
              <a:rPr lang="ru-RU" sz="2400" dirty="0">
                <a:hlinkClick r:id="rId6"/>
              </a:rPr>
              <a:t> на 4 і 5 | Тест з математики – «На Урок»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69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8140</TotalTime>
  <Words>512</Words>
  <Application>Microsoft Office PowerPoint</Application>
  <PresentationFormat>Произвольный</PresentationFormat>
  <Paragraphs>120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1057</cp:revision>
  <dcterms:created xsi:type="dcterms:W3CDTF">2018-01-05T16:38:53Z</dcterms:created>
  <dcterms:modified xsi:type="dcterms:W3CDTF">2025-03-19T09:47:51Z</dcterms:modified>
</cp:coreProperties>
</file>