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23" r:id="rId3"/>
    <p:sldId id="859" r:id="rId4"/>
    <p:sldId id="854" r:id="rId5"/>
    <p:sldId id="746" r:id="rId6"/>
    <p:sldId id="817" r:id="rId7"/>
    <p:sldId id="841" r:id="rId8"/>
    <p:sldId id="855" r:id="rId9"/>
    <p:sldId id="852" r:id="rId10"/>
    <p:sldId id="856" r:id="rId11"/>
    <p:sldId id="845" r:id="rId12"/>
    <p:sldId id="857" r:id="rId13"/>
    <p:sldId id="8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859"/>
            <p14:sldId id="854"/>
            <p14:sldId id="746"/>
            <p14:sldId id="817"/>
            <p14:sldId id="841"/>
            <p14:sldId id="855"/>
            <p14:sldId id="852"/>
            <p14:sldId id="856"/>
            <p14:sldId id="845"/>
            <p14:sldId id="857"/>
            <p14:sldId id="8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C76"/>
    <a:srgbClr val="BA1CBA"/>
    <a:srgbClr val="FCD8F4"/>
    <a:srgbClr val="C6109F"/>
    <a:srgbClr val="00B050"/>
    <a:srgbClr val="0D0D0D"/>
    <a:srgbClr val="FF3131"/>
    <a:srgbClr val="295FFF"/>
    <a:srgbClr val="2F324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Таблиця множення числа 6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Творча робота над  задачею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8803" custLinFactX="82627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84222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97883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9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8F56A-B34D-495F-BD36-6DE402AA8F2E}" type="presOf" srcId="{6EE47331-2253-406E-9CB5-953C9128E5FC}" destId="{783C5BBC-E083-4F12-B4A9-616A8F9530EC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CC90DE8-487A-4662-98DF-E1D7F38024F6}" type="presOf" srcId="{289AA968-9F58-4A6E-B11C-582CA574AD65}" destId="{6408D3F1-0C0E-4F5D-B5D5-053E6D4B4C50}" srcOrd="0" destOrd="0" presId="urn:microsoft.com/office/officeart/2005/8/layout/hList6"/>
    <dgm:cxn modelId="{1A2123B3-DD8F-470B-A727-ADA2A27E7742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EFB8CFF-DCB9-400D-8399-7A190EEB5B34}" type="presOf" srcId="{BC7931E8-86A7-44AD-A246-C659A84EF1D0}" destId="{D2B473EA-0294-46C9-BEB1-B63C89DB6F91}" srcOrd="0" destOrd="0" presId="urn:microsoft.com/office/officeart/2005/8/layout/hList6"/>
    <dgm:cxn modelId="{22683761-D080-415C-87D8-6B6E1479632D}" type="presOf" srcId="{1A16E29F-4735-4462-97C4-9BCD9C4C486C}" destId="{5224CAA1-3EC9-4CF6-8381-99180C56B6A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DA7CCFE1-8CCB-437B-9B98-F683B861EE0B}" type="presParOf" srcId="{6408D3F1-0C0E-4F5D-B5D5-053E6D4B4C50}" destId="{783C5BBC-E083-4F12-B4A9-616A8F9530EC}" srcOrd="0" destOrd="0" presId="urn:microsoft.com/office/officeart/2005/8/layout/hList6"/>
    <dgm:cxn modelId="{2A048FE3-F47B-4F67-A05E-B1F684B68ED5}" type="presParOf" srcId="{6408D3F1-0C0E-4F5D-B5D5-053E6D4B4C50}" destId="{903EF99B-E600-4B60-96C8-658D7EF2F880}" srcOrd="1" destOrd="0" presId="urn:microsoft.com/office/officeart/2005/8/layout/hList6"/>
    <dgm:cxn modelId="{98425F9E-1F8C-44C3-8ADF-6855762277A6}" type="presParOf" srcId="{6408D3F1-0C0E-4F5D-B5D5-053E6D4B4C50}" destId="{8C93B566-6306-40C5-A3D5-B84E788E517B}" srcOrd="2" destOrd="0" presId="urn:microsoft.com/office/officeart/2005/8/layout/hList6"/>
    <dgm:cxn modelId="{7FD01F26-9981-4513-AC5F-D2899151B68A}" type="presParOf" srcId="{6408D3F1-0C0E-4F5D-B5D5-053E6D4B4C50}" destId="{B4E8D5E2-E5AE-41CC-80D3-5A0016AFADCC}" srcOrd="3" destOrd="0" presId="urn:microsoft.com/office/officeart/2005/8/layout/hList6"/>
    <dgm:cxn modelId="{DD86E02E-67FA-4963-A5D0-1093447D6531}" type="presParOf" srcId="{6408D3F1-0C0E-4F5D-B5D5-053E6D4B4C50}" destId="{5224CAA1-3EC9-4CF6-8381-99180C56B6A8}" srcOrd="4" destOrd="0" presId="urn:microsoft.com/office/officeart/2005/8/layout/hList6"/>
    <dgm:cxn modelId="{8141C16F-29DE-4B5E-A2DD-77DB9F3B0909}" type="presParOf" srcId="{6408D3F1-0C0E-4F5D-B5D5-053E6D4B4C50}" destId="{2EE084EB-38FB-44EB-B050-492531D297D1}" srcOrd="5" destOrd="0" presId="urn:microsoft.com/office/officeart/2005/8/layout/hList6"/>
    <dgm:cxn modelId="{0580E521-DE5E-4214-BF75-658D8BA843C0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641646" y="798993"/>
          <a:ext cx="4272497" cy="267450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40640" y="854498"/>
        <a:ext cx="267450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96341" y="996341"/>
          <a:ext cx="4272497" cy="227981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279814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516173" y="811445"/>
          <a:ext cx="4272497" cy="264960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Таблиця множення числа 6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27619" y="854498"/>
        <a:ext cx="2649605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363000" y="850966"/>
          <a:ext cx="4272497" cy="2570563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Творча робота над  задачею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213967" y="854498"/>
        <a:ext cx="257056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6914" y="4237079"/>
            <a:ext cx="8969830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Таблиця множення числа 6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6">
            <a:extLst>
              <a:ext uri="{FF2B5EF4-FFF2-40B4-BE49-F238E27FC236}">
                <a16:creationId xmlns="" xmlns:a16="http://schemas.microsoft.com/office/drawing/2014/main" id="{F789F544-594C-4CFA-96D9-7E679995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125914"/>
            <a:ext cx="2460172" cy="258421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0007" y="1116000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</a:t>
            </a:r>
            <a:r>
              <a:rPr lang="uk-UA" sz="2400" b="1" smtClean="0">
                <a:solidFill>
                  <a:srgbClr val="7030A0"/>
                </a:solidFill>
              </a:rPr>
              <a:t>– 9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1" y="5856514"/>
            <a:ext cx="1312201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1034" y="471790"/>
            <a:ext cx="9878223" cy="7314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Творча робота над задачею </a:t>
            </a:r>
            <a:r>
              <a:rPr lang="uk-UA" sz="4000" b="1" dirty="0" smtClean="0">
                <a:solidFill>
                  <a:schemeClr val="bg1"/>
                </a:solidFill>
              </a:rPr>
              <a:t>796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92549" y="1374480"/>
            <a:ext cx="5273566" cy="18092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Із грядки принесли 8 огірків, а помідорів – на 6 більше. Скільки всього помідорів і огірків принесли з грядки? </a:t>
            </a:r>
            <a:endParaRPr lang="uk-UA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4629" y="1374480"/>
            <a:ext cx="370560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О – 8 шт.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 - ?шт., на 6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715286" y="1574091"/>
            <a:ext cx="86785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ов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138119" y="3371037"/>
            <a:ext cx="5578366" cy="1891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Заміни в задачі словосполучення «на 6 більше» словосполученням «у 6 разів більше». </a:t>
            </a:r>
          </a:p>
          <a:p>
            <a:pPr algn="ctr"/>
            <a:r>
              <a:rPr lang="uk-UA" sz="2800" dirty="0" smtClean="0"/>
              <a:t>Розв’яжи утворену задачу</a:t>
            </a:r>
            <a:endParaRPr lang="uk-U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4629" y="4582204"/>
            <a:ext cx="1656858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8 ∙ 6 + 8 =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621487" y="4582228"/>
            <a:ext cx="1434219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56 (</a:t>
            </a:r>
            <a:r>
              <a:rPr lang="uk-UA" sz="2800" b="1" dirty="0" err="1" smtClean="0">
                <a:solidFill>
                  <a:srgbClr val="002060"/>
                </a:solidFill>
              </a:rPr>
              <a:t>ов</a:t>
            </a:r>
            <a:r>
              <a:rPr lang="uk-UA" sz="2800" b="1" dirty="0" smtClean="0">
                <a:solidFill>
                  <a:srgbClr val="002060"/>
                </a:solidFill>
              </a:rPr>
              <a:t>.)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4394" y="2514760"/>
            <a:ext cx="19920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(8 + 6) + 8 =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298631" y="1421568"/>
            <a:ext cx="206828" cy="828267"/>
          </a:xfrm>
          <a:prstGeom prst="righ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968864" y="2519420"/>
            <a:ext cx="1367101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22 (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ов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964628" y="3371037"/>
            <a:ext cx="3705602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О – 8 шт.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П - ?шт., </a:t>
            </a:r>
            <a:r>
              <a:rPr lang="uk-UA" sz="2800" b="1" dirty="0" smtClean="0">
                <a:solidFill>
                  <a:srgbClr val="002060"/>
                </a:solidFill>
              </a:rPr>
              <a:t>у </a:t>
            </a:r>
            <a:r>
              <a:rPr lang="uk-UA" sz="2800" b="1" dirty="0" smtClean="0">
                <a:solidFill>
                  <a:srgbClr val="002060"/>
                </a:solidFill>
              </a:rPr>
              <a:t>6р. </a:t>
            </a:r>
            <a:r>
              <a:rPr lang="uk-UA" sz="2800" b="1" dirty="0">
                <a:solidFill>
                  <a:srgbClr val="002060"/>
                </a:solidFill>
              </a:rPr>
              <a:t>&gt;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802372" y="3570648"/>
            <a:ext cx="867858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?</a:t>
            </a:r>
            <a:r>
              <a:rPr lang="uk-UA" sz="2800" b="1" dirty="0" err="1" smtClean="0">
                <a:solidFill>
                  <a:srgbClr val="002060"/>
                </a:solidFill>
              </a:rPr>
              <a:t>ов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9445587" y="3418125"/>
            <a:ext cx="206828" cy="828267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9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16" grpId="0" animBg="1"/>
      <p:bldP spid="21" grpId="0" animBg="1"/>
      <p:bldP spid="11" grpId="0" animBg="1"/>
      <p:bldP spid="2" grpId="0" animBg="1"/>
      <p:bldP spid="14" grpId="0" animBg="1"/>
      <p:bldP spid="22" grpId="0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8314" y="531324"/>
            <a:ext cx="9929585" cy="735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797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476302" y="1351563"/>
            <a:ext cx="5787117" cy="1881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господарстві є 2 індики, курей – на 10 більше, ніж індиків, а качок – удвічі менше, ніж курей. Скільки качок у господарстві?</a:t>
            </a:r>
          </a:p>
        </p:txBody>
      </p:sp>
      <p:pic>
        <p:nvPicPr>
          <p:cNvPr id="6" name="Picture 2" descr="farm with animals">
            <a:extLst>
              <a:ext uri="{FF2B5EF4-FFF2-40B4-BE49-F238E27FC236}">
                <a16:creationId xmlns="" xmlns:a16="http://schemas.microsoft.com/office/drawing/2014/main" id="{586A1D1F-E20A-44D8-9D10-95907F8D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90711"/>
            <a:ext cx="2603687" cy="27349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08313" y="1685693"/>
            <a:ext cx="3951515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Індики – 2 шт.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Кури – ?шт., на 10 &gt;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Качки – ?шт., у 2р. &lt;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4397829" y="1883229"/>
            <a:ext cx="10885" cy="49496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887686" y="2378190"/>
            <a:ext cx="10885" cy="49496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26971" y="1883229"/>
            <a:ext cx="87085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65172" y="2378190"/>
            <a:ext cx="533399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08314" y="3444988"/>
            <a:ext cx="175260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1) 2 + 10 =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971800" y="3444570"/>
            <a:ext cx="1175658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12 (к.)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147458" y="3444570"/>
            <a:ext cx="2786742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- у господарстві.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219199" y="4148187"/>
            <a:ext cx="175260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2) 12 : 2 =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982684" y="4147769"/>
            <a:ext cx="1164773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6 (к.)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208314" y="4856046"/>
            <a:ext cx="1975756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Відповідь: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1" y="5856514"/>
            <a:ext cx="1312201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184070" y="4856046"/>
            <a:ext cx="404404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6 качок у господарстві.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595553"/>
            <a:ext cx="412568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3996" y="1499016"/>
            <a:ext cx="3072317" cy="2559666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8\№105 - Таблиця множення числа 6\2025-03-26_22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2" y="349973"/>
            <a:ext cx="6162348" cy="59536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7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5400000">
            <a:off x="9035975" y="4171377"/>
            <a:ext cx="1902020" cy="12069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3834" y="520379"/>
            <a:ext cx="10541587" cy="7205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 уроку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397" y="1497525"/>
            <a:ext cx="7129260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Назви </a:t>
            </a:r>
            <a:r>
              <a:rPr lang="ru-RU" sz="2400" b="1" dirty="0" err="1" smtClean="0">
                <a:solidFill>
                  <a:srgbClr val="7030A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таблиці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2400" b="1" dirty="0" smtClean="0">
                <a:solidFill>
                  <a:srgbClr val="7030A0"/>
                </a:solidFill>
              </a:rPr>
              <a:t> числа 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4688" y="1323354"/>
            <a:ext cx="10533116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</a:rPr>
              <a:t>екрані</a:t>
            </a:r>
            <a:r>
              <a:rPr lang="ru-RU" sz="2400" dirty="0" smtClean="0">
                <a:solidFill>
                  <a:srgbClr val="7030A0"/>
                </a:solidFill>
              </a:rPr>
              <a:t> — </a:t>
            </a:r>
            <a:r>
              <a:rPr lang="ru-RU" sz="2400" dirty="0">
                <a:solidFill>
                  <a:srgbClr val="7030A0"/>
                </a:solidFill>
              </a:rPr>
              <a:t>основа </a:t>
            </a:r>
            <a:r>
              <a:rPr lang="ru-RU" sz="2400" dirty="0" err="1" smtClean="0">
                <a:solidFill>
                  <a:srgbClr val="7030A0"/>
                </a:solidFill>
              </a:rPr>
              <a:t>піци</a:t>
            </a:r>
            <a:r>
              <a:rPr lang="ru-RU" sz="2400" dirty="0" smtClean="0">
                <a:solidFill>
                  <a:srgbClr val="7030A0"/>
                </a:solidFill>
              </a:rPr>
              <a:t> та  зображення </a:t>
            </a:r>
            <a:r>
              <a:rPr lang="ru-RU" sz="2400" dirty="0" err="1">
                <a:solidFill>
                  <a:srgbClr val="7030A0"/>
                </a:solidFill>
              </a:rPr>
              <a:t>шматочків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dirty="0">
                <a:solidFill>
                  <a:srgbClr val="7030A0"/>
                </a:solidFill>
              </a:rPr>
              <a:t>, бекону, </a:t>
            </a:r>
            <a:r>
              <a:rPr lang="ru-RU" sz="2400" dirty="0" err="1" smtClean="0">
                <a:solidFill>
                  <a:srgbClr val="7030A0"/>
                </a:solidFill>
              </a:rPr>
              <a:t>листя</a:t>
            </a:r>
            <a:r>
              <a:rPr lang="ru-RU" sz="2400" dirty="0" smtClean="0">
                <a:solidFill>
                  <a:srgbClr val="7030A0"/>
                </a:solidFill>
              </a:rPr>
              <a:t> салату, </a:t>
            </a:r>
            <a:r>
              <a:rPr lang="ru-RU" sz="2400" dirty="0">
                <a:solidFill>
                  <a:srgbClr val="7030A0"/>
                </a:solidFill>
              </a:rPr>
              <a:t>оливок. </a:t>
            </a:r>
            <a:r>
              <a:rPr lang="ru-RU" sz="2400" dirty="0" err="1" smtClean="0">
                <a:solidFill>
                  <a:srgbClr val="7030A0"/>
                </a:solidFill>
              </a:rPr>
              <a:t>Пропоную</a:t>
            </a:r>
            <a:r>
              <a:rPr lang="ru-RU" sz="2400" dirty="0" smtClean="0">
                <a:solidFill>
                  <a:srgbClr val="7030A0"/>
                </a:solidFill>
              </a:rPr>
              <a:t> «</a:t>
            </a:r>
            <a:r>
              <a:rPr lang="ru-RU" sz="2400" dirty="0" err="1" smtClean="0">
                <a:solidFill>
                  <a:srgbClr val="7030A0"/>
                </a:solidFill>
              </a:rPr>
              <a:t>наповнити</a:t>
            </a:r>
            <a:r>
              <a:rPr lang="ru-RU" sz="2400" dirty="0" smtClean="0">
                <a:solidFill>
                  <a:srgbClr val="7030A0"/>
                </a:solidFill>
              </a:rPr>
              <a:t>» свою </a:t>
            </a:r>
            <a:r>
              <a:rPr lang="ru-RU" sz="2400" dirty="0" err="1" smtClean="0">
                <a:solidFill>
                  <a:srgbClr val="7030A0"/>
                </a:solidFill>
              </a:rPr>
              <a:t>уявну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піцу</a:t>
            </a:r>
            <a:r>
              <a:rPr lang="ru-RU" sz="2400" dirty="0" smtClean="0">
                <a:solidFill>
                  <a:srgbClr val="7030A0"/>
                </a:solidFill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</a:rPr>
              <a:t>намалювати</a:t>
            </a:r>
            <a:r>
              <a:rPr lang="ru-RU" sz="2400" dirty="0" smtClean="0">
                <a:solidFill>
                  <a:srgbClr val="7030A0"/>
                </a:solidFill>
              </a:rPr>
              <a:t> 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найбільше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сподобалося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або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975653" y="2836633"/>
            <a:ext cx="3817418" cy="11685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Складання таблиці множення числа 6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4688" y="2680405"/>
            <a:ext cx="2794941" cy="168789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Знайди у ряду «</a:t>
            </a:r>
            <a:r>
              <a:rPr lang="ru-RU" sz="2400" b="1" dirty="0" err="1" smtClean="0">
                <a:solidFill>
                  <a:schemeClr val="bg1"/>
                </a:solidFill>
              </a:rPr>
              <a:t>зайве</a:t>
            </a:r>
            <a:r>
              <a:rPr lang="ru-RU" sz="2400" b="1" dirty="0" smtClean="0">
                <a:solidFill>
                  <a:schemeClr val="bg1"/>
                </a:solidFill>
              </a:rPr>
              <a:t>» число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613833" y="520379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95" y="2680406"/>
            <a:ext cx="4200658" cy="27029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6430149" y="5093396"/>
            <a:ext cx="3238988" cy="1264980"/>
          </a:xfrm>
          <a:prstGeom prst="cloud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Творча робота над задачею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5230" y="5438975"/>
            <a:ext cx="2471617" cy="919401"/>
          </a:xfrm>
          <a:prstGeom prst="roundRect">
            <a:avLst/>
          </a:prstGeom>
          <a:solidFill>
            <a:srgbClr val="B85C76"/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3833" y="4204799"/>
            <a:ext cx="2821211" cy="2218634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Заміни множення </a:t>
            </a:r>
            <a:r>
              <a:rPr lang="uk-UA" sz="2400" b="1" dirty="0" smtClean="0">
                <a:solidFill>
                  <a:schemeClr val="bg1"/>
                </a:solidFill>
              </a:rPr>
              <a:t>додаванням, додавання множенням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 animBg="1"/>
      <p:bldP spid="5" grpId="0" animBg="1"/>
      <p:bldP spid="12" grpId="0" animBg="1"/>
      <p:bldP spid="14" grpId="0" animBg="1"/>
      <p:bldP spid="16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367" y="563835"/>
            <a:ext cx="9293604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343400" y="1357845"/>
            <a:ext cx="642257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 школу всі прийшли ми вчитись,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Постараймось не лінитись.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Тож до праці всі мерщій, Здолаймо труднощі усі!</a:t>
            </a:r>
          </a:p>
        </p:txBody>
      </p:sp>
      <p:pic>
        <p:nvPicPr>
          <p:cNvPr id="2050" name="Picture 2" descr="school girl cartoon walking">
            <a:extLst>
              <a:ext uri="{FF2B5EF4-FFF2-40B4-BE49-F238E27FC236}">
                <a16:creationId xmlns="" xmlns:a16="http://schemas.microsoft.com/office/drawing/2014/main" id="{E5F59898-5497-46AA-84C1-C44A787A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7" y="1396257"/>
            <a:ext cx="2797704" cy="33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9674604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2629" y="1538291"/>
            <a:ext cx="5921829" cy="3915966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60" y="2111828"/>
            <a:ext cx="4497564" cy="33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1681517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74028" y="494529"/>
            <a:ext cx="9909658" cy="7573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Установи </a:t>
            </a:r>
            <a:r>
              <a:rPr lang="uk-UA" sz="4000" b="1" dirty="0" smtClean="0">
                <a:solidFill>
                  <a:schemeClr val="bg1"/>
                </a:solidFill>
              </a:rPr>
              <a:t>закономірність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74028" y="1251856"/>
            <a:ext cx="4256866" cy="5713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у ряду зайве </a:t>
            </a:r>
            <a:r>
              <a:rPr lang="uk-UA" sz="2400" b="1" dirty="0" smtClean="0">
                <a:solidFill>
                  <a:srgbClr val="7030A0"/>
                </a:solidFill>
              </a:rPr>
              <a:t>число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1074028" y="2469568"/>
            <a:ext cx="4303360" cy="741725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12 </a:t>
            </a:r>
            <a:r>
              <a:rPr lang="uk-UA" sz="3600" b="1" dirty="0" smtClean="0">
                <a:solidFill>
                  <a:schemeClr val="bg1"/>
                </a:solidFill>
              </a:rPr>
              <a:t> 15  18  21  </a:t>
            </a:r>
            <a:r>
              <a:rPr lang="uk-UA" sz="3600" b="1" dirty="0" smtClean="0">
                <a:solidFill>
                  <a:schemeClr val="bg1"/>
                </a:solidFill>
              </a:rPr>
              <a:t>23  </a:t>
            </a:r>
            <a:r>
              <a:rPr lang="uk-UA" sz="3600" b="1" dirty="0" smtClean="0">
                <a:solidFill>
                  <a:schemeClr val="bg1"/>
                </a:solidFill>
              </a:rPr>
              <a:t>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5568393" y="2469568"/>
            <a:ext cx="4256866" cy="741726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12 </a:t>
            </a:r>
            <a:r>
              <a:rPr lang="uk-UA" sz="3600" b="1" dirty="0" smtClean="0">
                <a:solidFill>
                  <a:schemeClr val="bg1"/>
                </a:solidFill>
              </a:rPr>
              <a:t> 17  20  24  28  36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2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1074028" y="3879396"/>
            <a:ext cx="4256866" cy="801481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11 </a:t>
            </a:r>
            <a:r>
              <a:rPr lang="uk-UA" sz="3600" b="1" dirty="0" smtClean="0">
                <a:solidFill>
                  <a:schemeClr val="bg1"/>
                </a:solidFill>
              </a:rPr>
              <a:t> 15  20  25  35  40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5568393" y="3857624"/>
            <a:ext cx="4256866" cy="796106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16 </a:t>
            </a:r>
            <a:r>
              <a:rPr lang="uk-UA" sz="3600" b="1" dirty="0" smtClean="0">
                <a:solidFill>
                  <a:schemeClr val="bg1"/>
                </a:solidFill>
              </a:rPr>
              <a:t> 14  12  10  7  6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95649" y="2536371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468521" y="2536371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263335" y="3999863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8583635" y="3980778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742546" y="1823238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239258" y="1768857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16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140713" y="3233065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384030" y="3211293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970350" y="3352800"/>
            <a:ext cx="1763753" cy="312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0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87872" y="494529"/>
            <a:ext cx="10100613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Заміни множення </a:t>
            </a:r>
            <a:r>
              <a:rPr lang="uk-UA" sz="4000" b="1" dirty="0" smtClean="0">
                <a:solidFill>
                  <a:schemeClr val="bg1"/>
                </a:solidFill>
              </a:rPr>
              <a:t>додаванням. </a:t>
            </a:r>
            <a:r>
              <a:rPr lang="uk-UA" sz="4000" b="1" dirty="0">
                <a:solidFill>
                  <a:schemeClr val="bg1"/>
                </a:solidFill>
              </a:rPr>
              <a:t>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50" y="1219105"/>
            <a:ext cx="2082235" cy="35237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01908" y="1607695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23149" y="232807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29144" y="2336452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10031A6-2F5F-4133-8EFD-CC9747300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677" y="3176748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3068" y="4557138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4443" y="4558428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049745BC-E049-491F-94AD-B1EA73222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06785" y="3826881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73820" y="2336451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78311D84-0C7C-4565-9437-66F1A97050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3810" y="5306277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30199" y="3076734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F0948A2-81B6-4199-B422-A90AFCBBF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61887" y="5316159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24098041-8E7C-4ED7-966E-84BC0210C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002968" y="2336451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05C81E0-02B4-4F24-A389-23C3B09ED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6064" y="2338647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1808EA6-0567-4B10-938D-1BDFE3456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07591" y="5281268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97760" y="4637163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20030FDA-49F1-41A8-B1FE-FE56339B4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915318" y="4648395"/>
            <a:ext cx="555762" cy="45268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7621" y="2336452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C952B1F-2057-4F24-BD81-95239BE54C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50397" y="3826881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40FC8A5E-2B6E-423C-AB50-951585955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343" y="2439940"/>
            <a:ext cx="394062" cy="40367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9570FCE8-01C6-4397-9E80-A578AC976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66229" y="3094754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5922" y="2328078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27F0D12-F3BF-4318-8161-15C587DA4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58957" y="2343046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600CCB2E-F642-40C9-A38A-F025B9CFC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4395" y="2336452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8E99B8A-1005-45E6-B940-B9B49417A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505" y="3894786"/>
            <a:ext cx="394062" cy="40367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40BF293D-689C-47AA-8893-D45FEF8A7C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31916" y="2336451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AF2C54B9-A95A-4AA1-B357-A4AFB061AE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91063" y="5281269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A14CF5B-1C75-4E02-B0F2-A74113175BF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E29C2A15-263A-4537-A27E-B5D2480032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401" y="2506131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E95C23-1795-4F52-A197-391BFC7D8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00608" y="2336451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4BF029D-244A-437A-AB80-89B7D0C29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07447" y="2336451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17E384F-693C-4188-9F0D-CE390DB973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2481" y="2340699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61A8CAC-E529-46DB-B52E-D0D385004A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1438" y="2416323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DE8819A-20EE-4182-A1C3-594992D19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79269" y="5387572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571025CA-486B-4F33-B5FE-AA73F4D6CA6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926" y="5422462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E5998F6-9BED-4576-AFB1-0F637394CE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3898204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CD15E0AD-11E6-414E-9F84-C1BFD35E3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08146" y="4667224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8F8DAA62-0104-4258-8E84-81AA069637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2601" y="4660333"/>
            <a:ext cx="394062" cy="35505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04530AA-9B26-4D33-AA87-F475807E6A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3834" y="3928461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E7862467-A373-4699-82C1-9BC31D69AB0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04882" y="3176748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2510" y="3203684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66E80FE3-E7E7-44A4-BEDB-809A95BC0A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1644" y="2507193"/>
            <a:ext cx="440143" cy="288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F400518-7CE7-45E5-84D3-C0A30FED62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264" y="2506131"/>
            <a:ext cx="438950" cy="29263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82993F6F-7189-4775-B8E7-57D1115009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04967" y="3074311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4768D375-C631-4856-BBD4-B548769C73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11578" y="309061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00408032-7C23-49C1-8ED0-04397B682C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15823" y="3074311"/>
            <a:ext cx="455016" cy="567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4BDFE1-244C-4297-BDCD-7227C3CC24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5249" y="3086361"/>
            <a:ext cx="457240" cy="56697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5DF0A9F-2729-4CF6-8B18-88BE3C74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03544" y="3070255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9304F4AF-8E65-4C53-BB04-3B9E1606B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38766" y="3074311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78F10344-E275-4EBB-9687-798B676350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00005" y="3086361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E622686F-98DC-4678-A966-8D8A416F7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61244" y="3086361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E2CF481F-BAD3-4050-8E5F-DC6E5BCA8B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4857" y="3232470"/>
            <a:ext cx="440143" cy="28893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BDAD64A2-1EA7-4599-BAFC-E736BB1257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51162" y="3254621"/>
            <a:ext cx="440143" cy="28893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EF4A7EA-C06C-43CE-85E1-724A06F30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73324" y="3254621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6853" y="3242873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F70412C1-420C-421B-9182-E69B042132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86465" y="3241945"/>
            <a:ext cx="440143" cy="28893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39B7C5-EBA2-4E82-9B62-4CD279EA5A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6594" y="3826881"/>
            <a:ext cx="455016" cy="56766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4AED283-5D47-4FCD-BBE8-3767D5D811A9}"/>
              </a:ext>
            </a:extLst>
          </p:cNvPr>
          <p:cNvGrpSpPr/>
          <p:nvPr/>
        </p:nvGrpSpPr>
        <p:grpSpPr>
          <a:xfrm>
            <a:off x="660968" y="3822160"/>
            <a:ext cx="791608" cy="572382"/>
            <a:chOff x="660968" y="3822160"/>
            <a:chExt cx="791608" cy="572382"/>
          </a:xfrm>
        </p:grpSpPr>
        <p:pic>
          <p:nvPicPr>
            <p:cNvPr id="96" name="Рисунок 95">
              <a:extLst>
                <a:ext uri="{FF2B5EF4-FFF2-40B4-BE49-F238E27FC236}">
                  <a16:creationId xmlns="" xmlns:a16="http://schemas.microsoft.com/office/drawing/2014/main" id="{EA4F9007-9D36-4C5A-948A-5E3FB3F47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7560" y="3826881"/>
              <a:ext cx="455016" cy="567661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="" xmlns:a16="http://schemas.microsoft.com/office/drawing/2014/main" id="{2B0327F1-AAB8-4BDD-B7F1-89A465B88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60968" y="3822160"/>
              <a:ext cx="455016" cy="567661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="" xmlns:a16="http://schemas.microsoft.com/office/drawing/2014/main" id="{643A0FEF-7D7E-4F1D-BB9A-C8DB474BB422}"/>
              </a:ext>
            </a:extLst>
          </p:cNvPr>
          <p:cNvGrpSpPr/>
          <p:nvPr/>
        </p:nvGrpSpPr>
        <p:grpSpPr>
          <a:xfrm>
            <a:off x="2527238" y="3820312"/>
            <a:ext cx="791608" cy="572382"/>
            <a:chOff x="660968" y="3822160"/>
            <a:chExt cx="791608" cy="572382"/>
          </a:xfrm>
        </p:grpSpPr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D610B6B7-7751-4A37-BEDC-EBF8FC4B6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7560" y="3826881"/>
              <a:ext cx="455016" cy="567661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="" xmlns:a16="http://schemas.microsoft.com/office/drawing/2014/main" id="{3DA2E311-1780-4245-82AD-9918EF0D1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60968" y="3822160"/>
              <a:ext cx="455016" cy="567661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="" xmlns:a16="http://schemas.microsoft.com/office/drawing/2014/main" id="{A36EDFEB-2511-4687-B63B-236523DD5B52}"/>
              </a:ext>
            </a:extLst>
          </p:cNvPr>
          <p:cNvGrpSpPr/>
          <p:nvPr/>
        </p:nvGrpSpPr>
        <p:grpSpPr>
          <a:xfrm>
            <a:off x="3657946" y="3822160"/>
            <a:ext cx="791608" cy="572382"/>
            <a:chOff x="660968" y="3822160"/>
            <a:chExt cx="791608" cy="572382"/>
          </a:xfrm>
        </p:grpSpPr>
        <p:pic>
          <p:nvPicPr>
            <p:cNvPr id="155" name="Рисунок 154">
              <a:extLst>
                <a:ext uri="{FF2B5EF4-FFF2-40B4-BE49-F238E27FC236}">
                  <a16:creationId xmlns="" xmlns:a16="http://schemas.microsoft.com/office/drawing/2014/main" id="{5C6C66E8-1340-4529-8923-28692D39A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7560" y="3826881"/>
              <a:ext cx="455016" cy="567661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="" xmlns:a16="http://schemas.microsoft.com/office/drawing/2014/main" id="{BFBEA155-1535-4C81-8DC7-5C78232B9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60968" y="3822160"/>
              <a:ext cx="455016" cy="567661"/>
            </a:xfrm>
            <a:prstGeom prst="rect">
              <a:avLst/>
            </a:prstGeom>
          </p:spPr>
        </p:pic>
      </p:grpSp>
      <p:grpSp>
        <p:nvGrpSpPr>
          <p:cNvPr id="159" name="Группа 158">
            <a:extLst>
              <a:ext uri="{FF2B5EF4-FFF2-40B4-BE49-F238E27FC236}">
                <a16:creationId xmlns="" xmlns:a16="http://schemas.microsoft.com/office/drawing/2014/main" id="{E2E660C7-D0DA-4036-96B2-F8366787D2C0}"/>
              </a:ext>
            </a:extLst>
          </p:cNvPr>
          <p:cNvGrpSpPr/>
          <p:nvPr/>
        </p:nvGrpSpPr>
        <p:grpSpPr>
          <a:xfrm>
            <a:off x="4787377" y="3822160"/>
            <a:ext cx="791608" cy="572382"/>
            <a:chOff x="660968" y="3822160"/>
            <a:chExt cx="791608" cy="572382"/>
          </a:xfrm>
        </p:grpSpPr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D464FD2E-1CDF-49E0-96F4-3FAB2BEE4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3" t="43000" r="21976" b="43158"/>
            <a:stretch/>
          </p:blipFill>
          <p:spPr>
            <a:xfrm>
              <a:off x="997560" y="3826881"/>
              <a:ext cx="455016" cy="567661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="" xmlns:a16="http://schemas.microsoft.com/office/drawing/2014/main" id="{CAC6B9C8-FEF8-44C8-A648-9D80A09A5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60968" y="3822160"/>
              <a:ext cx="455016" cy="567661"/>
            </a:xfrm>
            <a:prstGeom prst="rect">
              <a:avLst/>
            </a:prstGeom>
          </p:spPr>
        </p:pic>
      </p:grp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5838C8F9-C7E4-4A22-BBC6-2EC673B17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39469" y="3979744"/>
            <a:ext cx="440143" cy="28893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5C4E5742-6DBB-46A6-B0E3-1890B2D130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8900" y="3979744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9AF3D97F-73FA-491A-9EB8-2AD2801FA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0760" y="4742889"/>
            <a:ext cx="440143" cy="28893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3929B9D8-F6CD-4BAF-BD3B-C2D29286D1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73504" y="4557138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FE0068D-555B-4673-89D2-0D0770580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1555" y="4571137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FA626F21-30F2-41C2-A4C9-607E8DADB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6996" y="4571136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12DAAD2-2E64-4461-AB1D-BDC1DA9315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74405" y="5306277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ABA4F522-2E67-4DEF-AB57-C98633B40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142" y="4655420"/>
            <a:ext cx="394062" cy="403674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F4F6B823-D3FD-4AB7-8EB6-C0E40AA9D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3913" y="5389168"/>
            <a:ext cx="394062" cy="403674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438C239-F464-43DC-A005-07A7B63CB3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2894" y="5306277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89316E72-FF3B-434D-8EE8-C7FA1AF1C8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57934" y="5316159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65C1BBEE-356B-445D-A28A-935130A8CE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79307" y="531615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422003F2-C721-4A06-B952-1810F1CC3A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75354" y="5316159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C043BB78-46CB-49DF-B264-7606FD76BD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22459" y="5302738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0E5ED486-C781-423A-A729-82CBD36233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18506" y="5302738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BFC2CF16-132F-4AB6-833F-10EE736AEB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51849" y="5302738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DC59DCED-5010-4470-B19D-9BDD6AB9E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47896" y="5302738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A3C0F4A8-6E62-4814-BF48-3DC9C86149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22180" y="5316159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633246C6-52DD-4575-88FE-1C6A587452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915078" y="4637163"/>
            <a:ext cx="555762" cy="452689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D9A0B433-BAA8-4B91-8359-288F6FC82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12233" y="4552989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47E39622-73DB-40BE-8D97-E82B158274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0760" y="5489376"/>
            <a:ext cx="440143" cy="28893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EF7F6BF3-5764-4344-BF8E-04858C14A0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57709" y="5484606"/>
            <a:ext cx="440143" cy="288932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9C6DA282-3249-4AF9-A23E-B784F9ADA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16925" y="5464955"/>
            <a:ext cx="440143" cy="28893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7377" y="1609511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3" t="27054" r="9349" b="24196"/>
          <a:stretch/>
        </p:blipFill>
        <p:spPr>
          <a:xfrm>
            <a:off x="5184000" y="1332000"/>
            <a:ext cx="2448000" cy="1188000"/>
          </a:xfrm>
          <a:prstGeom prst="rect">
            <a:avLst/>
          </a:prstGeom>
        </p:spPr>
      </p:pic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4545" y="413657"/>
            <a:ext cx="9860912" cy="11974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Заміни додавання однакових доданків множенням.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43" y="1752756"/>
            <a:ext cx="1561628" cy="26427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5127" y="2439575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83822" y="3185208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14279" y="307640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10636" y="2412072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43373" y="2319458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99208" y="3175705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80056" y="232502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4789" y="307742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0C2BE3C-41E5-4D55-8939-7E2448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03100" y="3071139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E531E1EB-CAB4-4E00-93ED-DC37C68142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9178941" y="3147931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9271" y="3182702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088BD39B-95C1-43A0-B4A2-085131AF4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8374" y="2505700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FB0E2B5C-5720-4371-B3BC-A2233DC89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9810" y="2514808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82F8211-C683-4F39-A00A-6256A43B15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67469" y="2507829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CADCA72-1871-49F6-995B-4565FAF541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6178" y="3251333"/>
            <a:ext cx="440143" cy="2889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221FE6FB-1B18-49D1-A48C-2E623AB855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7595" y="3911164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58AB10CE-99D1-4E7F-9098-E8F60C8ADA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0298" y="2347777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A4B049E4-9854-4C12-936B-73EB379524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96007" y="3819850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3BC9AB5-3B28-4C7D-BEE9-B6B85A666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7550" y="2338022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ECAC393-6FAC-4B9E-A7CD-069B2563CA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100802" y="3069402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C9350816-052D-450B-B7EE-145532BB4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15554" y="3078905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97317E25-BC43-48C3-8A0F-07C0A30EF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45830" y="2338022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8F57724-B421-4616-B5BA-1162BB3CF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6042" y="2338022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ED9C98C-8B1D-47A1-B56A-AA3519E277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29595" y="2338022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A157C2F1-3BBA-40A9-95AB-FC8A55CCD3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0178" y="308673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DA202E0-627E-4228-88F3-85C27C67D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326" y="2412072"/>
            <a:ext cx="394062" cy="40367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A24F223-8F53-4230-AA3F-382B698CB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148791" y="2329597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3E6AE47-A52C-4398-BDF3-6F8916B81E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87955" y="3077420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7F928A8-F2EF-4440-BAFB-74A6838979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2357" y="3086733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82447171-DED7-433C-8BC9-36F3E1687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58737" y="3082912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DBA9A08B-6355-4DDB-971D-7F1A652852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30053" y="3074756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B9D2A5AB-86F7-4AF7-A39E-8E4AEB5800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94309" y="3090446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710A109-99BB-4F63-8EFD-CE1384CA3A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94662" y="3076401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94395A6-3CB7-4330-A4DB-BDBD2FA413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81486" y="3240755"/>
            <a:ext cx="440143" cy="28893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EFCEE28F-9948-476A-B00F-8442B843AE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39909" y="306940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DEA2144F-802B-464B-8196-2325D1A0F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5539" y="3078867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42F16468-78DC-44B2-A8F6-750BC23BA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217" y="3175705"/>
            <a:ext cx="394062" cy="40367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9BC8B09A-9FF8-4AE3-A071-505336D5F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115" y="3893598"/>
            <a:ext cx="394062" cy="40367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9BA6049-A4F1-40FE-9DDC-483A44E043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4473" y="3245364"/>
            <a:ext cx="440143" cy="28893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7FF7B6D-7DD5-403C-9A42-E07C370500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3953" y="3240755"/>
            <a:ext cx="440143" cy="2889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4B951CF-15CF-48B9-9C45-589F8FA2C2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00911" y="3239452"/>
            <a:ext cx="440143" cy="28893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6CF0BA8-F124-49A6-AF9A-3F49B13476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1805" y="3977289"/>
            <a:ext cx="440143" cy="2889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33ADBA71-1E88-47B9-AF9F-EAA16BFBE2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8558" y="3973681"/>
            <a:ext cx="440143" cy="28893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DBADB988-125D-4D74-9568-147F007D0F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47607" y="3977289"/>
            <a:ext cx="440143" cy="28893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014085F-3CFB-4623-80B6-A6B03FC1BC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0493" y="3977289"/>
            <a:ext cx="440143" cy="28893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844535A9-DB4E-4EEF-90DB-F2765D8151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1055" y="381198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32C09C3C-4B68-493B-BD0D-4BFC1D5F0D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35634" y="3811983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8495F23F-95BF-465B-857F-39E327B3A9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0170" y="3811605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E9EE7A19-37C7-4E57-82B2-08D50FA79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7862" y="381160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6EC28F8-B779-4C04-8795-9BD86375B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2049" y="3819850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8D3EB343-4327-4449-8814-B1EA3AC6B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06053" y="3811605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5BD7796D-70BB-4A14-B86E-40ED0CA400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78283" y="3811605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92E8D67D-1A57-4747-AFE7-E24BDCCB5D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81309" y="3811605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014A5079-9F43-40CB-A8DC-2E342B4CE9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1208" y="3811604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6AA4B6CD-1CA8-4194-B9B6-6F2F4A486A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68371" y="3806397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5A4AB5B3-5334-409F-A0FB-65A335D25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8834" y="3917905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860C95D4-0E67-48DE-8B70-0F4C9B4AEB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16513" y="3927892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0BDA271F-B3AA-48E4-8CEE-9FFCB0FB43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93585" y="3811602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FCE142D3-161E-4BE6-91FC-F0CDF55FD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47849" y="3825865"/>
            <a:ext cx="455016" cy="567661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67830" y="502089"/>
            <a:ext cx="10032155" cy="7171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таблиці множення числа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2564" y="1295400"/>
            <a:ext cx="7671322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Склади за схемою добутки з першим множником 6. Запиши результати в рядок.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1869118" y="3715052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6   12   18   24   30   36   42   48   54   60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075003" y="4995412"/>
            <a:ext cx="20557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7 + 48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037980" y="4968423"/>
            <a:ext cx="20894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70 – 6 ∙ 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36165" y="4995411"/>
            <a:ext cx="2558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∙ (99 – 90)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130739" y="4999510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127467" y="4968424"/>
            <a:ext cx="6041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895114" y="4999509"/>
            <a:ext cx="653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69119" y="4421361"/>
            <a:ext cx="6904768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Обчисли, скориставшись таблицею множення.</a:t>
            </a:r>
          </a:p>
        </p:txBody>
      </p:sp>
      <p:pic>
        <p:nvPicPr>
          <p:cNvPr id="2" name="Picture 2" descr="D:\2 клас\3 Математика\1 Листопад\09 Таблиці множення на 6_8\№105 - Таблиця множення числа 6\2025-03-26_164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6" y="2325459"/>
            <a:ext cx="7847081" cy="12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666337" y="1549532"/>
            <a:ext cx="1763753" cy="31272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0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02737" y="494529"/>
            <a:ext cx="10178920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Пригадай переставний закон множення.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58" y="1458646"/>
            <a:ext cx="2352056" cy="398040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04045" y="244215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3523" y="3159987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9778" y="2324682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80849" y="3932725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10140" y="3798412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5477" y="2331905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8E48599B-8E61-462F-9E4D-F25EDB470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61978" y="3798412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4366" y="2449166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048116AB-75D7-42B6-978E-95E19EB066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2954" y="2324249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8FD5B94-6D18-435B-B032-CEFE0E67FB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45390" y="3071143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2C266FC-AAAB-4400-8003-148D3D837B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776" y="233190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A65C909-5EA2-4E8B-94FD-B78228DF9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484" y="2427673"/>
            <a:ext cx="394062" cy="40367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A1B123A6-7093-4964-A078-E6A2BA740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859" y="3144454"/>
            <a:ext cx="394062" cy="40367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31486" y="3075625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4366" y="3168763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DC6355B-9D3D-4088-8FF1-9D5736BC50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1" y="3908418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9778" y="3084389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5510" y="3831669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81992" y="4575998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4405" y="3071142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FC8C93E-08B6-411F-94ED-80BB24655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14" y="3892957"/>
            <a:ext cx="394062" cy="40367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B34EBA3-10A6-44BF-A9EB-E68C43EE2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948" y="2398637"/>
            <a:ext cx="394062" cy="40367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52231FF2-9673-4156-839D-A4A9AB628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3169008"/>
            <a:ext cx="394062" cy="40367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DB2F0FF-C631-4B8B-9439-8B44A7D4A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3908418"/>
            <a:ext cx="394062" cy="40367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1062" y="3071143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86697" y="2334175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17EA5A7-DD12-49DA-9FFA-7A1B0E2239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6880" y="5303643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C2648D1A-4017-4354-BB19-6B473307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40058" y="5316889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89891" y="3814253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10140" y="455855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4118677-56EE-4990-8178-9DAEA61781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062" y="5316890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56163" y="234286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DD629FB0-6F1A-4A8E-9D32-7592976262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61978" y="4545306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8A2529BA-626B-44EF-9A21-4C9C214341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99685" y="4660928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678F6F0-5152-42F4-8DFA-930400C453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3971" y="5383455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ECBF912-6998-47CC-9FA0-3D6AE21485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1" y="4658637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D67CEA2E-1D8D-4746-9DE2-061CC8FB4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6401" y="5383455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E7D5A0F-C8F1-4BA1-9E78-9C016CCD4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107" y="4639335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819CD35-5F32-48AD-8C0E-39A84C984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424" y="5380228"/>
            <a:ext cx="394062" cy="40367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1B3E12B-D919-4734-91AF-CD8CC70B9C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4656720"/>
            <a:ext cx="394062" cy="40367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DCE87709-0732-46D3-9289-6077C2396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514" y="5382838"/>
            <a:ext cx="394062" cy="403674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C5E3F3E2-D371-4F8C-A69C-DA3C7790E8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9866" y="4575998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D57438D5-E9EC-403A-B514-83DECD1B60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32276" y="2345679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DE4AD57-89F8-418D-9329-E924F74FE7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15600" y="5307360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321169" y="2339031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9B3DAB4E-FBA9-4A06-84BE-0CC6A2CB3A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19350" y="307114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80228" y="3814252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A2931655-46BE-4F4A-B527-0245064E65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93894" y="4573620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FAE09F61-8533-4156-8FC4-3338FDCB17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38059" y="5298234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7E30316-EB29-42E4-9B0D-E17400C3D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33739" y="3071142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04010" y="3817136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4A6769A0-E644-4B4B-9294-F551E6C228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045977" y="4622637"/>
            <a:ext cx="555762" cy="45268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A66BD5B2-B9F7-497C-AEFD-1D097B3A7F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277707" y="5380348"/>
            <a:ext cx="555762" cy="45268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8706CC38-6F10-496A-9086-89967CE4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22783" y="3805609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C8EC13D9-D5BD-4ECA-BD64-4AD0542A97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98029" y="3052391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9169FF05-A7EC-4A2E-9224-52DB893AAA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0970" y="3775349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0F1E2B2-01A8-4D1B-99EC-04AC60B483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93288" y="4564541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93288" y="530638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56163" y="457599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ECB9F6E7-5479-4F31-AE2E-4A9A6D199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1237" y="5305227"/>
            <a:ext cx="455016" cy="567661"/>
          </a:xfrm>
          <a:prstGeom prst="rect">
            <a:avLst/>
          </a:prstGeom>
        </p:spPr>
      </p:pic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8145</TotalTime>
  <Words>495</Words>
  <Application>Microsoft Office PowerPoint</Application>
  <PresentationFormat>Произвольный</PresentationFormat>
  <Paragraphs>103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1074</cp:revision>
  <dcterms:created xsi:type="dcterms:W3CDTF">2018-01-05T16:38:53Z</dcterms:created>
  <dcterms:modified xsi:type="dcterms:W3CDTF">2025-03-31T08:26:13Z</dcterms:modified>
</cp:coreProperties>
</file>