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2" r:id="rId3"/>
    <p:sldId id="311" r:id="rId4"/>
    <p:sldId id="309" r:id="rId5"/>
    <p:sldId id="287" r:id="rId6"/>
    <p:sldId id="278" r:id="rId7"/>
    <p:sldId id="290" r:id="rId8"/>
    <p:sldId id="291" r:id="rId9"/>
    <p:sldId id="292" r:id="rId10"/>
    <p:sldId id="297" r:id="rId11"/>
    <p:sldId id="289" r:id="rId12"/>
    <p:sldId id="301" r:id="rId13"/>
    <p:sldId id="302" r:id="rId14"/>
    <p:sldId id="304" r:id="rId15"/>
    <p:sldId id="310" r:id="rId16"/>
    <p:sldId id="31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6.jpeg"/><Relationship Id="rId7" Type="http://schemas.openxmlformats.org/officeDocument/2006/relationships/image" Target="../media/image3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2230" y="4034538"/>
            <a:ext cx="9111342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Як природа допомагає людям створювати винаходи?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446308"/>
            <a:ext cx="4340840" cy="222753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13194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" r="51619" b="1597"/>
          <a:stretch/>
        </p:blipFill>
        <p:spPr>
          <a:xfrm>
            <a:off x="8828314" y="1382939"/>
            <a:ext cx="2231572" cy="217085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5166" y="494529"/>
            <a:ext cx="10044720" cy="7907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Торбинка цікавинок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5166" y="1399396"/>
            <a:ext cx="4699834" cy="18445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Приставати</a:t>
            </a:r>
            <a:r>
              <a:rPr lang="ru-RU" sz="2400" b="1" dirty="0">
                <a:solidFill>
                  <a:srgbClr val="FF0000"/>
                </a:solidFill>
              </a:rPr>
              <a:t>, як </a:t>
            </a:r>
            <a:r>
              <a:rPr lang="ru-RU" sz="2400" b="1" dirty="0" err="1">
                <a:solidFill>
                  <a:srgbClr val="FF0000"/>
                </a:solidFill>
              </a:rPr>
              <a:t>реп'ях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Реп'ях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маленькими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гачками-зачіпками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став прототипом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текстильної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застібки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- липучки.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1" t="9045" b="4158"/>
          <a:stretch/>
        </p:blipFill>
        <p:spPr>
          <a:xfrm>
            <a:off x="5849049" y="1382939"/>
            <a:ext cx="2431560" cy="2196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8" t="1131"/>
          <a:stretch/>
        </p:blipFill>
        <p:spPr>
          <a:xfrm>
            <a:off x="3454184" y="3651765"/>
            <a:ext cx="2260816" cy="235083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" r="49628" b="1"/>
          <a:stretch/>
        </p:blipFill>
        <p:spPr>
          <a:xfrm>
            <a:off x="942159" y="3652490"/>
            <a:ext cx="2422924" cy="247020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849049" y="3764396"/>
            <a:ext cx="5421085" cy="23582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Бачити</a:t>
            </a:r>
            <a:r>
              <a:rPr lang="ru-RU" sz="2400" b="1" dirty="0">
                <a:solidFill>
                  <a:srgbClr val="FF0000"/>
                </a:solidFill>
              </a:rPr>
              <a:t>, як </a:t>
            </a:r>
            <a:r>
              <a:rPr lang="ru-RU" sz="2400" b="1" dirty="0" err="1">
                <a:solidFill>
                  <a:srgbClr val="FF0000"/>
                </a:solidFill>
              </a:rPr>
              <a:t>кішка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Бачити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темряві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людина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вчилася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кішок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сов.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Принципи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зору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були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використані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розробці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приладів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нічного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бачення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Котячі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очі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лягли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основу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одного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винаходу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світловідбивача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311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49547"/>
            <a:ext cx="10073590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4405138"/>
            <a:ext cx="6446157" cy="9832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Людина вивчає природу для того, щоб вміти  використовувати її багатства.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1397675"/>
            <a:ext cx="6217557" cy="22467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Поєднання краси й користі — великий закон природи.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У природи є ще безліч таємниць, і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розкрити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їх зможе той, хто любить спостерігати й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досліджувати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навколишній світ.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3" name="Picture 1" descr="D:\Картинки до тестів\!!!!!!Эсмира\_free_2024-01-20-21-10-30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86" y="1397675"/>
            <a:ext cx="3509504" cy="35095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4100" y="3766292"/>
            <a:ext cx="6446157" cy="5552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Отже, навіщо </a:t>
            </a:r>
            <a:r>
              <a:rPr lang="uk-UA" sz="2800" b="1" dirty="0" smtClean="0"/>
              <a:t>людині вивчати природу?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795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33" b="20370"/>
          <a:stretch/>
        </p:blipFill>
        <p:spPr>
          <a:xfrm>
            <a:off x="8117855" y="3942659"/>
            <a:ext cx="2702545" cy="209019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32" r="4785" b="22200"/>
          <a:stretch/>
        </p:blipFill>
        <p:spPr>
          <a:xfrm>
            <a:off x="1198976" y="2133120"/>
            <a:ext cx="2405824" cy="16038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6938" y="494529"/>
            <a:ext cx="9884976" cy="62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Вправа «Встанови відповідність»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49" y="2133120"/>
            <a:ext cx="2786731" cy="144858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26" b="83333" l="35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" t="9201" r="1594" b="17184"/>
          <a:stretch/>
        </p:blipFill>
        <p:spPr>
          <a:xfrm rot="20208857">
            <a:off x="1350646" y="4227952"/>
            <a:ext cx="2229583" cy="1847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2101579"/>
            <a:ext cx="2268684" cy="17253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10" y="3686352"/>
            <a:ext cx="1558158" cy="23684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3355596" y="3232597"/>
            <a:ext cx="5067187" cy="12621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164947" y="3134459"/>
            <a:ext cx="2343618" cy="170601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047115" y="3180855"/>
            <a:ext cx="2375668" cy="16596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76938" y="1180881"/>
            <a:ext cx="9884977" cy="8342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Встанови відповідність між винаходами та живими організмами, поведінка яких могла б спровокувати цей винахід.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3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59" y="4314392"/>
            <a:ext cx="2152809" cy="187025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77" y="2097442"/>
            <a:ext cx="2771088" cy="20155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90" y="4251069"/>
            <a:ext cx="2362200" cy="19335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6" y="2103871"/>
            <a:ext cx="1967905" cy="203576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42" y="4314392"/>
            <a:ext cx="1887058" cy="188705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174749" y="3470963"/>
            <a:ext cx="2432647" cy="141659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157464" y="2986224"/>
            <a:ext cx="5780578" cy="23119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300455" y="2622176"/>
            <a:ext cx="3327639" cy="26446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20" y="2130531"/>
            <a:ext cx="2147648" cy="19824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076938" y="494529"/>
            <a:ext cx="9884976" cy="626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Вправа «Встанови відповідність»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6938" y="1180881"/>
            <a:ext cx="9884977" cy="8342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Встанови відповідність між винаходами та живими організмами, поведінка яких могла б спровокувати цей винахід.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0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472" y="544286"/>
            <a:ext cx="10227442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7962" y="1339230"/>
            <a:ext cx="6944952" cy="576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винахідники запозичують </a:t>
            </a:r>
            <a:r>
              <a:rPr lang="ru-RU" sz="2400" b="1" dirty="0" err="1"/>
              <a:t>ідеї</a:t>
            </a:r>
            <a:r>
              <a:rPr lang="ru-RU" sz="2400" b="1" dirty="0"/>
              <a:t> у </a:t>
            </a:r>
            <a:r>
              <a:rPr lang="ru-RU" sz="2400" b="1" dirty="0" err="1"/>
              <a:t>природи</a:t>
            </a:r>
            <a:r>
              <a:rPr lang="ru-RU" sz="2400" b="1" dirty="0"/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472" y="4615543"/>
            <a:ext cx="3866177" cy="81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пристосування мають птахи для польоту?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2238" y="4537724"/>
            <a:ext cx="6028938" cy="89586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винаходи</a:t>
            </a:r>
            <a:r>
              <a:rPr lang="ru-RU" sz="2400" b="1" dirty="0"/>
              <a:t> створили </a:t>
            </a:r>
            <a:r>
              <a:rPr lang="ru-RU" sz="2400" b="1" dirty="0" err="1"/>
              <a:t>завдяки</a:t>
            </a:r>
            <a:r>
              <a:rPr lang="ru-RU" sz="2400" b="1" dirty="0"/>
              <a:t> </a:t>
            </a:r>
            <a:r>
              <a:rPr lang="ru-RU" sz="2400" b="1" dirty="0" err="1"/>
              <a:t>спостереженням</a:t>
            </a:r>
            <a:r>
              <a:rPr lang="ru-RU" sz="2400" b="1" dirty="0"/>
              <a:t> за </a:t>
            </a:r>
            <a:r>
              <a:rPr lang="ru-RU" sz="2400" b="1" dirty="0" err="1"/>
              <a:t>живими</a:t>
            </a:r>
            <a:r>
              <a:rPr lang="ru-RU" sz="2400" b="1" dirty="0"/>
              <a:t> </a:t>
            </a:r>
            <a:r>
              <a:rPr lang="ru-RU" sz="2400" b="1" dirty="0" err="1"/>
              <a:t>істотами</a:t>
            </a:r>
            <a:r>
              <a:rPr lang="ru-RU" sz="2400" b="1" dirty="0"/>
              <a:t>?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7820" y="2024743"/>
            <a:ext cx="7473356" cy="2373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Природа, </a:t>
            </a:r>
            <a:r>
              <a:rPr lang="ru-RU" sz="2400" b="1" dirty="0" err="1" smtClean="0">
                <a:solidFill>
                  <a:schemeClr val="bg1"/>
                </a:solidFill>
              </a:rPr>
              <a:t>це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невичерпне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джерело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лише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матеріалів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дарів</a:t>
            </a:r>
            <a:r>
              <a:rPr lang="ru-RU" sz="2400" b="1" dirty="0">
                <a:solidFill>
                  <a:schemeClr val="bg1"/>
                </a:solidFill>
              </a:rPr>
              <a:t>, а </a:t>
            </a:r>
            <a:r>
              <a:rPr lang="ru-RU" sz="2400" b="1" dirty="0" smtClean="0">
                <a:solidFill>
                  <a:schemeClr val="bg1"/>
                </a:solidFill>
              </a:rPr>
              <a:t>й </a:t>
            </a:r>
            <a:r>
              <a:rPr lang="ru-RU" sz="2400" b="1" dirty="0" err="1" smtClean="0">
                <a:solidFill>
                  <a:schemeClr val="bg1"/>
                </a:solidFill>
              </a:rPr>
              <a:t>джерела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знань</a:t>
            </a:r>
            <a:r>
              <a:rPr lang="ru-RU" sz="2400" b="1" dirty="0">
                <a:solidFill>
                  <a:schemeClr val="bg1"/>
                </a:solidFill>
              </a:rPr>
              <a:t>, які </a:t>
            </a:r>
            <a:r>
              <a:rPr lang="ru-RU" sz="2400" b="1" dirty="0" err="1">
                <a:solidFill>
                  <a:schemeClr val="bg1"/>
                </a:solidFill>
              </a:rPr>
              <a:t>людина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використовувати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своїй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діяльності</a:t>
            </a:r>
            <a:r>
              <a:rPr lang="ru-RU" sz="2400" b="1" dirty="0">
                <a:solidFill>
                  <a:schemeClr val="bg1"/>
                </a:solidFill>
              </a:rPr>
              <a:t> для благоустрою </a:t>
            </a:r>
            <a:r>
              <a:rPr lang="ru-RU" sz="2400" b="1" dirty="0" err="1">
                <a:solidFill>
                  <a:schemeClr val="bg1"/>
                </a:solidFill>
              </a:rPr>
              <a:t>свого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побуту</a:t>
            </a:r>
            <a:r>
              <a:rPr lang="ru-RU" sz="2400" b="1" dirty="0">
                <a:solidFill>
                  <a:schemeClr val="bg1"/>
                </a:solidFill>
              </a:rPr>
              <a:t>, в </a:t>
            </a:r>
            <a:r>
              <a:rPr lang="ru-RU" sz="2400" b="1" dirty="0" err="1">
                <a:solidFill>
                  <a:schemeClr val="bg1"/>
                </a:solidFill>
              </a:rPr>
              <a:t>створенні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нових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приладів</a:t>
            </a:r>
            <a:r>
              <a:rPr lang="ru-RU" sz="2400" b="1" dirty="0">
                <a:solidFill>
                  <a:schemeClr val="bg1"/>
                </a:solidFill>
              </a:rPr>
              <a:t>, машин, тканин, </a:t>
            </a:r>
            <a:r>
              <a:rPr lang="ru-RU" sz="2400" b="1" dirty="0" err="1">
                <a:solidFill>
                  <a:schemeClr val="bg1"/>
                </a:solidFill>
              </a:rPr>
              <a:t>ліків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безлічі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роблять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життя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людини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багатішим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цікавішим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зручнішим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D:\Картинки до тестів\!!!!!!Эсмира\OIG.H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72" y="1339230"/>
            <a:ext cx="2764971" cy="27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7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2 клас\4 ЯДС\1 Грущинська\4 Людина і світ\№070 Як природа допомагає  створювати винаходи\2025-02-28_2347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0" b="556"/>
          <a:stretch/>
        </p:blipFill>
        <p:spPr bwMode="auto">
          <a:xfrm>
            <a:off x="4693594" y="4173499"/>
            <a:ext cx="6049245" cy="19625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2 клас\4 ЯДС\1 Грущинська\4 Людина і світ\№070 Як природа допомагає  створювати винаходи\2025-02-28_2347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21054" r="884" b="-624"/>
          <a:stretch/>
        </p:blipFill>
        <p:spPr bwMode="auto">
          <a:xfrm>
            <a:off x="4693594" y="1371912"/>
            <a:ext cx="6564478" cy="242720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6170" y="465137"/>
            <a:ext cx="10363201" cy="7761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927143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4790" y="1371912"/>
            <a:ext cx="3605439" cy="11576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Кого тобі нагадують зображені роботи? З’єднай лініями.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1741" y="3198056"/>
            <a:ext cx="3605439" cy="19508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Хто (або що) послужив природним зразком для цих винаходів людей? З’єднай лініями. Підпиши.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59041" y="2198332"/>
            <a:ext cx="927559" cy="4489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34949" y="2198331"/>
            <a:ext cx="2904451" cy="4489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9394371" y="2239823"/>
            <a:ext cx="672643" cy="34569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693228" y="2239822"/>
            <a:ext cx="2403471" cy="4074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762848" y="4426713"/>
            <a:ext cx="1106037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літак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88334" y="5330227"/>
            <a:ext cx="1106037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птах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88926" y="5330227"/>
            <a:ext cx="1831074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FF0000"/>
                </a:solidFill>
              </a:rPr>
              <a:t>парашют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60392" y="4426712"/>
            <a:ext cx="1948541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кульбабка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7456714" y="4776194"/>
            <a:ext cx="449485" cy="7969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54346" y="4776194"/>
            <a:ext cx="1682083" cy="7969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4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16946" y="1328181"/>
            <a:ext cx="5890519" cy="5768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Проаналізуй свою роботу на 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8829" y="463851"/>
            <a:ext cx="10221685" cy="7553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770960" y="2161500"/>
            <a:ext cx="1983836" cy="249963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2" y="2081326"/>
            <a:ext cx="2478805" cy="266673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76" y="2165580"/>
            <a:ext cx="2345029" cy="249555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19"/>
          <a:stretch/>
        </p:blipFill>
        <p:spPr bwMode="auto">
          <a:xfrm>
            <a:off x="9372601" y="2249134"/>
            <a:ext cx="1817913" cy="241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2646" y="482087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5510" y="4795702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70960" y="4889866"/>
            <a:ext cx="2100456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32055" y="4864691"/>
            <a:ext cx="2099974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15587" y="1938351"/>
            <a:ext cx="4711929" cy="28187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Всі сідайте тихо, діти,</a:t>
            </a:r>
          </a:p>
          <a:p>
            <a:pPr algn="ctr"/>
            <a:r>
              <a:rPr lang="uk-UA" sz="3200" b="1" dirty="0" smtClean="0"/>
              <a:t>Домовляймось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не </a:t>
            </a:r>
            <a:r>
              <a:rPr lang="uk-UA" sz="3200" b="1" dirty="0" smtClean="0"/>
              <a:t>шуміти,</a:t>
            </a:r>
          </a:p>
          <a:p>
            <a:pPr algn="ctr"/>
            <a:r>
              <a:rPr lang="uk-UA" sz="3200" b="1" dirty="0" smtClean="0"/>
              <a:t>На уроці не дрімати,</a:t>
            </a:r>
          </a:p>
          <a:p>
            <a:pPr algn="ctr"/>
            <a:r>
              <a:rPr lang="uk-UA" sz="3200" b="1" dirty="0" smtClean="0"/>
              <a:t>А старанно працювати.</a:t>
            </a:r>
            <a:endParaRPr lang="ru-RU" sz="3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6159729" y="1757454"/>
            <a:ext cx="4575977" cy="316379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1" y="397146"/>
            <a:ext cx="9775312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8542" y="4585001"/>
            <a:ext cx="171200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587" y="4585000"/>
            <a:ext cx="173699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616" y="4585000"/>
            <a:ext cx="1802821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8700" y="4585001"/>
            <a:ext cx="16196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 буде </a:t>
            </a:r>
            <a:r>
              <a:rPr lang="uk-UA" sz="2800" b="1" dirty="0" smtClean="0">
                <a:solidFill>
                  <a:schemeClr val="bg1"/>
                </a:solidFill>
              </a:rPr>
              <a:t>важко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544332" y="1936907"/>
            <a:ext cx="2011839" cy="25349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09335"/>
            <a:ext cx="2296887" cy="253133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63" y="1938204"/>
            <a:ext cx="2230366" cy="247359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66050" y="1170038"/>
            <a:ext cx="7711353" cy="4898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книжки.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Назви свої о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чікування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від уроку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19"/>
          <a:stretch/>
        </p:blipFill>
        <p:spPr bwMode="auto">
          <a:xfrm>
            <a:off x="9199549" y="2028666"/>
            <a:ext cx="1817913" cy="241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1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05191" y="2330381"/>
            <a:ext cx="3398720" cy="866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Прапор якого народу зображений на фото?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2880" y="1382744"/>
            <a:ext cx="3331030" cy="8730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національності проживають в Україні?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5191" y="3279925"/>
            <a:ext cx="3965075" cy="8273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Символ якого народу шестикутна зірка</a:t>
            </a:r>
            <a:r>
              <a:rPr lang="ru-RU" sz="2400" b="1" dirty="0"/>
              <a:t> </a:t>
            </a:r>
            <a:r>
              <a:rPr lang="ru-RU" sz="2400" b="1" dirty="0" smtClean="0"/>
              <a:t>Давида?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2880" y="4863673"/>
            <a:ext cx="7589817" cy="130852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дізнаємось, що природа – це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джерело незліченних загадок 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таємниць, 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людина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відкриває і використовує в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житті.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0" t="-638" r="11217" b="2151"/>
          <a:stretch/>
        </p:blipFill>
        <p:spPr>
          <a:xfrm>
            <a:off x="4484481" y="1451032"/>
            <a:ext cx="2162367" cy="16704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8989" r="22464" b="12859"/>
          <a:stretch/>
        </p:blipFill>
        <p:spPr>
          <a:xfrm>
            <a:off x="6847618" y="1451032"/>
            <a:ext cx="1447390" cy="20406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729796" y="3580491"/>
            <a:ext cx="2955518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таке винахід?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2880" y="4205211"/>
            <a:ext cx="5279572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Навіщо люди створюють </a:t>
            </a:r>
            <a:r>
              <a:rPr lang="uk-UA" sz="2400" b="1" dirty="0" smtClean="0">
                <a:solidFill>
                  <a:schemeClr val="bg1"/>
                </a:solidFill>
              </a:rPr>
              <a:t>винаходи?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9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85480" y="506004"/>
            <a:ext cx="8533634" cy="6592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Винаходи, які змінили наш світ 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11321" y="3984244"/>
            <a:ext cx="8975116" cy="580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 ти гадаєш, чи </a:t>
            </a:r>
            <a:r>
              <a:rPr lang="uk-UA" sz="2800" b="1" dirty="0" smtClean="0"/>
              <a:t>можна бути винахідником у </a:t>
            </a:r>
            <a:r>
              <a:rPr lang="uk-UA" sz="2800" b="1" dirty="0" smtClean="0"/>
              <a:t>наш </a:t>
            </a:r>
            <a:r>
              <a:rPr lang="uk-UA" sz="2800" b="1" dirty="0" smtClean="0"/>
              <a:t>час?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46004" y="4614528"/>
            <a:ext cx="9123481" cy="6717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риси характеру та здібності </a:t>
            </a:r>
            <a:r>
              <a:rPr lang="ru-RU" sz="2800" b="1" dirty="0" smtClean="0"/>
              <a:t>необхідні</a:t>
            </a:r>
            <a:r>
              <a:rPr lang="uk-UA" sz="2800" b="1" dirty="0"/>
              <a:t> </a:t>
            </a:r>
            <a:r>
              <a:rPr lang="uk-UA" sz="2800" b="1" dirty="0" smtClean="0"/>
              <a:t>винахідникам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719" y="2767679"/>
            <a:ext cx="1998436" cy="24331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Поміркуй, я</a:t>
            </a:r>
            <a:r>
              <a:rPr lang="ru-RU" sz="2800" b="1" dirty="0" err="1" smtClean="0"/>
              <a:t>кі</a:t>
            </a:r>
            <a:r>
              <a:rPr lang="ru-RU" sz="2800" b="1" dirty="0" smtClean="0"/>
              <a:t> </a:t>
            </a:r>
            <a:r>
              <a:rPr lang="ru-RU" sz="2800" b="1" dirty="0" err="1"/>
              <a:t>винаходи</a:t>
            </a:r>
            <a:r>
              <a:rPr lang="ru-RU" sz="2800" b="1" dirty="0"/>
              <a:t> </a:t>
            </a:r>
            <a:r>
              <a:rPr lang="ru-RU" sz="2800" b="1" dirty="0" err="1"/>
              <a:t>змінили</a:t>
            </a:r>
            <a:r>
              <a:rPr lang="ru-RU" sz="2800" b="1" dirty="0"/>
              <a:t> наш </a:t>
            </a:r>
            <a:r>
              <a:rPr lang="ru-RU" sz="2800" b="1" dirty="0" err="1" smtClean="0"/>
              <a:t>світ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337899"/>
            <a:ext cx="2377072" cy="23770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85480" y="1175780"/>
            <a:ext cx="8533634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Винахід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– те, що винайшли, чого раніше не існувало.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Винаходи людства, що змінили світ: ТОП-10 технічних досягнень — COOLINF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13442"/>
          <a:stretch/>
        </p:blipFill>
        <p:spPr bwMode="auto">
          <a:xfrm>
            <a:off x="2885480" y="1895503"/>
            <a:ext cx="1468806" cy="14378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инаходи людства, що змінили світ: ТОП-10 технічних досягнень — COOLINF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7" r="6006"/>
          <a:stretch/>
        </p:blipFill>
        <p:spPr bwMode="auto">
          <a:xfrm>
            <a:off x="4746663" y="1879044"/>
            <a:ext cx="1512000" cy="145426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783473" y="3400843"/>
            <a:ext cx="1570813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Колесо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6663" y="3373163"/>
            <a:ext cx="1489834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Лампа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88013" y="3365014"/>
            <a:ext cx="2827541" cy="5415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Книгодрукарня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47595" y="3352653"/>
            <a:ext cx="1783058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Інтернет</a:t>
            </a:r>
            <a:endParaRPr lang="ru-RU" sz="2800" b="1" dirty="0"/>
          </a:p>
        </p:txBody>
      </p:sp>
      <p:pic>
        <p:nvPicPr>
          <p:cNvPr id="1036" name="Picture 12" descr="Витоки українського книгодрукування - Вінницька обласна універсальна  наукова бібліотека імені Валентина Отамановськог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2"/>
          <a:stretch/>
        </p:blipFill>
        <p:spPr bwMode="auto">
          <a:xfrm>
            <a:off x="6680382" y="1879044"/>
            <a:ext cx="2145130" cy="14210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64" y="1932183"/>
            <a:ext cx="2065359" cy="136792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262743" y="5340733"/>
            <a:ext cx="10323694" cy="5788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Спостережливість, уважність, допитливість, терпіння, сміливість.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2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40" b="97923" l="319" r="98243">
                        <a14:foregroundMark x1="17572" y1="55112" x2="23003" y2="59105"/>
                        <a14:foregroundMark x1="22684" y1="60224" x2="25080" y2="67891"/>
                        <a14:foregroundMark x1="30511" y1="60224" x2="29233" y2="5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647" r="1363"/>
          <a:stretch/>
        </p:blipFill>
        <p:spPr>
          <a:xfrm>
            <a:off x="6564086" y="1457172"/>
            <a:ext cx="4978238" cy="25917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47272" y="538661"/>
            <a:ext cx="9962243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7272" y="2233085"/>
            <a:ext cx="5586185" cy="18158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Усі винахідники переконані: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2" algn="ctr"/>
            <a:r>
              <a:rPr lang="uk-UA" sz="2800" b="1" dirty="0" smtClean="0">
                <a:solidFill>
                  <a:srgbClr val="FF0000"/>
                </a:solidFill>
              </a:rPr>
              <a:t>«</a:t>
            </a:r>
            <a:r>
              <a:rPr lang="uk-UA" sz="2800" b="1" i="1" dirty="0">
                <a:solidFill>
                  <a:srgbClr val="FF0000"/>
                </a:solidFill>
              </a:rPr>
              <a:t>Природа — великий учитель</a:t>
            </a:r>
            <a:r>
              <a:rPr lang="uk-UA" sz="2800" b="1" dirty="0">
                <a:solidFill>
                  <a:srgbClr val="FF0000"/>
                </a:solidFill>
              </a:rPr>
              <a:t>».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marL="0" lvl="2"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Вона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повсюди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розставила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свої підказки.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4084" y="1414978"/>
            <a:ext cx="5569373" cy="5552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Навіщо людині вивчати природу?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7272" y="4161369"/>
            <a:ext cx="7590406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Будь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спостережливим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й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уважним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— тоді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тобі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відкриються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неймовірні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ідеї для майбутніх винаходів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50838" y="4161368"/>
            <a:ext cx="2869714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uk-UA" sz="2800" b="1" dirty="0" smtClean="0">
                <a:solidFill>
                  <a:schemeClr val="bg1"/>
                </a:solidFill>
              </a:rPr>
              <a:t>Яким має бути винахідник, на твою думку?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t="16150" r="13366" b="5727"/>
          <a:stretch/>
        </p:blipFill>
        <p:spPr>
          <a:xfrm flipH="1">
            <a:off x="8059380" y="1513115"/>
            <a:ext cx="3083151" cy="2065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47272" y="1383292"/>
            <a:ext cx="4203699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Увагу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кмітливців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привернули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морські жителі — </a:t>
            </a:r>
            <a:r>
              <a:rPr lang="uk-UA" sz="2800" b="1" dirty="0">
                <a:solidFill>
                  <a:srgbClr val="FF0000"/>
                </a:solidFill>
              </a:rPr>
              <a:t>кальмари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Їх можна назвати </a:t>
            </a:r>
            <a:r>
              <a:rPr lang="uk-UA" sz="2800" b="1" dirty="0">
                <a:solidFill>
                  <a:srgbClr val="FF0000"/>
                </a:solidFill>
              </a:rPr>
              <a:t>«</a:t>
            </a:r>
            <a:r>
              <a:rPr lang="uk-UA" sz="2800" b="1" i="1" dirty="0">
                <a:solidFill>
                  <a:srgbClr val="FF0000"/>
                </a:solidFill>
              </a:rPr>
              <a:t>живими </a:t>
            </a:r>
            <a:r>
              <a:rPr lang="uk-UA" sz="2800" b="1" i="1" dirty="0" smtClean="0">
                <a:solidFill>
                  <a:srgbClr val="FF0000"/>
                </a:solidFill>
              </a:rPr>
              <a:t>ракетами</a:t>
            </a:r>
            <a:r>
              <a:rPr lang="uk-UA" sz="2800" b="1" dirty="0">
                <a:solidFill>
                  <a:srgbClr val="FF0000"/>
                </a:solidFill>
              </a:rPr>
              <a:t>»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Ракета своєю конструкцією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копіює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будову тіла та рухи кальмара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7272" y="527776"/>
            <a:ext cx="10506528" cy="7349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 </a:t>
            </a:r>
            <a:r>
              <a:rPr lang="uk-UA" sz="3600" b="1" dirty="0"/>
              <a:t>давніх часів люди спостерігали за рухами </a:t>
            </a:r>
            <a:r>
              <a:rPr lang="uk-UA" sz="3600" b="1" dirty="0" smtClean="0"/>
              <a:t>тварин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✓Чим відрізняється літак від птиц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13360" r="26457" b="19340"/>
          <a:stretch/>
        </p:blipFill>
        <p:spPr bwMode="auto">
          <a:xfrm>
            <a:off x="8100000" y="3842721"/>
            <a:ext cx="3096000" cy="216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59829" y="3842721"/>
            <a:ext cx="2899551" cy="216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Спостерігаючи  за </a:t>
            </a:r>
            <a:r>
              <a:rPr lang="uk-UA" sz="2800" b="1" dirty="0" smtClean="0">
                <a:solidFill>
                  <a:srgbClr val="FFFF00"/>
                </a:solidFill>
              </a:rPr>
              <a:t>польотом птахів</a:t>
            </a:r>
            <a:r>
              <a:rPr lang="uk-UA" sz="2800" b="1" dirty="0" smtClean="0">
                <a:solidFill>
                  <a:schemeClr val="bg1"/>
                </a:solidFill>
              </a:rPr>
              <a:t>, людина придумала літак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Інформація про кальмарів | Нова мода, краса і здоровя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491025"/>
            <a:ext cx="2773135" cy="21552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7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5" y="511629"/>
            <a:ext cx="10110033" cy="8599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 зразками природи людина побудувала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612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52" r="100" b="35962"/>
          <a:stretch/>
        </p:blipFill>
        <p:spPr>
          <a:xfrm>
            <a:off x="1130224" y="1894256"/>
            <a:ext cx="4630156" cy="167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605" r="246" b="25634"/>
          <a:stretch/>
        </p:blipFill>
        <p:spPr>
          <a:xfrm>
            <a:off x="1171929" y="4012788"/>
            <a:ext cx="4588451" cy="1677685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5474" y="1400995"/>
            <a:ext cx="3031794" cy="7000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Підводні човни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95" y="1400995"/>
            <a:ext cx="3116179" cy="2707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69" y="3013959"/>
            <a:ext cx="4219691" cy="30691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26285" y="1400995"/>
            <a:ext cx="2177143" cy="6674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Вертоліт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4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333" b="20370"/>
          <a:stretch/>
        </p:blipFill>
        <p:spPr>
          <a:xfrm>
            <a:off x="2831683" y="3526969"/>
            <a:ext cx="3251286" cy="25146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93395" y="1533193"/>
            <a:ext cx="4046691" cy="5895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Землерийні машини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32" r="4785" b="22200"/>
          <a:stretch/>
        </p:blipFill>
        <p:spPr>
          <a:xfrm>
            <a:off x="1001405" y="2317326"/>
            <a:ext cx="2405824" cy="16038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93395" y="511629"/>
            <a:ext cx="10110033" cy="8599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 зразками природи людина побудувала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2037" r="18439" b="14161"/>
          <a:stretch/>
        </p:blipFill>
        <p:spPr>
          <a:xfrm>
            <a:off x="9087428" y="3533876"/>
            <a:ext cx="2016000" cy="250769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878" r="6443" b="21691"/>
          <a:stretch/>
        </p:blipFill>
        <p:spPr>
          <a:xfrm>
            <a:off x="6485828" y="2593673"/>
            <a:ext cx="2520000" cy="2255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900057" y="1533193"/>
            <a:ext cx="4963886" cy="94572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Метелики спонукали людину придумати вітрильник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0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622</Words>
  <Application>Microsoft Office PowerPoint</Application>
  <PresentationFormat>Произвольный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90</cp:revision>
  <dcterms:created xsi:type="dcterms:W3CDTF">2018-01-05T16:38:53Z</dcterms:created>
  <dcterms:modified xsi:type="dcterms:W3CDTF">2025-03-01T18:33:51Z</dcterms:modified>
</cp:coreProperties>
</file>