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62" r:id="rId3"/>
    <p:sldId id="455" r:id="rId4"/>
    <p:sldId id="457" r:id="rId5"/>
    <p:sldId id="285" r:id="rId6"/>
    <p:sldId id="289" r:id="rId7"/>
    <p:sldId id="288" r:id="rId8"/>
    <p:sldId id="295" r:id="rId9"/>
    <p:sldId id="458" r:id="rId10"/>
    <p:sldId id="460" r:id="rId11"/>
    <p:sldId id="278" r:id="rId12"/>
    <p:sldId id="302" r:id="rId13"/>
    <p:sldId id="456" r:id="rId14"/>
    <p:sldId id="4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2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-67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4480" y="4075804"/>
            <a:ext cx="9059092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Що ти знаєш про українських винахідників?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3194" y="1446308"/>
            <a:ext cx="290037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71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D:\Картинки до тестів\!!! Есміра Україна Читання в родині\OIG (2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7731" r="7768" b="8062"/>
          <a:stretch/>
        </p:blipFill>
        <p:spPr bwMode="auto">
          <a:xfrm>
            <a:off x="1692000" y="1240567"/>
            <a:ext cx="2479950" cy="245411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47277" y="1348091"/>
            <a:ext cx="8005114" cy="12465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Мико́ла</a:t>
            </a:r>
            <a:r>
              <a:rPr lang="ru-RU" sz="2800" b="1" dirty="0"/>
              <a:t> </a:t>
            </a:r>
            <a:r>
              <a:rPr lang="ru-RU" sz="2800" b="1" dirty="0" err="1"/>
              <a:t>Микола́йович</a:t>
            </a:r>
            <a:r>
              <a:rPr lang="ru-RU" sz="2800" b="1" dirty="0"/>
              <a:t> </a:t>
            </a:r>
            <a:r>
              <a:rPr lang="ru-RU" sz="2800" b="1" dirty="0" err="1"/>
              <a:t>Бена́рдос</a:t>
            </a:r>
            <a:r>
              <a:rPr lang="ru-RU" sz="2800" dirty="0"/>
              <a:t> — </a:t>
            </a:r>
            <a:r>
              <a:rPr lang="ru-RU" sz="2800" b="1" dirty="0"/>
              <a:t>український винахідник </a:t>
            </a:r>
            <a:r>
              <a:rPr lang="ru-RU" sz="2800" b="1" dirty="0" err="1" smtClean="0"/>
              <a:t>грецького</a:t>
            </a:r>
            <a:r>
              <a:rPr lang="ru-RU" sz="2800" b="1" dirty="0" smtClean="0"/>
              <a:t> </a:t>
            </a:r>
            <a:r>
              <a:rPr lang="ru-RU" sz="2800" b="1" dirty="0"/>
              <a:t>походження, </a:t>
            </a:r>
            <a:r>
              <a:rPr lang="ru-RU" sz="2800" b="1" dirty="0" err="1"/>
              <a:t>творець</a:t>
            </a:r>
            <a:r>
              <a:rPr lang="ru-RU" sz="2800" b="1" dirty="0"/>
              <a:t> дугового </a:t>
            </a:r>
            <a:r>
              <a:rPr lang="ru-RU" sz="2800" b="1" dirty="0" err="1"/>
              <a:t>електрозварювання</a:t>
            </a:r>
            <a:r>
              <a:rPr lang="ru-RU" sz="2800" b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391" y="1348090"/>
            <a:ext cx="2336095" cy="33070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47277" y="494529"/>
            <a:ext cx="10341209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Познайомся з </a:t>
            </a:r>
            <a:r>
              <a:rPr lang="uk-UA" sz="4000" b="1" dirty="0" smtClean="0">
                <a:solidFill>
                  <a:schemeClr val="bg1"/>
                </a:solidFill>
              </a:rPr>
              <a:t>українським винахідником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7277" y="2650668"/>
            <a:ext cx="4944171" cy="592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Винаходи Миколи </a:t>
            </a:r>
            <a:r>
              <a:rPr lang="uk-UA" sz="2800" b="1" dirty="0" err="1">
                <a:solidFill>
                  <a:schemeClr val="bg1"/>
                </a:solidFill>
              </a:rPr>
              <a:t>Бенардоса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5" b="100000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07" y="3249627"/>
            <a:ext cx="2271928" cy="21185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29579" r="6107" b="43645"/>
          <a:stretch/>
        </p:blipFill>
        <p:spPr>
          <a:xfrm>
            <a:off x="6764503" y="3347897"/>
            <a:ext cx="2052000" cy="86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2096" r="9553" b="11620"/>
          <a:stretch/>
        </p:blipFill>
        <p:spPr>
          <a:xfrm>
            <a:off x="768069" y="3282433"/>
            <a:ext cx="1826541" cy="20531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6" b="9295"/>
          <a:stretch/>
        </p:blipFill>
        <p:spPr>
          <a:xfrm>
            <a:off x="2739529" y="3282432"/>
            <a:ext cx="1414300" cy="20531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60802" y="5489192"/>
            <a:ext cx="1737106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Пральна машинка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4610" y="5504047"/>
            <a:ext cx="1545997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Фритюр-</a:t>
            </a:r>
          </a:p>
          <a:p>
            <a:pPr algn="ctr"/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ниця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2691" y="4359657"/>
            <a:ext cx="1775623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Конди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pPr algn="ctr"/>
            <a:r>
              <a:rPr lang="uk-UA" sz="2800" b="1" dirty="0" err="1" smtClean="0">
                <a:solidFill>
                  <a:schemeClr val="accent6">
                    <a:lumMod val="75000"/>
                  </a:schemeClr>
                </a:solidFill>
              </a:rPr>
              <a:t>ціонер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6342" y="5511837"/>
            <a:ext cx="1677872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Парова каструля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6" y="1463576"/>
            <a:ext cx="2600245" cy="34650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660708" y="1429286"/>
            <a:ext cx="4448040" cy="378279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uk-UA" sz="2800" b="1" dirty="0">
                <a:solidFill>
                  <a:srgbClr val="FF0000"/>
                </a:solidFill>
              </a:rPr>
              <a:t>Сергій </a:t>
            </a:r>
            <a:r>
              <a:rPr lang="uk-UA" sz="2800" b="1" dirty="0" smtClean="0">
                <a:solidFill>
                  <a:srgbClr val="FF0000"/>
                </a:solidFill>
              </a:rPr>
              <a:t>Корольов - </a:t>
            </a:r>
            <a:endParaRPr lang="uk-UA" sz="2800" b="1" dirty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український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радянський вчений у галузі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ракетобудування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космонавтики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 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конструктор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Вважається основоположником практичної космонавтики.</a:t>
            </a:r>
          </a:p>
        </p:txBody>
      </p:sp>
      <p:pic>
        <p:nvPicPr>
          <p:cNvPr id="6146" name="Picture 2" descr="Від Засядька до Корольова: як в Одесі зароджувалася космонавтика і  ракетобудува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r="9941"/>
          <a:stretch/>
        </p:blipFill>
        <p:spPr bwMode="auto">
          <a:xfrm>
            <a:off x="8228486" y="1463576"/>
            <a:ext cx="3060000" cy="237317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47277" y="494529"/>
            <a:ext cx="10341209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Познайомся з </a:t>
            </a:r>
            <a:r>
              <a:rPr lang="uk-UA" sz="4000" b="1" dirty="0" smtClean="0">
                <a:solidFill>
                  <a:schemeClr val="bg1"/>
                </a:solidFill>
              </a:rPr>
              <a:t>українським винахідником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96" y="526506"/>
            <a:ext cx="9903204" cy="674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Винаходи, які придумали діти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74AED-65E6-418C-998C-A71F7E5C9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93" y="1456402"/>
            <a:ext cx="4990007" cy="350421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BFB064F9-9FC7-4295-A384-0A01BF3AAA3A}"/>
              </a:ext>
            </a:extLst>
          </p:cNvPr>
          <p:cNvSpPr/>
          <p:nvPr/>
        </p:nvSpPr>
        <p:spPr>
          <a:xfrm>
            <a:off x="1069596" y="1456402"/>
            <a:ext cx="4805424" cy="35042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12-річний Максим Лема зі Львова створив робота,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виконує функції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інженерів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БТІ. Робот сканує приміщення, заміряє площу та за допомогою радіосигналу передає дані на комп’ютер.</a:t>
            </a:r>
            <a:endParaRPr lang="ru-RU" sz="1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0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 клас\4 ЯДС\1 Грущинська\4 Людина і світ\№071 Що ти знаєш про українських винахідників\2025-03-01_134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29919" r="16095" b="401"/>
          <a:stretch/>
        </p:blipFill>
        <p:spPr bwMode="auto">
          <a:xfrm>
            <a:off x="5575370" y="4376042"/>
            <a:ext cx="5724000" cy="183773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1 клас\3 Я досліджую світ\1 УРОКИ 2023\3 Людина і світ\№67 Як визначні винаходи удосконалюють наш світ\2024-02-24_125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0" y="2374639"/>
            <a:ext cx="6227543" cy="11715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6170" y="465137"/>
            <a:ext cx="10363201" cy="7761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428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r>
              <a:rPr lang="uk-UA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23-24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4790" y="1371913"/>
            <a:ext cx="6667589" cy="89122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Які риси характеру, на твою думку, притаманні справжнім винахідникам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Напиши.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13310" y="3707574"/>
            <a:ext cx="5041720" cy="9763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Дізнайся з додаткових джерел і запиши прізвища відомих учених.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93718" y="2370547"/>
            <a:ext cx="3061112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Спостережливість,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54830" y="2395820"/>
            <a:ext cx="2000250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уважність,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3713" y="4852325"/>
            <a:ext cx="1831074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Корольов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4980" y="5598393"/>
            <a:ext cx="1948541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Сікорський</a:t>
            </a:r>
            <a:endParaRPr lang="uk-UA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Картинки до тестів\!!!!!!Эсмира\_free_2024-01-20-21-10-46_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6" y="1310117"/>
            <a:ext cx="2885614" cy="28856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49960" y="2974269"/>
            <a:ext cx="2305107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допитливість,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00991" y="3002900"/>
            <a:ext cx="1697900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терпіння,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002865" y="3002053"/>
            <a:ext cx="1950049" cy="485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сміливість.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0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63240" y="1328181"/>
            <a:ext cx="6144225" cy="57682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Проаналізуй свою роботу на уроці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8829" y="463851"/>
            <a:ext cx="10221685" cy="7553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770960" y="2161500"/>
            <a:ext cx="1983836" cy="249963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2" y="2081326"/>
            <a:ext cx="2478805" cy="266673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76" y="2165580"/>
            <a:ext cx="2345029" cy="249555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372601" y="2249134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42646" y="482087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5510" y="4795702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70960" y="4889866"/>
            <a:ext cx="2100456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32055" y="4864691"/>
            <a:ext cx="2099974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15587" y="1938351"/>
            <a:ext cx="4711929" cy="28187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Всі сідайте тихо, діти,</a:t>
            </a:r>
          </a:p>
          <a:p>
            <a:pPr algn="ctr"/>
            <a:r>
              <a:rPr lang="uk-UA" sz="3200" b="1" dirty="0" smtClean="0"/>
              <a:t>Домовляймось </a:t>
            </a:r>
          </a:p>
          <a:p>
            <a:pPr algn="ctr"/>
            <a:r>
              <a:rPr lang="uk-UA" sz="3200" b="1" dirty="0" smtClean="0"/>
              <a:t>не шуміти,</a:t>
            </a:r>
          </a:p>
          <a:p>
            <a:pPr algn="ctr"/>
            <a:r>
              <a:rPr lang="uk-UA" sz="3200" b="1" dirty="0" smtClean="0"/>
              <a:t>На уроці не дрімати,</a:t>
            </a:r>
          </a:p>
          <a:p>
            <a:pPr algn="ctr"/>
            <a:r>
              <a:rPr lang="uk-UA" sz="3200" b="1" dirty="0" smtClean="0"/>
              <a:t>А старанно працювати.</a:t>
            </a:r>
            <a:endParaRPr lang="ru-RU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6159729" y="1757454"/>
            <a:ext cx="4575977" cy="316379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3001" y="397146"/>
            <a:ext cx="9775312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8542" y="4585001"/>
            <a:ext cx="1712008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Буде цікаво!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5587" y="4585000"/>
            <a:ext cx="173699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Все буде легко!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616" y="4585000"/>
            <a:ext cx="1802821" cy="10556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Відчую успіх!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700" y="4585001"/>
            <a:ext cx="1619613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Все буде </a:t>
            </a:r>
            <a:r>
              <a:rPr lang="uk-UA" sz="2800" b="1" dirty="0" smtClean="0">
                <a:solidFill>
                  <a:schemeClr val="bg1"/>
                </a:solidFill>
              </a:rPr>
              <a:t>важко</a:t>
            </a:r>
            <a:r>
              <a:rPr lang="uk-UA" sz="2800" b="1" dirty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544332" y="1936907"/>
            <a:ext cx="2011839" cy="2534917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09335"/>
            <a:ext cx="2296887" cy="253133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63" y="1938204"/>
            <a:ext cx="2230366" cy="2473595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66050" y="1170038"/>
            <a:ext cx="7711353" cy="48985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книжки. Назви свої очікування від уроку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b="1219"/>
          <a:stretch/>
        </p:blipFill>
        <p:spPr bwMode="auto">
          <a:xfrm>
            <a:off x="9199549" y="2028666"/>
            <a:ext cx="1817913" cy="2412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20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84396" y="516923"/>
            <a:ext cx="10526486" cy="7567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023" y="1382744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386819" y="1382744"/>
            <a:ext cx="4243999" cy="866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Які пристосування мають птахи для польоту?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6818" y="2305481"/>
            <a:ext cx="4243999" cy="8273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Навіщо </a:t>
            </a:r>
            <a:r>
              <a:rPr lang="uk-UA" sz="2400" b="1" dirty="0"/>
              <a:t>людині вивчати природу?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03074" y="4848484"/>
            <a:ext cx="4669377" cy="100367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про видатних українців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17424" y="3863632"/>
            <a:ext cx="3628064" cy="1422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Пригадай винаходи, якими ми користуємося в побуті.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9" name="Picture 2" descr="✓Чим відрізняється літак від птиц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t="13360" r="26457" b="19340"/>
          <a:stretch/>
        </p:blipFill>
        <p:spPr bwMode="auto">
          <a:xfrm>
            <a:off x="875356" y="1382744"/>
            <a:ext cx="3312201" cy="231083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386817" y="3192109"/>
            <a:ext cx="4243999" cy="153064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Природа – це джерело матеріалів, дарів, знань, які люди використовують  для благоустрою свого життя.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4683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560" y="480423"/>
            <a:ext cx="10058400" cy="890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винаходи </a:t>
            </a:r>
            <a:r>
              <a:rPr lang="uk-UA" sz="4000" b="1" dirty="0" smtClean="0">
                <a:solidFill>
                  <a:schemeClr val="bg1"/>
                </a:solidFill>
              </a:rPr>
              <a:t>людей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342645F-4332-439F-9F26-0EA5C9F19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3" t="9304" r="24957" b="8012"/>
          <a:stretch/>
        </p:blipFill>
        <p:spPr>
          <a:xfrm>
            <a:off x="1051561" y="1784954"/>
            <a:ext cx="1405890" cy="219868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49661AB-CF76-4222-A58B-E3C6FDF55A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08"/>
          <a:stretch/>
        </p:blipFill>
        <p:spPr>
          <a:xfrm>
            <a:off x="3257550" y="1829594"/>
            <a:ext cx="3323551" cy="21540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36FDCC0-AE8F-46E0-80E9-D59DF06C3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r="4136" b="10338"/>
          <a:stretch/>
        </p:blipFill>
        <p:spPr>
          <a:xfrm>
            <a:off x="7333096" y="1695312"/>
            <a:ext cx="1680209" cy="218510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FD380F0-578A-4CE5-A5B3-425517BC6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2"/>
          <a:stretch/>
        </p:blipFill>
        <p:spPr>
          <a:xfrm>
            <a:off x="9523947" y="1695312"/>
            <a:ext cx="1589474" cy="223671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301C854-FD65-40E3-88C3-1B87EF37D6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1211637" y="4226744"/>
            <a:ext cx="1645803" cy="20820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C0E716C-61E1-4EF5-B63B-2905FED59D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2"/>
          <a:stretch/>
        </p:blipFill>
        <p:spPr>
          <a:xfrm>
            <a:off x="3257550" y="4226744"/>
            <a:ext cx="2750718" cy="206726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55D1B2D-E701-4358-A0E5-DE8742B929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759474" y="4203313"/>
            <a:ext cx="2350486" cy="209069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0B9EC26-3914-4738-84A6-083E9DD81D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09" y="4203313"/>
            <a:ext cx="1507392" cy="20906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2285999" y="1429911"/>
            <a:ext cx="5013015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чим вони корисні людям</a:t>
            </a:r>
          </a:p>
        </p:txBody>
      </p:sp>
    </p:spTree>
    <p:extLst>
      <p:ext uri="{BB962C8B-B14F-4D97-AF65-F5344CB8AC3E}">
        <p14:creationId xmlns:p14="http://schemas.microsoft.com/office/powerpoint/2010/main" val="170239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4598" y="1337310"/>
            <a:ext cx="7616176" cy="9601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Україна</a:t>
            </a:r>
            <a:r>
              <a:rPr lang="ru-RU" sz="2400" b="1" dirty="0"/>
              <a:t> </a:t>
            </a:r>
            <a:r>
              <a:rPr lang="ru-RU" sz="2400" b="1" dirty="0" err="1"/>
              <a:t>подарувала</a:t>
            </a:r>
            <a:r>
              <a:rPr lang="ru-RU" sz="2400" b="1" dirty="0"/>
              <a:t> </a:t>
            </a:r>
            <a:r>
              <a:rPr lang="ru-RU" sz="2400" b="1" dirty="0" err="1"/>
              <a:t>світові</a:t>
            </a:r>
            <a:r>
              <a:rPr lang="ru-RU" sz="2400" b="1" dirty="0"/>
              <a:t> </a:t>
            </a:r>
            <a:r>
              <a:rPr lang="ru-RU" sz="2400" b="1" dirty="0" err="1"/>
              <a:t>вчених</a:t>
            </a:r>
            <a:r>
              <a:rPr lang="ru-RU" sz="2400" b="1" dirty="0"/>
              <a:t> </a:t>
            </a:r>
            <a:r>
              <a:rPr lang="ru-RU" sz="2400" b="1" dirty="0" err="1"/>
              <a:t>чоловіків</a:t>
            </a:r>
            <a:r>
              <a:rPr lang="ru-RU" sz="2400" b="1" dirty="0"/>
              <a:t> і </a:t>
            </a:r>
            <a:r>
              <a:rPr lang="ru-RU" sz="2400" b="1" dirty="0" err="1"/>
              <a:t>жінок</a:t>
            </a:r>
            <a:r>
              <a:rPr lang="ru-RU" sz="2400" b="1" dirty="0"/>
              <a:t>, які </a:t>
            </a:r>
            <a:r>
              <a:rPr lang="ru-RU" sz="2400" b="1" dirty="0" err="1"/>
              <a:t>своїми</a:t>
            </a:r>
            <a:r>
              <a:rPr lang="ru-RU" sz="2400" b="1" dirty="0"/>
              <a:t> </a:t>
            </a:r>
            <a:r>
              <a:rPr lang="ru-RU" sz="2400" b="1" dirty="0" err="1"/>
              <a:t>відкриттями</a:t>
            </a:r>
            <a:r>
              <a:rPr lang="ru-RU" sz="2400" b="1" dirty="0"/>
              <a:t> </a:t>
            </a:r>
            <a:r>
              <a:rPr lang="ru-RU" sz="2400" b="1" dirty="0" err="1"/>
              <a:t>просували</a:t>
            </a:r>
            <a:r>
              <a:rPr lang="ru-RU" sz="2400" b="1" dirty="0"/>
              <a:t> науку й </a:t>
            </a:r>
            <a:r>
              <a:rPr lang="ru-RU" sz="2400" b="1" dirty="0" err="1"/>
              <a:t>техніку</a:t>
            </a:r>
            <a:r>
              <a:rPr lang="ru-RU" sz="2400" b="1" dirty="0"/>
              <a:t> вперед.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1738" y="494529"/>
            <a:ext cx="10416748" cy="7970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Познайомся з </a:t>
            </a:r>
            <a:r>
              <a:rPr lang="uk-UA" sz="4000" b="1" dirty="0" smtClean="0">
                <a:solidFill>
                  <a:schemeClr val="bg1"/>
                </a:solidFill>
              </a:rPr>
              <a:t>українським винахідником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82" y="1337310"/>
            <a:ext cx="2492997" cy="280395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07816" y="2379524"/>
            <a:ext cx="659026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Микола </a:t>
            </a:r>
            <a:r>
              <a:rPr lang="uk-UA" sz="2400" b="1" dirty="0" smtClean="0">
                <a:solidFill>
                  <a:srgbClr val="FFFF00"/>
                </a:solidFill>
              </a:rPr>
              <a:t>Амосов </a:t>
            </a:r>
            <a:r>
              <a:rPr lang="uk-UA" sz="2400" b="1" dirty="0"/>
              <a:t>— талановитий учений-винахідник, видатний хірург, письменник, громадський діяч. </a:t>
            </a:r>
            <a:r>
              <a:rPr lang="uk-UA" sz="2400" b="1" dirty="0" smtClean="0"/>
              <a:t>Здобувши </a:t>
            </a:r>
            <a:r>
              <a:rPr lang="uk-UA" sz="2400" b="1" dirty="0"/>
              <a:t>професію лікаря, одним із перших в Україні почав проводити складні операції на серці. За роки своєї </a:t>
            </a:r>
            <a:r>
              <a:rPr lang="uk-UA" sz="2400" b="1" dirty="0" smtClean="0"/>
              <a:t>медичної </a:t>
            </a:r>
            <a:r>
              <a:rPr lang="uk-UA" sz="2400" b="1" dirty="0"/>
              <a:t>практики Микола Амосов провів понад шість </a:t>
            </a:r>
            <a:r>
              <a:rPr lang="uk-UA" sz="2400" b="1" dirty="0" smtClean="0"/>
              <a:t>тисяч </a:t>
            </a:r>
            <a:r>
              <a:rPr lang="uk-UA" sz="2400" b="1" dirty="0"/>
              <a:t>таких операцій, врятував життя і повернув здоров’я багатьом людям.</a:t>
            </a:r>
            <a:endParaRPr lang="ru-RU" sz="2400" b="1" dirty="0"/>
          </a:p>
        </p:txBody>
      </p:sp>
      <p:pic>
        <p:nvPicPr>
          <p:cNvPr id="3074" name="Picture 2" descr="Name of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11" y="3571548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30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5830" y="508962"/>
            <a:ext cx="10241280" cy="74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Микола Амосов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5830" y="1346973"/>
            <a:ext cx="5796941" cy="24297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/>
              <a:t>вклад в науку </a:t>
            </a:r>
            <a:r>
              <a:rPr lang="ru-RU" sz="2400" b="1" dirty="0" err="1"/>
              <a:t>важко</a:t>
            </a:r>
            <a:r>
              <a:rPr lang="ru-RU" sz="2400" b="1" dirty="0"/>
              <a:t> </a:t>
            </a:r>
            <a:r>
              <a:rPr lang="ru-RU" sz="2400" b="1" dirty="0" err="1"/>
              <a:t>переоцінити</a:t>
            </a:r>
            <a:r>
              <a:rPr lang="ru-RU" sz="2400" b="1" dirty="0"/>
              <a:t>.</a:t>
            </a:r>
          </a:p>
          <a:p>
            <a:pPr algn="ctr"/>
            <a:r>
              <a:rPr lang="ru-RU" sz="2400" b="1" dirty="0"/>
              <a:t>У 2008 </a:t>
            </a:r>
            <a:r>
              <a:rPr lang="ru-RU" sz="2400" b="1" dirty="0" err="1"/>
              <a:t>році</a:t>
            </a:r>
            <a:r>
              <a:rPr lang="ru-RU" sz="2400" b="1" dirty="0"/>
              <a:t> за результатами </a:t>
            </a:r>
            <a:r>
              <a:rPr lang="ru-RU" sz="2400" b="1" dirty="0" err="1"/>
              <a:t>опитування</a:t>
            </a:r>
            <a:r>
              <a:rPr lang="ru-RU" sz="2400" b="1" dirty="0"/>
              <a:t> </a:t>
            </a:r>
            <a:r>
              <a:rPr lang="ru-RU" sz="2400" b="1" dirty="0" err="1"/>
              <a:t>громадської</a:t>
            </a:r>
            <a:r>
              <a:rPr lang="ru-RU" sz="2400" b="1" dirty="0"/>
              <a:t> думки </a:t>
            </a:r>
            <a:r>
              <a:rPr lang="ru-RU" sz="2400" b="1" dirty="0" err="1"/>
              <a:t>Микола</a:t>
            </a:r>
            <a:r>
              <a:rPr lang="ru-RU" sz="2400" b="1" dirty="0"/>
              <a:t> Амосов </a:t>
            </a:r>
            <a:r>
              <a:rPr lang="ru-RU" sz="2400" b="1" dirty="0" err="1"/>
              <a:t>був</a:t>
            </a:r>
            <a:r>
              <a:rPr lang="ru-RU" sz="2400" b="1" dirty="0"/>
              <a:t> </a:t>
            </a:r>
            <a:r>
              <a:rPr lang="ru-RU" sz="2400" b="1" dirty="0" err="1"/>
              <a:t>визнаний</a:t>
            </a:r>
            <a:r>
              <a:rPr lang="ru-RU" sz="2400" b="1" dirty="0"/>
              <a:t> другою </a:t>
            </a:r>
            <a:r>
              <a:rPr lang="ru-RU" sz="2400" b="1" dirty="0" err="1"/>
              <a:t>людиною</a:t>
            </a:r>
            <a:r>
              <a:rPr lang="ru-RU" sz="2400" b="1" dirty="0"/>
              <a:t>, </a:t>
            </a:r>
            <a:r>
              <a:rPr lang="ru-RU" sz="2400" b="1" dirty="0" err="1"/>
              <a:t>після</a:t>
            </a:r>
            <a:r>
              <a:rPr lang="ru-RU" sz="2400" b="1" dirty="0"/>
              <a:t> Ярослава Мудрого, </a:t>
            </a:r>
            <a:r>
              <a:rPr lang="ru-RU" sz="2400" b="1" dirty="0" err="1"/>
              <a:t>удостоєний</a:t>
            </a:r>
            <a:r>
              <a:rPr lang="ru-RU" sz="2400" b="1" dirty="0"/>
              <a:t> </a:t>
            </a:r>
            <a:r>
              <a:rPr lang="ru-RU" sz="2400" b="1" dirty="0" err="1"/>
              <a:t>звання</a:t>
            </a:r>
            <a:r>
              <a:rPr lang="ru-RU" sz="2400" b="1" dirty="0"/>
              <a:t> «великого </a:t>
            </a:r>
            <a:r>
              <a:rPr lang="ru-RU" sz="2400" b="1" dirty="0" err="1"/>
              <a:t>українця</a:t>
            </a:r>
            <a:r>
              <a:rPr lang="ru-RU" sz="2400" b="1" dirty="0"/>
              <a:t> </a:t>
            </a:r>
            <a:r>
              <a:rPr lang="ru-RU" sz="2400" b="1" dirty="0" err="1"/>
              <a:t>всіх</a:t>
            </a:r>
            <a:r>
              <a:rPr lang="ru-RU" sz="2400" b="1" dirty="0"/>
              <a:t> </a:t>
            </a:r>
            <a:r>
              <a:rPr lang="ru-RU" sz="2400" b="1" dirty="0" err="1"/>
              <a:t>часів</a:t>
            </a:r>
            <a:r>
              <a:rPr lang="ru-RU" sz="2400" b="1" dirty="0"/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82" y="1369833"/>
            <a:ext cx="4347128" cy="289355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Амосов Микола Михайлови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85" y="3886200"/>
            <a:ext cx="4450079" cy="250317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9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4544" y="494529"/>
            <a:ext cx="10051135" cy="7513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Прочитай </a:t>
            </a:r>
            <a:r>
              <a:rPr lang="uk-UA" sz="3600" b="1" dirty="0" smtClean="0"/>
              <a:t>рецепти </a:t>
            </a:r>
            <a:r>
              <a:rPr lang="uk-UA" sz="3600" b="1" dirty="0"/>
              <a:t>здоров’я від Миколи Амосова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10081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2 клас\4 ЯДС\1 Грущинська\4 Людина і світ\№071 Що ти знаєш про українських винахідників\2025-03-01_1508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-557" r="661" b="1710"/>
          <a:stretch/>
        </p:blipFill>
        <p:spPr bwMode="auto">
          <a:xfrm>
            <a:off x="1152000" y="1404000"/>
            <a:ext cx="7397640" cy="30622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52000" y="4656184"/>
            <a:ext cx="7397640" cy="120032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Які рецепти збереження здоров’я від Миколи Амосова тебе зацікавили?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можуть ці рецепти використовувати й діти?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Учні\Руденька за партою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520" y="1404000"/>
            <a:ext cx="2423159" cy="297032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566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83" y="4727249"/>
            <a:ext cx="3130485" cy="16159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934417" y="494529"/>
            <a:ext cx="10354069" cy="947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Познайомся з </a:t>
            </a:r>
            <a:r>
              <a:rPr lang="uk-UA" sz="4000" b="1" dirty="0" smtClean="0">
                <a:solidFill>
                  <a:schemeClr val="bg1"/>
                </a:solidFill>
              </a:rPr>
              <a:t>українським винахідником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6316" y="1541331"/>
            <a:ext cx="7493427" cy="18291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Видатний</a:t>
            </a:r>
            <a:r>
              <a:rPr lang="ru-RU" sz="2400" b="1" dirty="0"/>
              <a:t> </a:t>
            </a:r>
            <a:r>
              <a:rPr lang="ru-RU" sz="2400" b="1" dirty="0" smtClean="0"/>
              <a:t> авіаконструктор</a:t>
            </a:r>
            <a:r>
              <a:rPr lang="ru-RU" sz="2400" b="1" dirty="0"/>
              <a:t> </a:t>
            </a:r>
            <a:r>
              <a:rPr lang="ru-RU" sz="2400" b="1" dirty="0" smtClean="0"/>
              <a:t>українського </a:t>
            </a:r>
            <a:r>
              <a:rPr lang="ru-RU" sz="2400" b="1" dirty="0"/>
              <a:t>походження, вчений, винахідник, </a:t>
            </a:r>
            <a:r>
              <a:rPr lang="ru-RU" sz="2400" b="1" dirty="0" smtClean="0"/>
              <a:t>філософ. Творець </a:t>
            </a:r>
            <a:r>
              <a:rPr lang="ru-RU" sz="2400" b="1" dirty="0"/>
              <a:t>перших у світі пасажирського літака і важкого бомбардувальника, гелікоптерів та гідролітаків. </a:t>
            </a:r>
            <a:r>
              <a:rPr lang="ru-RU" sz="2400" b="1" dirty="0" smtClean="0"/>
              <a:t>Починав </a:t>
            </a:r>
            <a:r>
              <a:rPr lang="ru-RU" sz="2400" b="1" dirty="0"/>
              <a:t>шлях до світової слави в Україні.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1322"/>
          <a:stretch/>
        </p:blipFill>
        <p:spPr>
          <a:xfrm>
            <a:off x="891026" y="2559682"/>
            <a:ext cx="3069124" cy="26963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66" y="3161906"/>
            <a:ext cx="2656777" cy="19255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16" y="3161906"/>
            <a:ext cx="2761802" cy="198159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91026" y="1553017"/>
            <a:ext cx="316529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Ігор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Сікорський 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Євген та Борис Пато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Євген та Борис Пато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Євген та Борис Патон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26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399</Words>
  <Application>Microsoft Office PowerPoint</Application>
  <PresentationFormat>Произвольный</PresentationFormat>
  <Paragraphs>86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73</cp:revision>
  <dcterms:created xsi:type="dcterms:W3CDTF">2018-01-05T16:38:53Z</dcterms:created>
  <dcterms:modified xsi:type="dcterms:W3CDTF">2025-03-03T18:19:16Z</dcterms:modified>
</cp:coreProperties>
</file>