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24" r:id="rId3"/>
    <p:sldId id="321" r:id="rId4"/>
    <p:sldId id="322" r:id="rId5"/>
    <p:sldId id="301" r:id="rId6"/>
    <p:sldId id="286" r:id="rId7"/>
    <p:sldId id="305" r:id="rId8"/>
    <p:sldId id="311" r:id="rId9"/>
    <p:sldId id="312" r:id="rId10"/>
    <p:sldId id="315" r:id="rId11"/>
    <p:sldId id="313" r:id="rId12"/>
    <p:sldId id="314" r:id="rId13"/>
    <p:sldId id="317" r:id="rId14"/>
    <p:sldId id="316" r:id="rId15"/>
    <p:sldId id="318" r:id="rId16"/>
    <p:sldId id="323" r:id="rId17"/>
    <p:sldId id="32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1965" y="3954236"/>
            <a:ext cx="9356677" cy="160043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Де і як люди використовують </a:t>
            </a:r>
            <a:endParaRPr lang="uk-UA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штучні </a:t>
            </a: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матеріали?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ÐºÐ»Ð¸Ð¿Ð°ÑÑ Ð´ÐµÑÐ¸ Ð¸ Ð´ÐµÑÐµÐ²Ð¾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79" y="1249138"/>
            <a:ext cx="2550691" cy="2456511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13194" y="1446308"/>
            <a:ext cx="2900378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0020" y="2333192"/>
            <a:ext cx="5509991" cy="1516563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Штучні матеріали </a:t>
            </a:r>
            <a:r>
              <a:rPr lang="ru-RU" sz="2800" b="1" dirty="0" err="1"/>
              <a:t>з’являються</a:t>
            </a:r>
            <a:r>
              <a:rPr lang="ru-RU" sz="2800" b="1" dirty="0"/>
              <a:t> в </a:t>
            </a:r>
            <a:r>
              <a:rPr lang="ru-RU" sz="2800" b="1" dirty="0" err="1"/>
              <a:t>результаті</a:t>
            </a:r>
            <a:r>
              <a:rPr lang="ru-RU" sz="2800" b="1" dirty="0"/>
              <a:t> </a:t>
            </a:r>
            <a:r>
              <a:rPr lang="ru-RU" sz="2800" b="1" dirty="0" err="1"/>
              <a:t>перетворень</a:t>
            </a:r>
            <a:r>
              <a:rPr lang="ru-RU" sz="2800" b="1" dirty="0"/>
              <a:t> </a:t>
            </a:r>
            <a:r>
              <a:rPr lang="ru-RU" sz="2800" b="1" dirty="0" err="1"/>
              <a:t>нафти</a:t>
            </a:r>
            <a:r>
              <a:rPr lang="ru-RU" sz="2800" b="1" dirty="0"/>
              <a:t>, </a:t>
            </a:r>
            <a:r>
              <a:rPr lang="ru-RU" sz="2800" b="1" dirty="0" err="1"/>
              <a:t>кам’яного</a:t>
            </a:r>
            <a:r>
              <a:rPr lang="ru-RU" sz="2800" b="1" dirty="0"/>
              <a:t> </a:t>
            </a:r>
            <a:r>
              <a:rPr lang="ru-RU" sz="2800" b="1" dirty="0" err="1"/>
              <a:t>вугілля</a:t>
            </a:r>
            <a:r>
              <a:rPr lang="ru-RU" sz="2800" b="1" dirty="0"/>
              <a:t>, торфу.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2582" y="1265829"/>
            <a:ext cx="1025434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Однак на Землі стає дедалі менше природних матеріалів. Тому виникла потреба у створенні штучних замінників для них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98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2582" y="455656"/>
            <a:ext cx="10254344" cy="7458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Штучні матеріали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На Сумщині нафта розлилася в поле. Фото | ЕкоПолі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93" y="2333192"/>
            <a:ext cx="2619375" cy="174307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орф | обзор видов торфа, его характеристики, применение, добыча | Полезные  статьи в Санкт-Петербурге | Полезные ископаемые | Контент-индустрия ЛИНДПА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247" y="4167932"/>
            <a:ext cx="2872349" cy="191141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Антрацит чи кам'яне вугілля - що краще? - Експертна оці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04" y="3969307"/>
            <a:ext cx="3325473" cy="21702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503677" y="3204730"/>
            <a:ext cx="1188584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Нафта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1060" y="3983044"/>
            <a:ext cx="1735033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Кам’яне вугілля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7663" y="5447980"/>
            <a:ext cx="1188584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Торф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2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3A364AC6-ADB5-4C6F-9AC3-76FE3AD9A1F6}"/>
              </a:ext>
            </a:extLst>
          </p:cNvPr>
          <p:cNvSpPr/>
          <p:nvPr/>
        </p:nvSpPr>
        <p:spPr>
          <a:xfrm>
            <a:off x="816430" y="494529"/>
            <a:ext cx="10375310" cy="6096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Штучні матеріали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Результат пошуку зображень за запитом &quot;материал поролон&quot;">
            <a:extLst>
              <a:ext uri="{FF2B5EF4-FFF2-40B4-BE49-F238E27FC236}">
                <a16:creationId xmlns:a16="http://schemas.microsoft.com/office/drawing/2014/main" xmlns="" id="{BAEB6070-A219-4B76-9B59-C3A23B989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10868" r="2990" b="14379"/>
          <a:stretch/>
        </p:blipFill>
        <p:spPr bwMode="auto">
          <a:xfrm>
            <a:off x="3200582" y="4153317"/>
            <a:ext cx="2684239" cy="16281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4808" y="5519853"/>
            <a:ext cx="1777284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Поролон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6" y="4295268"/>
            <a:ext cx="3140269" cy="157013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222" y="2083635"/>
            <a:ext cx="2210350" cy="16281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00" y="2083635"/>
            <a:ext cx="2183749" cy="174498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70" y="4153317"/>
            <a:ext cx="2225711" cy="171208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246410" y="4818725"/>
            <a:ext cx="1598209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Пластик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9935" y="3630097"/>
            <a:ext cx="1419047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Нейлон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3298" y="5723101"/>
            <a:ext cx="1777284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Синтепон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42358" y="3603405"/>
            <a:ext cx="1983897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Поліетилен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7847" y="1164077"/>
            <a:ext cx="10373893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Штучні </a:t>
            </a:r>
            <a:r>
              <a:rPr lang="uk-UA" sz="2400" b="1" dirty="0"/>
              <a:t>нитки відзначаються міцністю і стійкістю. З них </a:t>
            </a:r>
            <a:r>
              <a:rPr lang="uk-UA" sz="2400" b="1" dirty="0" smtClean="0"/>
              <a:t>виготовляють </a:t>
            </a:r>
            <a:r>
              <a:rPr lang="uk-UA" sz="2400" b="1" dirty="0"/>
              <a:t>різноманітні тканини, нейлон, пластик, поліетилен, хутро, вату</a:t>
            </a:r>
            <a:r>
              <a:rPr lang="uk-UA" sz="2400" b="1" dirty="0" smtClean="0"/>
              <a:t>.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95023" y="2102669"/>
            <a:ext cx="4811119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До </a:t>
            </a:r>
            <a:r>
              <a:rPr lang="uk-UA" sz="2400" b="1" dirty="0"/>
              <a:t>штучних матеріалів належить замінник шкіри — дерматин, а також синтепон і поролон. Їх широко </a:t>
            </a:r>
            <a:r>
              <a:rPr lang="uk-UA" sz="2400" b="1" dirty="0" smtClean="0"/>
              <a:t>використовують </a:t>
            </a:r>
            <a:r>
              <a:rPr lang="uk-UA" sz="2400" b="1" dirty="0"/>
              <a:t>у побуті й інших сферах життя.</a:t>
            </a:r>
            <a:endParaRPr lang="ru-RU" sz="2400" b="1" dirty="0"/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98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2" descr="Вата 100 г нестерильна зиг-заґ/ Білосніжка/ Укрмедтекстиль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8" t="22143" r="30277" b="290"/>
          <a:stretch/>
        </p:blipFill>
        <p:spPr bwMode="auto">
          <a:xfrm>
            <a:off x="10523184" y="2102669"/>
            <a:ext cx="808845" cy="161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6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1995" y="538662"/>
            <a:ext cx="9741179" cy="6587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Досліди</a:t>
            </a:r>
            <a:r>
              <a:rPr lang="ru-RU" sz="3600" b="1" dirty="0" smtClean="0"/>
              <a:t> </a:t>
            </a:r>
            <a:r>
              <a:rPr lang="ru-RU" sz="3600" b="1" dirty="0" err="1"/>
              <a:t>властивості</a:t>
            </a:r>
            <a:r>
              <a:rPr lang="ru-RU" sz="3600" b="1" dirty="0"/>
              <a:t> </a:t>
            </a:r>
            <a:r>
              <a:rPr lang="ru-RU" sz="3600" b="1" dirty="0" err="1"/>
              <a:t>штучних</a:t>
            </a:r>
            <a:r>
              <a:rPr lang="ru-RU" sz="3600" b="1" dirty="0"/>
              <a:t> </a:t>
            </a:r>
            <a:r>
              <a:rPr lang="ru-RU" sz="3600" b="1" dirty="0" err="1"/>
              <a:t>матеріалів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Результат пошуку зображень за запитом &quot;игрушки в воде&quot;">
            <a:extLst>
              <a:ext uri="{FF2B5EF4-FFF2-40B4-BE49-F238E27FC236}">
                <a16:creationId xmlns:a16="http://schemas.microsoft.com/office/drawing/2014/main" xmlns="" id="{C51C54A1-CD9D-492E-8391-3AFD8A349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56" y="1310750"/>
            <a:ext cx="6968117" cy="391956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314" y="1552192"/>
            <a:ext cx="2982686" cy="230832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Придумай, як можна перевірити властивості поролону (або інших штучних матеріалів на свій вибір).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98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5991108" y="4147457"/>
            <a:ext cx="4615543" cy="2079172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86557" y="4147457"/>
            <a:ext cx="4615543" cy="2079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293428" y="1785257"/>
            <a:ext cx="4082143" cy="2362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1371" y="1785257"/>
            <a:ext cx="4615543" cy="20791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8" name="Picture 16" descr="Результат пошуку зображень за запитом &quot;деревянные санки&quot;">
            <a:extLst>
              <a:ext uri="{FF2B5EF4-FFF2-40B4-BE49-F238E27FC236}">
                <a16:creationId xmlns:a16="http://schemas.microsoft.com/office/drawing/2014/main" xmlns="" id="{94E562DD-916B-4340-8FE0-C2E538710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t="26600" r="2917" b="20154"/>
          <a:stretch/>
        </p:blipFill>
        <p:spPr bwMode="auto">
          <a:xfrm>
            <a:off x="1422271" y="4587648"/>
            <a:ext cx="2170015" cy="124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6429" y="520436"/>
            <a:ext cx="10349358" cy="11615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Розкажи, </a:t>
            </a:r>
            <a:r>
              <a:rPr lang="uk-UA" sz="3200" b="1" dirty="0">
                <a:solidFill>
                  <a:schemeClr val="bg1"/>
                </a:solidFill>
              </a:rPr>
              <a:t>що спільного та відмінного в продемонстрованих предметах</a:t>
            </a:r>
          </a:p>
        </p:txBody>
      </p:sp>
      <p:pic>
        <p:nvPicPr>
          <p:cNvPr id="8194" name="Picture 2" descr="Результат пошуку зображень за запитом &quot;носки колготки&quot;">
            <a:extLst>
              <a:ext uri="{FF2B5EF4-FFF2-40B4-BE49-F238E27FC236}">
                <a16:creationId xmlns:a16="http://schemas.microsoft.com/office/drawing/2014/main" xmlns="" id="{212C79A4-D0C5-4AE2-BCA9-A17A2C6F2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9" y="1952201"/>
            <a:ext cx="1929871" cy="17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Результат пошуку зображень за запитом &quot;носки вязані&quot;">
            <a:extLst>
              <a:ext uri="{FF2B5EF4-FFF2-40B4-BE49-F238E27FC236}">
                <a16:creationId xmlns:a16="http://schemas.microsoft.com/office/drawing/2014/main" xmlns="" id="{1EB18A34-164A-44E2-BA0B-1EF9C0FD6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93" y="1952201"/>
            <a:ext cx="2294022" cy="165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Результат пошуку зображень за запитом &quot;ложка металлическая&quot;">
            <a:extLst>
              <a:ext uri="{FF2B5EF4-FFF2-40B4-BE49-F238E27FC236}">
                <a16:creationId xmlns:a16="http://schemas.microsoft.com/office/drawing/2014/main" xmlns="" id="{80F591C5-3DD6-4B03-AC20-7113F2E9D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574" y="1952202"/>
            <a:ext cx="1684636" cy="168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Результат пошуку зображень за запитом &quot;деревянная кухонная доска&quot;">
            <a:extLst>
              <a:ext uri="{FF2B5EF4-FFF2-40B4-BE49-F238E27FC236}">
                <a16:creationId xmlns:a16="http://schemas.microsoft.com/office/drawing/2014/main" xmlns="" id="{A639532A-F6F3-4E5B-AB47-6B07E90E4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49793" y="2296752"/>
            <a:ext cx="2033604" cy="136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Результат пошуку зображень за запитом &quot;пластикова кухонная доска&quot;">
            <a:extLst>
              <a:ext uri="{FF2B5EF4-FFF2-40B4-BE49-F238E27FC236}">
                <a16:creationId xmlns:a16="http://schemas.microsoft.com/office/drawing/2014/main" xmlns="" id="{816EA78F-74E9-498A-BEF5-9F55496C6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0" t="20964" r="16014" b="14845"/>
          <a:stretch/>
        </p:blipFill>
        <p:spPr bwMode="auto">
          <a:xfrm>
            <a:off x="9019444" y="1953701"/>
            <a:ext cx="2146343" cy="14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Результат пошуку зображень за запитом &quot;пластмассовые санки&quot;">
            <a:extLst>
              <a:ext uri="{FF2B5EF4-FFF2-40B4-BE49-F238E27FC236}">
                <a16:creationId xmlns:a16="http://schemas.microsoft.com/office/drawing/2014/main" xmlns="" id="{CEEA1ADF-1BA4-4818-AD1E-DE09CE84A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t="20927" r="6516" b="20095"/>
          <a:stretch/>
        </p:blipFill>
        <p:spPr bwMode="auto">
          <a:xfrm>
            <a:off x="3733800" y="4587648"/>
            <a:ext cx="1860014" cy="124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Результат пошуку зображень за запитом &quot;корзинка для хлеба&quot;">
            <a:extLst>
              <a:ext uri="{FF2B5EF4-FFF2-40B4-BE49-F238E27FC236}">
                <a16:creationId xmlns:a16="http://schemas.microsoft.com/office/drawing/2014/main" xmlns="" id="{E97E08E6-1937-4D12-87CF-AB319ADB4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0" t="28818" r="8619" b="28483"/>
          <a:stretch/>
        </p:blipFill>
        <p:spPr bwMode="auto">
          <a:xfrm>
            <a:off x="6254983" y="4994655"/>
            <a:ext cx="1746017" cy="9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Результат пошуку зображень за запитом &quot;пластиковая хлебница&quot;">
            <a:extLst>
              <a:ext uri="{FF2B5EF4-FFF2-40B4-BE49-F238E27FC236}">
                <a16:creationId xmlns:a16="http://schemas.microsoft.com/office/drawing/2014/main" xmlns="" id="{6CEF79F5-D3E3-40AE-84EA-5659BB2CB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8" t="24666" r="11531" b="19900"/>
          <a:stretch/>
        </p:blipFill>
        <p:spPr bwMode="auto">
          <a:xfrm>
            <a:off x="8107183" y="4428000"/>
            <a:ext cx="2229857" cy="156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Результат пошуку зображень за запитом &quot;ложка пластиковая&quot;">
            <a:extLst>
              <a:ext uri="{FF2B5EF4-FFF2-40B4-BE49-F238E27FC236}">
                <a16:creationId xmlns:a16="http://schemas.microsoft.com/office/drawing/2014/main" xmlns="" id="{7BBD1E22-2837-4928-8A35-AB00AD727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t="25852" r="13162" b="13742"/>
          <a:stretch/>
        </p:blipFill>
        <p:spPr bwMode="auto">
          <a:xfrm>
            <a:off x="5832000" y="2395977"/>
            <a:ext cx="1548000" cy="12960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7571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2371" y="591963"/>
            <a:ext cx="10243458" cy="736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ÐÐ°ÑÑÐ¸Ð½ÐºÐ¸ Ð¿Ð¾ Ð·Ð°Ð¿ÑÐ¾ÑÑ ÐºÐ»Ð¸Ð¿Ð°ÑÑ Ð·Ð½Ð°Ðº Ð²Ð¾Ð¿ÑÐ¾ÑÐ°">
            <a:extLst>
              <a:ext uri="{FF2B5EF4-FFF2-40B4-BE49-F238E27FC236}">
                <a16:creationId xmlns:a16="http://schemas.microsoft.com/office/drawing/2014/main" xmlns="" id="{D23973CD-D6FD-474B-B7A9-4CE4E9868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429" y="1589054"/>
            <a:ext cx="3694340" cy="394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2372" y="1479936"/>
            <a:ext cx="5562600" cy="10564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Назви </a:t>
            </a:r>
            <a:r>
              <a:rPr lang="ru-RU" sz="2800" b="1" dirty="0" err="1"/>
              <a:t>вироби</a:t>
            </a:r>
            <a:r>
              <a:rPr lang="ru-RU" sz="2800" b="1" dirty="0"/>
              <a:t> </a:t>
            </a:r>
            <a:r>
              <a:rPr lang="ru-RU" sz="2800" b="1" dirty="0" err="1"/>
              <a:t>із</a:t>
            </a:r>
            <a:r>
              <a:rPr lang="ru-RU" sz="2800" b="1" dirty="0"/>
              <a:t> </a:t>
            </a:r>
            <a:r>
              <a:rPr lang="ru-RU" sz="2800" b="1" dirty="0" err="1"/>
              <a:t>штучних</a:t>
            </a:r>
            <a:r>
              <a:rPr lang="ru-RU" sz="2800" b="1" dirty="0"/>
              <a:t> </a:t>
            </a:r>
            <a:r>
              <a:rPr lang="ru-RU" sz="2800" b="1" dirty="0" err="1"/>
              <a:t>матеріалів</a:t>
            </a:r>
            <a:r>
              <a:rPr lang="ru-RU" sz="2800" b="1" dirty="0"/>
              <a:t>, які </a:t>
            </a:r>
            <a:r>
              <a:rPr lang="ru-RU" sz="2800" b="1" dirty="0" smtClean="0"/>
              <a:t>тебе </a:t>
            </a:r>
            <a:r>
              <a:rPr lang="ru-RU" sz="2800" b="1" dirty="0" err="1"/>
              <a:t>оточують</a:t>
            </a:r>
            <a:r>
              <a:rPr lang="ru-RU" sz="2800" b="1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2371" y="2650280"/>
            <a:ext cx="5562600" cy="11432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Що </a:t>
            </a:r>
            <a:r>
              <a:rPr lang="ru-RU" sz="2800" b="1" dirty="0" err="1"/>
              <a:t>спонукало</a:t>
            </a:r>
            <a:r>
              <a:rPr lang="ru-RU" sz="2800" b="1" dirty="0"/>
              <a:t> </a:t>
            </a:r>
            <a:r>
              <a:rPr lang="ru-RU" sz="2800" b="1" dirty="0" err="1"/>
              <a:t>людину</a:t>
            </a:r>
            <a:r>
              <a:rPr lang="ru-RU" sz="2800" b="1" dirty="0"/>
              <a:t> до </a:t>
            </a:r>
            <a:r>
              <a:rPr lang="ru-RU" sz="2800" b="1" dirty="0" err="1"/>
              <a:t>винайдення</a:t>
            </a:r>
            <a:r>
              <a:rPr lang="ru-RU" sz="2800" b="1" dirty="0"/>
              <a:t> </a:t>
            </a:r>
            <a:r>
              <a:rPr lang="ru-RU" sz="2800" b="1" dirty="0" err="1"/>
              <a:t>штучних</a:t>
            </a:r>
            <a:r>
              <a:rPr lang="ru-RU" sz="2800" b="1" dirty="0"/>
              <a:t> </a:t>
            </a:r>
            <a:r>
              <a:rPr lang="ru-RU" sz="2800" b="1" dirty="0" err="1"/>
              <a:t>матеріалів</a:t>
            </a:r>
            <a:r>
              <a:rPr lang="ru-RU" sz="2800" b="1" dirty="0"/>
              <a:t>? </a:t>
            </a:r>
            <a:endParaRPr 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012370" y="3929222"/>
            <a:ext cx="6085115" cy="16004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Чи</a:t>
            </a:r>
            <a:r>
              <a:rPr lang="ru-RU" sz="2800" b="1" dirty="0" smtClean="0"/>
              <a:t> </a:t>
            </a:r>
            <a:r>
              <a:rPr lang="ru-RU" sz="2800" b="1" dirty="0" err="1"/>
              <a:t>можна</a:t>
            </a:r>
            <a:r>
              <a:rPr lang="ru-RU" sz="2800" b="1" dirty="0"/>
              <a:t> </a:t>
            </a:r>
            <a:r>
              <a:rPr lang="ru-RU" sz="2800" b="1" dirty="0" err="1"/>
              <a:t>із</a:t>
            </a:r>
            <a:r>
              <a:rPr lang="ru-RU" sz="2800" b="1" dirty="0"/>
              <a:t> </a:t>
            </a:r>
            <a:r>
              <a:rPr lang="ru-RU" sz="2800" b="1" dirty="0" err="1"/>
              <a:t>цих</a:t>
            </a:r>
            <a:r>
              <a:rPr lang="ru-RU" sz="2800" b="1" dirty="0"/>
              <a:t> </a:t>
            </a:r>
            <a:r>
              <a:rPr lang="ru-RU" sz="2800" b="1" dirty="0" err="1"/>
              <a:t>матеріалів</a:t>
            </a:r>
            <a:r>
              <a:rPr lang="ru-RU" sz="2800" b="1" dirty="0"/>
              <a:t> </a:t>
            </a:r>
            <a:r>
              <a:rPr lang="ru-RU" sz="2800" b="1" dirty="0" err="1"/>
              <a:t>виготовляти</a:t>
            </a:r>
            <a:r>
              <a:rPr lang="ru-RU" sz="2800" b="1" dirty="0"/>
              <a:t> </a:t>
            </a:r>
            <a:r>
              <a:rPr lang="ru-RU" sz="2800" b="1" dirty="0" err="1"/>
              <a:t>вироби</a:t>
            </a:r>
            <a:r>
              <a:rPr lang="ru-RU" sz="2800" b="1" dirty="0"/>
              <a:t> для </a:t>
            </a:r>
            <a:r>
              <a:rPr lang="ru-RU" sz="2800" b="1" dirty="0" err="1"/>
              <a:t>оздоблення</a:t>
            </a:r>
            <a:r>
              <a:rPr lang="ru-RU" sz="2800" b="1" dirty="0"/>
              <a:t> </a:t>
            </a:r>
            <a:r>
              <a:rPr lang="ru-RU" sz="2800" b="1" dirty="0" err="1"/>
              <a:t>житла</a:t>
            </a:r>
            <a:r>
              <a:rPr lang="ru-RU" sz="2800" b="1" dirty="0"/>
              <a:t>, робити </a:t>
            </a:r>
            <a:r>
              <a:rPr lang="ru-RU" sz="2800" b="1" dirty="0" err="1"/>
              <a:t>іграшки</a:t>
            </a:r>
            <a:r>
              <a:rPr lang="ru-RU" sz="2800" b="1" dirty="0"/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16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2" y="494529"/>
            <a:ext cx="10101942" cy="6207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69998" y="1272088"/>
            <a:ext cx="5570287" cy="9385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Якими</a:t>
            </a:r>
            <a:r>
              <a:rPr lang="ru-RU" sz="2800" b="1" dirty="0"/>
              <a:t> за </a:t>
            </a:r>
            <a:r>
              <a:rPr lang="ru-RU" sz="2800" b="1" dirty="0" err="1"/>
              <a:t>походженням</a:t>
            </a:r>
            <a:r>
              <a:rPr lang="ru-RU" sz="2800" b="1" dirty="0"/>
              <a:t> </a:t>
            </a:r>
            <a:r>
              <a:rPr lang="ru-RU" sz="2800" b="1" dirty="0" err="1"/>
              <a:t>бувають</a:t>
            </a:r>
            <a:r>
              <a:rPr lang="ru-RU" sz="2800" b="1" dirty="0"/>
              <a:t> матеріали?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88573" y="2527995"/>
            <a:ext cx="5551713" cy="14561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Поміркуй</a:t>
            </a:r>
            <a:r>
              <a:rPr lang="ru-RU" sz="2800" b="1" dirty="0"/>
              <a:t>, що </a:t>
            </a:r>
            <a:r>
              <a:rPr lang="ru-RU" sz="2800" b="1" dirty="0" err="1"/>
              <a:t>доцільно</a:t>
            </a:r>
            <a:r>
              <a:rPr lang="ru-RU" sz="2800" b="1" dirty="0"/>
              <a:t> </a:t>
            </a:r>
            <a:r>
              <a:rPr lang="ru-RU" sz="2800" b="1" dirty="0" err="1"/>
              <a:t>виготовляти</a:t>
            </a:r>
            <a:r>
              <a:rPr lang="ru-RU" sz="2800" b="1" dirty="0"/>
              <a:t> зі </a:t>
            </a:r>
            <a:r>
              <a:rPr lang="ru-RU" sz="2800" b="1" dirty="0" err="1"/>
              <a:t>штучних</a:t>
            </a:r>
            <a:r>
              <a:rPr lang="ru-RU" sz="2800" b="1" dirty="0"/>
              <a:t> </a:t>
            </a:r>
            <a:r>
              <a:rPr lang="ru-RU" sz="2800" b="1" dirty="0" err="1"/>
              <a:t>матеріалів</a:t>
            </a:r>
            <a:r>
              <a:rPr lang="ru-RU" sz="2800" b="1" dirty="0"/>
              <a:t> для </a:t>
            </a:r>
            <a:r>
              <a:rPr lang="ru-RU" sz="2800" b="1" dirty="0" err="1"/>
              <a:t>оздоблення</a:t>
            </a:r>
            <a:r>
              <a:rPr lang="ru-RU" sz="2800" b="1" dirty="0"/>
              <a:t> </a:t>
            </a:r>
            <a:r>
              <a:rPr lang="ru-RU" sz="2800" b="1" dirty="0" err="1"/>
              <a:t>оселі</a:t>
            </a:r>
            <a:r>
              <a:rPr lang="ru-RU" sz="2800" b="1" dirty="0"/>
              <a:t>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88573" y="4301772"/>
            <a:ext cx="5551713" cy="10043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Чи хочеш ти бути винахідником/винахідницею? 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953" y="930174"/>
            <a:ext cx="4199561" cy="5169157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98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2 клас\4 ЯДС\1 Грущинська\4 Людина і світ\№072 Де і як люди використовують штучні матеріали\2025-03-01_1818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87" b="1263"/>
          <a:stretch/>
        </p:blipFill>
        <p:spPr bwMode="auto">
          <a:xfrm>
            <a:off x="4855029" y="1269126"/>
            <a:ext cx="6444343" cy="194222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36170" y="465137"/>
            <a:ext cx="10363201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4289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24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36170" y="1269125"/>
            <a:ext cx="3831773" cy="267494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5. Напиши букву </a:t>
            </a:r>
            <a:r>
              <a:rPr lang="uk-UA" sz="2400" b="1" dirty="0" smtClean="0">
                <a:solidFill>
                  <a:srgbClr val="FF0000"/>
                </a:solidFill>
              </a:rPr>
              <a:t>П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біля зображень виробів, виготовлених із природних матеріалів, та букву </a:t>
            </a:r>
            <a:r>
              <a:rPr lang="uk-UA" sz="2400" b="1" dirty="0" smtClean="0">
                <a:solidFill>
                  <a:srgbClr val="FF0000"/>
                </a:solidFill>
              </a:rPr>
              <a:t>Ш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– біля виробів, що виготовлені зі штучних матеріалів.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65140" y="4023260"/>
            <a:ext cx="4224748" cy="149579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6. Які тварини забезпечують людину вовняними нитками? Познач </a:t>
            </a:r>
            <a:r>
              <a:rPr lang="uk-UA" sz="24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 Підпиши всі зображення.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11811" y="1345480"/>
            <a:ext cx="421647" cy="485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П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35407" y="2520191"/>
            <a:ext cx="482363" cy="485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Ш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20" name="Picture 3" descr="D:\2 клас\4 ЯДС\1 Грущинська\4 Людина і світ\№072 Де і як люди використовують штучні матеріали\2025-03-01_1818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" t="34494" r="1115" b="1828"/>
          <a:stretch/>
        </p:blipFill>
        <p:spPr bwMode="auto">
          <a:xfrm>
            <a:off x="5304254" y="3944069"/>
            <a:ext cx="5995117" cy="157498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0017753" y="1345479"/>
            <a:ext cx="421647" cy="485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П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88211" y="2565509"/>
            <a:ext cx="421647" cy="485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П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60630" y="1345480"/>
            <a:ext cx="482363" cy="485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Ш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12954" y="2520190"/>
            <a:ext cx="421647" cy="485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Ш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0214" y="4964275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712955" y="5556747"/>
            <a:ext cx="1188584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Павук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0253" y="5556747"/>
            <a:ext cx="2141147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Шовкопряд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18202" y="5535447"/>
            <a:ext cx="1188584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Вівця</a:t>
            </a:r>
          </a:p>
        </p:txBody>
      </p:sp>
    </p:spTree>
    <p:extLst>
      <p:ext uri="{BB962C8B-B14F-4D97-AF65-F5344CB8AC3E}">
        <p14:creationId xmlns:p14="http://schemas.microsoft.com/office/powerpoint/2010/main" val="400967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6" grpId="0"/>
      <p:bldP spid="28" grpId="0"/>
      <p:bldP spid="29" grpId="0"/>
      <p:bldP spid="30" grpId="0"/>
      <p:bldP spid="34" grpId="0"/>
      <p:bldP spid="2" grpId="0"/>
      <p:bldP spid="18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63240" y="1328181"/>
            <a:ext cx="6144225" cy="57682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Проаналізуй свою роботу на уроці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8829" y="463851"/>
            <a:ext cx="10221685" cy="7553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770960" y="2161500"/>
            <a:ext cx="1983836" cy="249963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52" y="2081326"/>
            <a:ext cx="2478805" cy="266673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76" y="2165580"/>
            <a:ext cx="2345029" cy="249555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b="1219"/>
          <a:stretch/>
        </p:blipFill>
        <p:spPr bwMode="auto">
          <a:xfrm>
            <a:off x="9372601" y="2249134"/>
            <a:ext cx="1817913" cy="2412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042646" y="4820877"/>
            <a:ext cx="2448360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Мені все вдалося!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65510" y="4795702"/>
            <a:ext cx="2448360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70960" y="4889866"/>
            <a:ext cx="2100456" cy="945148"/>
          </a:xfrm>
          <a:prstGeom prst="roundRect">
            <a:avLst>
              <a:gd name="adj" fmla="val 12887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Треба ще подумати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32055" y="4864691"/>
            <a:ext cx="2099974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315587" y="1938351"/>
            <a:ext cx="4711929" cy="28187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Всі сідайте тихо, діти,</a:t>
            </a:r>
          </a:p>
          <a:p>
            <a:pPr algn="ctr"/>
            <a:r>
              <a:rPr lang="uk-UA" sz="3200" b="1" dirty="0" smtClean="0"/>
              <a:t>Домовляймось </a:t>
            </a:r>
          </a:p>
          <a:p>
            <a:pPr algn="ctr"/>
            <a:r>
              <a:rPr lang="uk-UA" sz="3200" b="1" dirty="0" smtClean="0"/>
              <a:t>не шуміти,</a:t>
            </a:r>
          </a:p>
          <a:p>
            <a:pPr algn="ctr"/>
            <a:r>
              <a:rPr lang="uk-UA" sz="3200" b="1" dirty="0" smtClean="0"/>
              <a:t>На уроці не дрімати,</a:t>
            </a:r>
          </a:p>
          <a:p>
            <a:pPr algn="ctr"/>
            <a:r>
              <a:rPr lang="uk-UA" sz="3200" b="1" dirty="0" smtClean="0"/>
              <a:t>А старанно працювати.</a:t>
            </a:r>
            <a:endParaRPr lang="ru-RU" sz="32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980" b="10785"/>
          <a:stretch/>
        </p:blipFill>
        <p:spPr>
          <a:xfrm>
            <a:off x="6159729" y="1757454"/>
            <a:ext cx="4575977" cy="316379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3001" y="397146"/>
            <a:ext cx="9775312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8542" y="4585001"/>
            <a:ext cx="1712008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цікаво!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5587" y="4585000"/>
            <a:ext cx="1736997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буде легко!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616" y="4585000"/>
            <a:ext cx="1802821" cy="105560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8700" y="4585001"/>
            <a:ext cx="1619613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Все буде </a:t>
            </a:r>
            <a:r>
              <a:rPr lang="uk-UA" sz="2800" b="1" dirty="0" smtClean="0">
                <a:solidFill>
                  <a:schemeClr val="bg1"/>
                </a:solidFill>
              </a:rPr>
              <a:t>важко</a:t>
            </a:r>
            <a:r>
              <a:rPr lang="uk-UA" sz="2800" b="1" dirty="0">
                <a:solidFill>
                  <a:schemeClr val="bg1"/>
                </a:solidFill>
              </a:rPr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544332" y="1936907"/>
            <a:ext cx="2011839" cy="253491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909335"/>
            <a:ext cx="2296887" cy="2531331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63" y="1938204"/>
            <a:ext cx="2230366" cy="2473595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66050" y="1170038"/>
            <a:ext cx="7711353" cy="48985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книжки. Назви свої очікування від уроку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b="1219"/>
          <a:stretch/>
        </p:blipFill>
        <p:spPr bwMode="auto">
          <a:xfrm>
            <a:off x="9199549" y="2028666"/>
            <a:ext cx="1817913" cy="2412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22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4396" y="516923"/>
            <a:ext cx="1052648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23" y="1382744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425979" y="3659500"/>
            <a:ext cx="4146519" cy="97089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Яких українських винахідників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знаєш?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96190" y="1382744"/>
            <a:ext cx="4176310" cy="12624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Які риси характеру, на твою думку, притаманні справжнім винахідникам?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62743" y="4765518"/>
            <a:ext cx="7309755" cy="100391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ознайомимось з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походженням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та 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використанням людиною штучних матеріалів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25979" y="2677887"/>
            <a:ext cx="4146519" cy="8817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Пригадай винаходи, якими ми користуємося в побуті.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9428" y="541662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36FDCC0-AE8F-46E0-80E9-D59DF06C37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r="4136" b="10338"/>
          <a:stretch/>
        </p:blipFill>
        <p:spPr>
          <a:xfrm>
            <a:off x="2038188" y="1382744"/>
            <a:ext cx="1045193" cy="1359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FD380F0-578A-4CE5-A5B3-425517BC69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2"/>
          <a:stretch/>
        </p:blipFill>
        <p:spPr>
          <a:xfrm>
            <a:off x="735789" y="2950843"/>
            <a:ext cx="1122969" cy="158024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301C854-FD65-40E3-88C3-1B87EF37D6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"/>
          <a:stretch/>
        </p:blipFill>
        <p:spPr>
          <a:xfrm>
            <a:off x="784396" y="1382873"/>
            <a:ext cx="1074362" cy="135913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C0E716C-61E1-4EF5-B63B-2905FED59D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2"/>
          <a:stretch/>
        </p:blipFill>
        <p:spPr>
          <a:xfrm>
            <a:off x="2092618" y="2950843"/>
            <a:ext cx="2043956" cy="153610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342645F-4332-439F-9F26-0EA5C9F194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3" t="9304" r="24957" b="8012"/>
          <a:stretch/>
        </p:blipFill>
        <p:spPr>
          <a:xfrm>
            <a:off x="3289741" y="1349549"/>
            <a:ext cx="890373" cy="139246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694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629" y="538236"/>
            <a:ext cx="10570028" cy="7571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Поглянь</a:t>
            </a:r>
            <a:r>
              <a:rPr lang="ru-RU" sz="4000" b="1" dirty="0"/>
              <a:t> </a:t>
            </a:r>
            <a:r>
              <a:rPr lang="ru-RU" sz="4000" b="1" dirty="0" err="1"/>
              <a:t>навколо</a:t>
            </a:r>
            <a:r>
              <a:rPr lang="ru-RU" sz="4000" b="1" dirty="0"/>
              <a:t> себе. Назви, що тебе </a:t>
            </a:r>
            <a:r>
              <a:rPr lang="ru-RU" sz="4000" b="1" dirty="0" err="1"/>
              <a:t>оточує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54" b="15860"/>
          <a:stretch/>
        </p:blipFill>
        <p:spPr>
          <a:xfrm>
            <a:off x="8382001" y="1393371"/>
            <a:ext cx="3080656" cy="175619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423601" y="1393373"/>
            <a:ext cx="6310700" cy="84908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можеш сказати,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 чого зроблені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предмети навколо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тебе?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37" y="4635246"/>
            <a:ext cx="1578318" cy="15783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9" y="2399843"/>
            <a:ext cx="2321345" cy="179689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трелка вправо 9"/>
          <p:cNvSpPr/>
          <p:nvPr/>
        </p:nvSpPr>
        <p:spPr>
          <a:xfrm rot="5400000">
            <a:off x="1712964" y="4131394"/>
            <a:ext cx="680673" cy="327031"/>
          </a:xfrm>
          <a:prstGeom prst="rightArrow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27" y="4693133"/>
            <a:ext cx="1520431" cy="152043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43" y="2368728"/>
            <a:ext cx="2483000" cy="178507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трелка вправо 12"/>
          <p:cNvSpPr/>
          <p:nvPr/>
        </p:nvSpPr>
        <p:spPr>
          <a:xfrm rot="5400000">
            <a:off x="4130771" y="4046829"/>
            <a:ext cx="877143" cy="327031"/>
          </a:xfrm>
          <a:prstGeom prst="rightArrow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00" y="2368728"/>
            <a:ext cx="2315126" cy="179328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46" y="4773871"/>
            <a:ext cx="1151754" cy="143969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Стрелка вправо 15"/>
          <p:cNvSpPr/>
          <p:nvPr/>
        </p:nvSpPr>
        <p:spPr>
          <a:xfrm rot="5400000">
            <a:off x="6719851" y="4171784"/>
            <a:ext cx="877143" cy="327031"/>
          </a:xfrm>
          <a:prstGeom prst="rightArrow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077200" y="4313611"/>
            <a:ext cx="3254829" cy="120187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Пісок, глина, льон – це природні матеріали.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4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313" y="494528"/>
            <a:ext cx="10254344" cy="7458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Природні матеріали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313" y="3628397"/>
            <a:ext cx="6096000" cy="189501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ru-RU" sz="2400" b="1" dirty="0" smtClean="0"/>
              <a:t>Природні</a:t>
            </a:r>
            <a:r>
              <a:rPr lang="ru-RU" sz="2400" b="1" dirty="0"/>
              <a:t>, натуральні нитки та пряжа мають рослинне або тваринне походження. </a:t>
            </a:r>
            <a:r>
              <a:rPr lang="uk-UA" sz="2400" b="1" dirty="0"/>
              <a:t>Їх «постачають» рослини: льон, конопля та бавовна. А тварини (вівці, кози й верблюди) — вовняну пряжу</a:t>
            </a:r>
            <a:r>
              <a:rPr lang="uk-UA" sz="2400" b="1" dirty="0" smtClean="0"/>
              <a:t>.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313" y="1376188"/>
            <a:ext cx="6096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2" algn="ctr"/>
            <a:r>
              <a:rPr lang="uk-UA" sz="2400" b="1" dirty="0"/>
              <a:t>Усі вироби, що нас оточують, </a:t>
            </a:r>
            <a:r>
              <a:rPr lang="uk-UA" sz="2400" b="1" dirty="0" smtClean="0"/>
              <a:t>виготовляють </a:t>
            </a:r>
            <a:r>
              <a:rPr lang="uk-UA" sz="2400" b="1" dirty="0"/>
              <a:t>із різноманітних </a:t>
            </a:r>
            <a:r>
              <a:rPr lang="uk-UA" sz="2400" b="1" dirty="0" smtClean="0"/>
              <a:t>матеріалів. </a:t>
            </a:r>
            <a:r>
              <a:rPr lang="ru-RU" sz="2400" b="1" dirty="0"/>
              <a:t>Нитки, </a:t>
            </a:r>
            <a:r>
              <a:rPr lang="ru-RU" sz="2400" b="1" dirty="0" err="1"/>
              <a:t>тканини</a:t>
            </a:r>
            <a:r>
              <a:rPr lang="ru-RU" sz="2400" b="1" dirty="0"/>
              <a:t>, посуд, </a:t>
            </a:r>
            <a:r>
              <a:rPr lang="ru-RU" sz="2400" b="1" dirty="0" err="1"/>
              <a:t>цеглу</a:t>
            </a:r>
            <a:r>
              <a:rPr lang="ru-RU" sz="2400" b="1" dirty="0"/>
              <a:t> люди </a:t>
            </a:r>
            <a:r>
              <a:rPr lang="ru-RU" sz="2400" b="1" dirty="0" err="1"/>
              <a:t>споконвіку</a:t>
            </a:r>
            <a:r>
              <a:rPr lang="ru-RU" sz="2400" b="1" dirty="0"/>
              <a:t> </a:t>
            </a:r>
            <a:r>
              <a:rPr lang="ru-RU" sz="2400" b="1" dirty="0" err="1"/>
              <a:t>виробляють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природних</a:t>
            </a:r>
            <a:r>
              <a:rPr lang="ru-RU" sz="2400" b="1" dirty="0"/>
              <a:t> (</a:t>
            </a:r>
            <a:r>
              <a:rPr lang="ru-RU" sz="2400" b="1" dirty="0" err="1"/>
              <a:t>натуральних</a:t>
            </a:r>
            <a:r>
              <a:rPr lang="ru-RU" sz="2400" b="1" dirty="0"/>
              <a:t>) </a:t>
            </a:r>
            <a:r>
              <a:rPr lang="ru-RU" sz="2400" b="1" dirty="0" err="1"/>
              <a:t>матеріалів</a:t>
            </a:r>
            <a:r>
              <a:rPr lang="ru-RU" sz="2400" b="1" dirty="0"/>
              <a:t>. </a:t>
            </a:r>
          </a:p>
        </p:txBody>
      </p:sp>
      <p:pic>
        <p:nvPicPr>
          <p:cNvPr id="1028" name="Picture 4" descr="Скарби України - Мистецтво лозоплетіння. Лозоплетіння –...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89" y="1313152"/>
            <a:ext cx="2032454" cy="151652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линяна жаровня КерамКлуп 4 л ангоб із ручками: продаж, ціна у Києві. Посуд  для духових і мікрохвильових печей від &quot;Інтернет магазин глиняного посуду в  Україні, купити посуд з червоної глини у Харкові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243" y="1331865"/>
            <a:ext cx="1972129" cy="147909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044983" y="2950943"/>
            <a:ext cx="2160589" cy="54337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Лозоплетіння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99575" y="2829676"/>
            <a:ext cx="1782082" cy="83533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Глиняна жаровня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2" name="Picture 8" descr="➤ Очевидні переваги дерев'яних меблів — Корисні статті про меблі від  меблевого магазину ДУБ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83" y="3790209"/>
            <a:ext cx="3763282" cy="15213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497420" y="5267993"/>
            <a:ext cx="2815887" cy="51084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Дерев’яні меблі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98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3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5083" y="508810"/>
            <a:ext cx="10197459" cy="718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Встав пропущені слова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5083" y="1314884"/>
            <a:ext cx="4477773" cy="39703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З чого одяг у людини?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Ну, звичайно ж, із ________ 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З чого робляться тканини?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Із травинок?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Павутини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І на вас, і на мені 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З павутини одяг?____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А із чого ж утворити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Нам тканини всі?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_______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1329" y="1697330"/>
            <a:ext cx="161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</a:rPr>
              <a:t>тканини.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4311" y="3383791"/>
            <a:ext cx="63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</a:rPr>
              <a:t>ні!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6763" y="4707552"/>
            <a:ext cx="1391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</a:rPr>
              <a:t>ниток!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Як дефіцит пороху у світі спонукає Україну відродити вирощування бавовнику  на Півдні — Latifundist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7234">
            <a:off x="5453731" y="1478583"/>
            <a:ext cx="2258798" cy="189354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677434" y="3220545"/>
            <a:ext cx="1865820" cy="54337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Бавовник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42907" y="2978339"/>
            <a:ext cx="1877798" cy="54337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Конопля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8" name="Picture 6" descr="Льон посівний — Все про бджільництво | Сильна пасі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942">
            <a:off x="9186447" y="1566161"/>
            <a:ext cx="2244631" cy="171839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9705393" y="3175689"/>
            <a:ext cx="1189674" cy="54337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Льон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80" name="Picture 8" descr="Ручна та електрична машинка для стрижки овець: популярні моделі, яку  вибрати, відгуки фермері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11" y="3763915"/>
            <a:ext cx="2860882" cy="175691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6975533" y="5550443"/>
            <a:ext cx="1737851" cy="54337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Вовна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5082" y="5285202"/>
            <a:ext cx="4384489" cy="10724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ru-RU" sz="2400" b="1" dirty="0" smtClean="0"/>
              <a:t>Пригадай рослини й тварин, що</a:t>
            </a:r>
            <a:r>
              <a:rPr lang="ru-RU" sz="2400" b="1" dirty="0"/>
              <a:t> </a:t>
            </a:r>
            <a:r>
              <a:rPr lang="uk-UA" sz="2400" b="1" dirty="0" smtClean="0"/>
              <a:t>«постачають»</a:t>
            </a:r>
            <a:r>
              <a:rPr lang="ru-RU" sz="2400" b="1" dirty="0" smtClean="0"/>
              <a:t> природні</a:t>
            </a:r>
            <a:r>
              <a:rPr lang="ru-RU" sz="2400" b="1" dirty="0"/>
              <a:t>, натуральні нитки та </a:t>
            </a:r>
            <a:r>
              <a:rPr lang="ru-RU" sz="2400" b="1" dirty="0" smtClean="0"/>
              <a:t>пряжу.</a:t>
            </a:r>
            <a:endParaRPr lang="ru-RU" sz="2400" b="1" dirty="0"/>
          </a:p>
        </p:txBody>
      </p:sp>
      <p:pic>
        <p:nvPicPr>
          <p:cNvPr id="3076" name="Picture 4" descr="На Херсонщині поліція викрила поле з коноплями на 300 мільйонів гривень *  Український репорте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670" y="1555310"/>
            <a:ext cx="2365298" cy="133048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" t="8480" r="5603" b="1709"/>
          <a:stretch/>
        </p:blipFill>
        <p:spPr bwMode="auto">
          <a:xfrm rot="20883276">
            <a:off x="4935440" y="3969553"/>
            <a:ext cx="1908000" cy="1476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Коза в домашньому господарстві — Зоря Полтавщини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r="12357"/>
          <a:stretch/>
        </p:blipFill>
        <p:spPr bwMode="auto">
          <a:xfrm rot="878672">
            <a:off x="9635587" y="4159515"/>
            <a:ext cx="1872000" cy="160763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4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4" grpId="0" animBg="1"/>
      <p:bldP spid="16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817" y="521403"/>
            <a:ext cx="9835211" cy="7573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фото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34" y="4370201"/>
            <a:ext cx="1309046" cy="18404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80" y="1956902"/>
            <a:ext cx="3193848" cy="235622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17" y="1956902"/>
            <a:ext cx="3534333" cy="235622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89" y="1899825"/>
            <a:ext cx="1854069" cy="24703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Выгнутая вниз стрелка 9"/>
          <p:cNvSpPr/>
          <p:nvPr/>
        </p:nvSpPr>
        <p:spPr>
          <a:xfrm rot="460641">
            <a:off x="7564914" y="4205612"/>
            <a:ext cx="3085351" cy="1201036"/>
          </a:xfrm>
          <a:prstGeom prst="curvedUpArrow">
            <a:avLst>
              <a:gd name="adj1" fmla="val 11771"/>
              <a:gd name="adj2" fmla="val 50000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19933326">
            <a:off x="5125804" y="4402251"/>
            <a:ext cx="2575450" cy="845242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1753515">
            <a:off x="1439300" y="4664957"/>
            <a:ext cx="2401537" cy="1024679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21971" y="1299440"/>
            <a:ext cx="8708572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Розкажи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, який шлях проходить одяг від рослини до сорочки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4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7389" y="1300552"/>
            <a:ext cx="8732066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Розкажи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, який шлях проходить одяг від вівці до светра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431" r="19642" b="17218"/>
          <a:stretch/>
        </p:blipFill>
        <p:spPr>
          <a:xfrm>
            <a:off x="3396342" y="4156743"/>
            <a:ext cx="2319933" cy="191562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25352" r="351" b="5164"/>
          <a:stretch/>
        </p:blipFill>
        <p:spPr>
          <a:xfrm>
            <a:off x="4974325" y="1856408"/>
            <a:ext cx="3244458" cy="216687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17" y="1856407"/>
            <a:ext cx="3248728" cy="216687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8" t="1127" r="12693" b="13427"/>
          <a:stretch/>
        </p:blipFill>
        <p:spPr>
          <a:xfrm>
            <a:off x="9024257" y="1856407"/>
            <a:ext cx="1835690" cy="209333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Выгнутая вниз стрелка 9"/>
          <p:cNvSpPr/>
          <p:nvPr/>
        </p:nvSpPr>
        <p:spPr>
          <a:xfrm rot="1872143">
            <a:off x="1207541" y="4441645"/>
            <a:ext cx="2401537" cy="1024679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19258686">
            <a:off x="5577337" y="4395863"/>
            <a:ext cx="2344172" cy="991605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21421065">
            <a:off x="7684930" y="3967358"/>
            <a:ext cx="3004729" cy="1314538"/>
          </a:xfrm>
          <a:prstGeom prst="curvedUpArrow">
            <a:avLst>
              <a:gd name="adj1" fmla="val 11771"/>
              <a:gd name="adj2" fmla="val 50000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817" y="521403"/>
            <a:ext cx="9835211" cy="7573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фото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8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620</Words>
  <Application>Microsoft Office PowerPoint</Application>
  <PresentationFormat>Произвольный</PresentationFormat>
  <Paragraphs>123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91</cp:revision>
  <dcterms:created xsi:type="dcterms:W3CDTF">2018-01-05T16:38:53Z</dcterms:created>
  <dcterms:modified xsi:type="dcterms:W3CDTF">2025-03-05T11:45:11Z</dcterms:modified>
</cp:coreProperties>
</file>