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4" r:id="rId3"/>
    <p:sldId id="311" r:id="rId4"/>
    <p:sldId id="312" r:id="rId5"/>
    <p:sldId id="294" r:id="rId6"/>
    <p:sldId id="278" r:id="rId7"/>
    <p:sldId id="295" r:id="rId8"/>
    <p:sldId id="292" r:id="rId9"/>
    <p:sldId id="293" r:id="rId10"/>
    <p:sldId id="297" r:id="rId11"/>
    <p:sldId id="299" r:id="rId12"/>
    <p:sldId id="300" r:id="rId13"/>
    <p:sldId id="301" r:id="rId14"/>
    <p:sldId id="289" r:id="rId15"/>
    <p:sldId id="309" r:id="rId16"/>
    <p:sldId id="305" r:id="rId17"/>
    <p:sldId id="313" r:id="rId18"/>
    <p:sldId id="315" r:id="rId19"/>
    <p:sldId id="31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9ajyadq2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crdownload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6288" y="1251857"/>
            <a:ext cx="3363686" cy="21227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9200" y="4177514"/>
            <a:ext cx="9720943" cy="85129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Які митці прославили нашу Україну? 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8616" r="13006" b="1150"/>
          <a:stretch/>
        </p:blipFill>
        <p:spPr>
          <a:xfrm>
            <a:off x="1681002" y="1446308"/>
            <a:ext cx="1376016" cy="1742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8" y="1446308"/>
            <a:ext cx="1150825" cy="17178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039765" y="1452616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61999" y="494529"/>
            <a:ext cx="10602687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Україна подарувала світові: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20409"/>
          <a:stretch/>
        </p:blipFill>
        <p:spPr>
          <a:xfrm>
            <a:off x="761999" y="1403187"/>
            <a:ext cx="3873627" cy="38100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65724" y="5277384"/>
            <a:ext cx="4102219" cy="6746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Соломія Крушельницька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11622" r="1300" b="464"/>
          <a:stretch/>
        </p:blipFill>
        <p:spPr>
          <a:xfrm flipH="1">
            <a:off x="8090927" y="1306650"/>
            <a:ext cx="3273759" cy="41426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35626" y="1341304"/>
            <a:ext cx="3712028" cy="26102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Соломію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Крушельницьку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всесвітньо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відому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оперну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співачку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виступала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на сценах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найвідоміших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театрів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5029" y="4625868"/>
            <a:ext cx="3614058" cy="13030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Пам’ятник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Соломії</a:t>
            </a:r>
            <a:r>
              <a:rPr lang="ru-RU" sz="2400" b="1" dirty="0" smtClean="0"/>
              <a:t> </a:t>
            </a:r>
            <a:r>
              <a:rPr lang="ru-RU" sz="2400" b="1" dirty="0" err="1"/>
              <a:t>Крушельницькій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 </a:t>
            </a:r>
            <a:r>
              <a:rPr lang="ru-RU" sz="2400" b="1" dirty="0" err="1"/>
              <a:t>Тернополі</a:t>
            </a:r>
            <a:r>
              <a:rPr lang="ru-RU" sz="2400" b="1" dirty="0"/>
              <a:t>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57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429804"/>
            <a:ext cx="10515600" cy="713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Іван </a:t>
            </a:r>
            <a:r>
              <a:rPr lang="uk-UA" sz="4000" b="1" dirty="0" smtClean="0">
                <a:solidFill>
                  <a:schemeClr val="bg1"/>
                </a:solidFill>
              </a:rPr>
              <a:t>Степанович Марчук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429" y="1215773"/>
            <a:ext cx="7075714" cy="4236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       </a:t>
            </a:r>
            <a:r>
              <a:rPr lang="ru-RU" sz="2800" b="1" dirty="0" err="1" smtClean="0"/>
              <a:t>Український</a:t>
            </a:r>
            <a:r>
              <a:rPr lang="ru-RU" sz="2800" b="1" dirty="0" smtClean="0"/>
              <a:t> </a:t>
            </a:r>
            <a:r>
              <a:rPr lang="ru-RU" sz="2800" b="1" dirty="0" err="1"/>
              <a:t>живописець</a:t>
            </a:r>
            <a:r>
              <a:rPr lang="ru-RU" sz="2800" b="1" dirty="0"/>
              <a:t>, </a:t>
            </a:r>
            <a:r>
              <a:rPr lang="ru-RU" sz="2800" b="1" dirty="0" err="1"/>
              <a:t>народний</a:t>
            </a:r>
            <a:r>
              <a:rPr lang="ru-RU" sz="2800" b="1" dirty="0"/>
              <a:t> художник </a:t>
            </a:r>
            <a:r>
              <a:rPr lang="ru-RU" sz="2800" b="1" dirty="0" err="1"/>
              <a:t>України</a:t>
            </a:r>
            <a:r>
              <a:rPr lang="ru-RU" sz="2800" b="1" dirty="0"/>
              <a:t>, лауреат </a:t>
            </a:r>
            <a:r>
              <a:rPr lang="ru-RU" sz="2800" b="1" dirty="0" err="1"/>
              <a:t>Національної</a:t>
            </a:r>
            <a:r>
              <a:rPr lang="ru-RU" sz="2800" b="1" dirty="0"/>
              <a:t> </a:t>
            </a:r>
            <a:r>
              <a:rPr lang="ru-RU" sz="2800" b="1" dirty="0" err="1"/>
              <a:t>премії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b="1" dirty="0"/>
              <a:t> </a:t>
            </a:r>
            <a:r>
              <a:rPr lang="ru-RU" sz="2800" b="1" dirty="0" err="1"/>
              <a:t>ім</a:t>
            </a:r>
            <a:r>
              <a:rPr lang="ru-RU" sz="2800" b="1" dirty="0"/>
              <a:t>. Шевченка. </a:t>
            </a:r>
            <a:r>
              <a:rPr lang="ru-RU" sz="2800" b="1" dirty="0" err="1"/>
              <a:t>Почесний</a:t>
            </a:r>
            <a:r>
              <a:rPr lang="ru-RU" sz="2800" b="1" dirty="0"/>
              <a:t> </a:t>
            </a:r>
            <a:r>
              <a:rPr lang="ru-RU" sz="2800" b="1" dirty="0" err="1"/>
              <a:t>громадянин</a:t>
            </a:r>
            <a:r>
              <a:rPr lang="ru-RU" sz="2800" b="1" dirty="0"/>
              <a:t> </a:t>
            </a:r>
            <a:r>
              <a:rPr lang="ru-RU" sz="2800" b="1" dirty="0" smtClean="0"/>
              <a:t>Тернополя, </a:t>
            </a:r>
            <a:r>
              <a:rPr lang="ru-RU" sz="2800" b="1" dirty="0" err="1"/>
              <a:t>Києва</a:t>
            </a:r>
            <a:r>
              <a:rPr lang="ru-RU" sz="2800" b="1" dirty="0"/>
              <a:t>, Канева. 2007 року </a:t>
            </a:r>
            <a:r>
              <a:rPr lang="ru-RU" sz="2800" b="1" dirty="0" err="1"/>
              <a:t>потрапив</a:t>
            </a:r>
            <a:r>
              <a:rPr lang="ru-RU" sz="2800" b="1" dirty="0"/>
              <a:t> до рейтингу </a:t>
            </a:r>
            <a:r>
              <a:rPr lang="ru-RU" sz="2800" b="1" dirty="0" smtClean="0"/>
              <a:t>«100 </a:t>
            </a:r>
            <a:r>
              <a:rPr lang="ru-RU" sz="2800" b="1" dirty="0" err="1"/>
              <a:t>геніїв</a:t>
            </a:r>
            <a:r>
              <a:rPr lang="ru-RU" sz="2800" b="1" dirty="0"/>
              <a:t> </a:t>
            </a:r>
            <a:r>
              <a:rPr lang="ru-RU" sz="2800" b="1" dirty="0" err="1" smtClean="0"/>
              <a:t>сучасності</a:t>
            </a:r>
            <a:r>
              <a:rPr lang="ru-RU" sz="2800" b="1" dirty="0" smtClean="0"/>
              <a:t>», </a:t>
            </a:r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уклала</a:t>
            </a:r>
            <a:r>
              <a:rPr lang="ru-RU" sz="2800" b="1" dirty="0"/>
              <a:t> </a:t>
            </a:r>
            <a:r>
              <a:rPr lang="ru-RU" sz="2800" b="1" dirty="0" err="1"/>
              <a:t>британська</a:t>
            </a:r>
            <a:r>
              <a:rPr lang="ru-RU" sz="2800" b="1" dirty="0"/>
              <a:t> газета </a:t>
            </a:r>
            <a:r>
              <a:rPr lang="ru-RU" sz="2800" b="1" dirty="0" err="1"/>
              <a:t>Дейлі</a:t>
            </a:r>
            <a:r>
              <a:rPr lang="ru-RU" sz="2800" b="1" dirty="0"/>
              <a:t> телеграф. </a:t>
            </a:r>
            <a:endParaRPr lang="ru-RU" sz="2800" b="1" dirty="0" smtClean="0"/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    </a:t>
            </a:r>
            <a:r>
              <a:rPr lang="ru-RU" sz="2800" b="1" dirty="0" err="1" smtClean="0"/>
              <a:t>Саме</a:t>
            </a:r>
            <a:r>
              <a:rPr lang="ru-RU" sz="2800" b="1" dirty="0" smtClean="0"/>
              <a:t> </a:t>
            </a:r>
            <a:r>
              <a:rPr lang="ru-RU" sz="2800" b="1" dirty="0" err="1"/>
              <a:t>Іван</a:t>
            </a:r>
            <a:r>
              <a:rPr lang="ru-RU" sz="2800" b="1" dirty="0"/>
              <a:t> Марчук </a:t>
            </a:r>
            <a:r>
              <a:rPr lang="ru-RU" sz="2800" b="1" dirty="0" err="1"/>
              <a:t>ввів</a:t>
            </a:r>
            <a:r>
              <a:rPr lang="ru-RU" sz="2800" b="1" dirty="0"/>
              <a:t> у </a:t>
            </a:r>
            <a:r>
              <a:rPr lang="ru-RU" sz="2800" b="1" dirty="0" err="1"/>
              <a:t>мистецтво</a:t>
            </a:r>
            <a:r>
              <a:rPr lang="ru-RU" sz="2800" b="1" dirty="0"/>
              <a:t> </a:t>
            </a:r>
            <a:r>
              <a:rPr lang="ru-RU" sz="2800" b="1" dirty="0" err="1"/>
              <a:t>новий</a:t>
            </a:r>
            <a:r>
              <a:rPr lang="ru-RU" sz="2800" b="1" dirty="0"/>
              <a:t> метод малювання, </a:t>
            </a:r>
            <a:r>
              <a:rPr lang="ru-RU" sz="2800" b="1" dirty="0" err="1"/>
              <a:t>який</a:t>
            </a:r>
            <a:r>
              <a:rPr lang="ru-RU" sz="2800" b="1" dirty="0"/>
              <a:t> критики називають </a:t>
            </a:r>
            <a:r>
              <a:rPr lang="ru-RU" sz="2800" b="1" dirty="0" err="1" smtClean="0"/>
              <a:t>пльонтанізмом</a:t>
            </a:r>
            <a:r>
              <a:rPr lang="ru-RU" sz="2800" b="1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8" y="1215773"/>
            <a:ext cx="3459021" cy="42368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6183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5" y="534870"/>
            <a:ext cx="10210798" cy="662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Роботи Івана Марчука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-1" r="5543" b="327"/>
          <a:stretch/>
        </p:blipFill>
        <p:spPr>
          <a:xfrm>
            <a:off x="6368143" y="2257667"/>
            <a:ext cx="4827858" cy="36023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1" y="2257667"/>
            <a:ext cx="5334387" cy="36096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79715" y="1334506"/>
            <a:ext cx="10216286" cy="8012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Пльонтанізм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техніка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живопису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якій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тонкі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переплетені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лінії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зливаються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зображення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складаються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павутиноподібних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шарів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фарби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583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2" y="494529"/>
            <a:ext cx="9946747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Ліна </a:t>
            </a:r>
            <a:r>
              <a:rPr lang="uk-UA" sz="4000" b="1" dirty="0" smtClean="0">
                <a:solidFill>
                  <a:schemeClr val="bg1"/>
                </a:solidFill>
              </a:rPr>
              <a:t>Василівна Костенко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14" y="1243477"/>
            <a:ext cx="6495670" cy="40888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Українська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письменниця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поетеса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Перші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Ліна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Костенко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випустила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 16 років.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школи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продовжила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навчання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Київському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педагогічному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інституті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1957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рік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виходить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перша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збірка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віршів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Ліни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Костенко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назвою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"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Проміння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землі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";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виходить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декілька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збірок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Твори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Костенко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перекладено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англійською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польською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білоруською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естонською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італійською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німецькою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словацькою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французькою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мовами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232"/>
          <a:stretch/>
        </p:blipFill>
        <p:spPr>
          <a:xfrm>
            <a:off x="7951031" y="1243477"/>
            <a:ext cx="3021767" cy="24576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3124" r="23663" b="4220"/>
          <a:stretch/>
        </p:blipFill>
        <p:spPr>
          <a:xfrm>
            <a:off x="8810398" y="3536224"/>
            <a:ext cx="1458000" cy="214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2719"/>
          <a:stretch/>
        </p:blipFill>
        <p:spPr>
          <a:xfrm rot="20809389">
            <a:off x="7373484" y="4059757"/>
            <a:ext cx="1655361" cy="2234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671">
            <a:off x="9921206" y="3930158"/>
            <a:ext cx="1802325" cy="24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34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2" y="570729"/>
            <a:ext cx="9870548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Марія </a:t>
            </a:r>
            <a:r>
              <a:rPr lang="uk-UA" sz="4000" b="1" dirty="0" smtClean="0">
                <a:solidFill>
                  <a:schemeClr val="bg1"/>
                </a:solidFill>
              </a:rPr>
              <a:t>Оксентіївна Приймаченко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487" y="1431668"/>
            <a:ext cx="7413170" cy="22259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Талановита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художниця в жанрі «наївного мистецтва».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Її ім’я відоме далеко за межами України.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картинах – вишивках майстрині оживають довколишні предмети, з’являються дивовижні звірі, фантастичні квіти.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43" y="1431666"/>
            <a:ext cx="2547255" cy="30050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21" y="3733629"/>
            <a:ext cx="3525536" cy="2471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3758373"/>
            <a:ext cx="3436315" cy="24466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8625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368" y="542961"/>
            <a:ext cx="9677117" cy="698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0369" y="2802112"/>
            <a:ext cx="5551431" cy="117847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Кого ти особисто вважаєш славетними українцями?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70" y="1241281"/>
            <a:ext cx="4450976" cy="54786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0369" y="1456925"/>
            <a:ext cx="5708313" cy="114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Тараса Шевченка називають Кобзарем?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563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6756" y="1327614"/>
            <a:ext cx="3852390" cy="12740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Пригадай. Чим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ці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видатні митці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прославили Україну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? Впиши цифри.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21597"/>
          <a:stretch/>
        </p:blipFill>
        <p:spPr>
          <a:xfrm>
            <a:off x="5804400" y="465137"/>
            <a:ext cx="1908000" cy="20183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11138"/>
          <a:stretch/>
        </p:blipFill>
        <p:spPr>
          <a:xfrm>
            <a:off x="5695540" y="3503080"/>
            <a:ext cx="1920110" cy="190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r="85"/>
          <a:stretch/>
        </p:blipFill>
        <p:spPr>
          <a:xfrm>
            <a:off x="7804494" y="3503080"/>
            <a:ext cx="2052000" cy="18127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36170" y="465137"/>
            <a:ext cx="452845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39523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№1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8616" r="13006" b="1150"/>
          <a:stretch/>
        </p:blipFill>
        <p:spPr>
          <a:xfrm>
            <a:off x="8066389" y="465138"/>
            <a:ext cx="1593407" cy="2018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</p:pic>
      <p:pic>
        <p:nvPicPr>
          <p:cNvPr id="1026" name="Picture 2" descr="D:\2 клас\4 ЯДС\1 Грущинська\4 Людина і світ\№073 Які митці прославили нашу країну\2025-03-06_1047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6" y="2832518"/>
            <a:ext cx="3852390" cy="17039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214257" y="2591956"/>
            <a:ext cx="2590237" cy="81642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Соломія Крушельницька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27138" y="2582228"/>
            <a:ext cx="2096576" cy="8358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Григорій Сковорода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64629" y="5544419"/>
            <a:ext cx="2151021" cy="6866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Іван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Марчук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27138" y="5437342"/>
            <a:ext cx="2096576" cy="8358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Ліна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Костенко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7138" y="2601686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9096" y="2587669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②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9730" y="541345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③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01474" y="5518426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④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80241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4 ЯДС\1 Грущинська\4 Людина і світ\№073 Які митці прославили нашу країну\2025-03-06_1439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r="3520" b="572"/>
          <a:stretch/>
        </p:blipFill>
        <p:spPr bwMode="auto">
          <a:xfrm>
            <a:off x="5250252" y="1269124"/>
            <a:ext cx="6050143" cy="25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6170" y="1269125"/>
            <a:ext cx="3831773" cy="16411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Придумай і напиши свої назви до картин української художниці Марії Приймаченко.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5138" y="3820885"/>
            <a:ext cx="6079947" cy="21053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Які сучасні українські митці: художники/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художниці, письменники/письменниці, співаки/співачки – тобі відомі? Напиши.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______________________________________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______________________________________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4373" y="3297665"/>
            <a:ext cx="214114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Жар-птиця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-1144" r="16147" b="1"/>
          <a:stretch/>
        </p:blipFill>
        <p:spPr>
          <a:xfrm>
            <a:off x="7096617" y="3856672"/>
            <a:ext cx="2340000" cy="20695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82574" y="3286073"/>
            <a:ext cx="214114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Нічне небо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169" y="4938874"/>
            <a:ext cx="3526973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Святослав Вакарчук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93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91897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10233732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1350" y="560417"/>
            <a:ext cx="10019678" cy="996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Щ</a:t>
            </a:r>
            <a:r>
              <a:rPr lang="uk-UA" sz="3200" dirty="0" smtClean="0">
                <a:solidFill>
                  <a:schemeClr val="bg1"/>
                </a:solidFill>
              </a:rPr>
              <a:t>оби </a:t>
            </a:r>
            <a:r>
              <a:rPr lang="uk-UA" sz="3200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200" dirty="0" smtClean="0">
                <a:solidFill>
                  <a:schemeClr val="bg1"/>
                </a:solidFill>
              </a:rPr>
              <a:t>прямокутник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931350" y="1680962"/>
            <a:ext cx="10019678" cy="3936068"/>
          </a:xfrm>
          <a:prstGeom prst="rect">
            <a:avLst/>
          </a:prstGeom>
          <a:solidFill>
            <a:srgbClr val="C55A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378917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26024" y="1967556"/>
            <a:ext cx="4241576" cy="99629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вийде добре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731049" y="3292174"/>
            <a:ext cx="4335265" cy="9778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впораюся з будь-яким завданням.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551499" y="4578760"/>
            <a:ext cx="4650950" cy="73749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буде гарний настрій.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Рослини в горщиках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97" y="1320588"/>
            <a:ext cx="1856831" cy="18568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49" y="4461533"/>
            <a:ext cx="1653706" cy="16537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2" name="Picture 8" descr="D:\Картинки до тестів\Емоції Рослини в горщиках\🪴-Tanaman-Pot-JoyPix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16" y="3282786"/>
            <a:ext cx="1670252" cy="16702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3226024" y="1315056"/>
            <a:ext cx="7718188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посилання рослин. Що ти очікуєш від уроку?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5597" y="397146"/>
            <a:ext cx="9857832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02428" y="1967556"/>
            <a:ext cx="5173846" cy="28842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8294913" y="2243471"/>
            <a:ext cx="2917371" cy="20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2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867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811486" y="3245202"/>
            <a:ext cx="3761014" cy="856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Яких українських </a:t>
            </a:r>
            <a:r>
              <a:rPr lang="uk-UA" sz="2400" b="1" dirty="0" err="1" smtClean="0"/>
              <a:t>митц</a:t>
            </a:r>
            <a:r>
              <a:rPr lang="ru-RU" sz="2400" b="1" dirty="0" err="1" smtClean="0"/>
              <a:t>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знаєш?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11486" y="1382745"/>
            <a:ext cx="3761014" cy="7848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Якими за походженням бувають матеріали?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5138" y="5160013"/>
            <a:ext cx="6750770" cy="90056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видатних українців,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прославили Україну 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мистецтві.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83504" y="4150692"/>
            <a:ext cx="4146519" cy="8817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Українці здавна славилися любов’ю до прекрасного.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9428" y="54166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Picture 2" descr="Як дефіцит пороху у світі спонукає Україну відродити вирощування бавовнику  на Півдні — Latifundist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234">
            <a:off x="1011793" y="1417217"/>
            <a:ext cx="1753315" cy="1469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Льон посівний — Все про бджільництво | Сильна пасі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942">
            <a:off x="2783991" y="1464130"/>
            <a:ext cx="1590158" cy="12173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8480" r="5603" b="1709"/>
          <a:stretch/>
        </p:blipFill>
        <p:spPr bwMode="auto">
          <a:xfrm rot="204921">
            <a:off x="832016" y="2321286"/>
            <a:ext cx="1684431" cy="1303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Вівці Куйбішевська — КУРКУЛЬ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r="-830"/>
          <a:stretch/>
        </p:blipFill>
        <p:spPr bwMode="auto">
          <a:xfrm>
            <a:off x="2650143" y="2477825"/>
            <a:ext cx="1656000" cy="14480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ьтат пошуку зображень за запитом &quot;материал поролон&quot;">
            <a:extLst>
              <a:ext uri="{FF2B5EF4-FFF2-40B4-BE49-F238E27FC236}">
                <a16:creationId xmlns:a16="http://schemas.microsoft.com/office/drawing/2014/main" xmlns="" id="{BAEB6070-A219-4B76-9B59-C3A23B989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0868" r="2990" b="14379"/>
          <a:stretch/>
        </p:blipFill>
        <p:spPr bwMode="auto">
          <a:xfrm rot="788877">
            <a:off x="2386720" y="3853527"/>
            <a:ext cx="1751685" cy="10624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11" y="4880226"/>
            <a:ext cx="2145579" cy="10727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689">
            <a:off x="718011" y="3721996"/>
            <a:ext cx="1570920" cy="12084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820204" y="2167634"/>
            <a:ext cx="1611086" cy="6203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Природні 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74231" y="4591563"/>
            <a:ext cx="1364302" cy="422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Штучні 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83504" y="2225881"/>
            <a:ext cx="4174671" cy="935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Чим відрізняються природні матеріали від штучних?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570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7" y="516890"/>
            <a:ext cx="9982200" cy="647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324" y="1286590"/>
            <a:ext cx="68580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Митець</a:t>
            </a:r>
            <a:r>
              <a:rPr lang="ru-RU" sz="2400" b="1" dirty="0">
                <a:solidFill>
                  <a:srgbClr val="2F3242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– це особа, яка займається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мистецтвом.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3324" y="1874726"/>
            <a:ext cx="6858000" cy="13280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Мистецтво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поєднує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собі багато видів творчої діяльності людини – літературу, музику, театр, кіно, живопис, скульптуру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тощо.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Професії\Малий худож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29" y="3422894"/>
            <a:ext cx="2448126" cy="231211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Професії\хлопець а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3352800"/>
            <a:ext cx="1773615" cy="23695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Юні музиканти Харківщини позмагаються за можливість навчатися у таборі в С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352800"/>
            <a:ext cx="4000500" cy="241935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Мистецтво навколо - Мистецтво. 5 клас. Гайдамак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635" b="11513"/>
          <a:stretch/>
        </p:blipFill>
        <p:spPr bwMode="auto">
          <a:xfrm>
            <a:off x="8588552" y="1286590"/>
            <a:ext cx="2499448" cy="206621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69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687" y="494529"/>
            <a:ext cx="10617795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Україна подарувала світові: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2" y="1287138"/>
            <a:ext cx="2725653" cy="40686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68485" y="1287138"/>
            <a:ext cx="7712997" cy="4155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       </a:t>
            </a:r>
            <a:r>
              <a:rPr lang="ru-RU" sz="2800" b="1" dirty="0" smtClean="0">
                <a:solidFill>
                  <a:srgbClr val="FFFF00"/>
                </a:solidFill>
              </a:rPr>
              <a:t>Тараса Шевченка </a:t>
            </a:r>
            <a:r>
              <a:rPr lang="ru-RU" sz="2800" b="1" dirty="0" smtClean="0"/>
              <a:t>– видатного </a:t>
            </a:r>
            <a:r>
              <a:rPr lang="ru-RU" sz="2800" b="1" dirty="0"/>
              <a:t>поета й художника. У світі дуже багато пам'ятників </a:t>
            </a:r>
            <a:r>
              <a:rPr lang="ru-RU" sz="2800" b="1" dirty="0" smtClean="0"/>
              <a:t>Тарасу Шевченку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    Ще </a:t>
            </a:r>
            <a:r>
              <a:rPr lang="ru-RU" sz="2800" b="1" dirty="0"/>
              <a:t>з дитинства Тарас проявив здібності до малювання та поезії. Життя його було важке і коротке, всього 47 років, але він зробив неоціненний вклад в розвиток української культури. Праці Шевченка перекладені на велику кількість мов всього світу.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654" y="5442858"/>
            <a:ext cx="2875466" cy="6746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Тарас Шевченко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1881" y="494528"/>
            <a:ext cx="10480148" cy="637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Роботи Тараса Шевченка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1" y="1330251"/>
            <a:ext cx="2800635" cy="37766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48" y="1330252"/>
            <a:ext cx="2990775" cy="37792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51881" y="5170467"/>
            <a:ext cx="2800635" cy="72233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Картина «Катерина»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16074" y="5351892"/>
            <a:ext cx="3155324" cy="5409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Автопортрет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04" y="1330251"/>
            <a:ext cx="4078825" cy="28280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253204" y="4316668"/>
            <a:ext cx="4078825" cy="13980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«Кобза́р» — назва збірки поетичних творів Тараса Григоровича Шевченка.</a:t>
            </a:r>
          </a:p>
        </p:txBody>
      </p:sp>
    </p:spTree>
    <p:extLst>
      <p:ext uri="{BB962C8B-B14F-4D97-AF65-F5344CB8AC3E}">
        <p14:creationId xmlns:p14="http://schemas.microsoft.com/office/powerpoint/2010/main" val="39061585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4107"/>
          <a:stretch/>
        </p:blipFill>
        <p:spPr>
          <a:xfrm rot="20908176">
            <a:off x="703676" y="3115281"/>
            <a:ext cx="2027571" cy="3165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4853" y="1251857"/>
            <a:ext cx="6909318" cy="20777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Співця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українського народу, великого мислителя й мудреця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— Григорія Сковороду.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Це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була всебічно обдарована людина. За життя створив безліч творів, але й досі всі вони не надруковані, бо знаходяться в різних місцях.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3870" r="11446" b="-1010"/>
          <a:stretch/>
        </p:blipFill>
        <p:spPr>
          <a:xfrm>
            <a:off x="8235685" y="1394708"/>
            <a:ext cx="2772000" cy="352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75656" y="494529"/>
            <a:ext cx="9690515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Україна подарувала світові: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94171" y="5105404"/>
            <a:ext cx="3540085" cy="6746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Григорій Сковорода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6503" r="14522" b="15824"/>
          <a:stretch/>
        </p:blipFill>
        <p:spPr>
          <a:xfrm>
            <a:off x="4476227" y="3309478"/>
            <a:ext cx="1978922" cy="2787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12" y="3504946"/>
            <a:ext cx="1903314" cy="25917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550">
            <a:off x="6526349" y="3436317"/>
            <a:ext cx="1733859" cy="22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53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20557" y="2677886"/>
            <a:ext cx="6097815" cy="26895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/>
              <a:t>Народну поетесу — Марусю Чурай.</a:t>
            </a:r>
            <a:r>
              <a:rPr lang="ru-RU" sz="2800" dirty="0"/>
              <a:t>  </a:t>
            </a:r>
            <a:r>
              <a:rPr lang="ru-RU" sz="2800" b="1" dirty="0"/>
              <a:t>Їй приписують авторство низки відомих у </a:t>
            </a:r>
            <a:r>
              <a:rPr lang="ru-RU" sz="2800" b="1" dirty="0" err="1"/>
              <a:t>народі</a:t>
            </a:r>
            <a:r>
              <a:rPr lang="ru-RU" sz="2800" b="1" dirty="0"/>
              <a:t> </a:t>
            </a:r>
            <a:r>
              <a:rPr lang="ru-RU" sz="2800" b="1" dirty="0" err="1"/>
              <a:t>пісень</a:t>
            </a:r>
            <a:r>
              <a:rPr lang="ru-RU" sz="2800" b="1" dirty="0"/>
              <a:t>: «Ой не ходи, </a:t>
            </a:r>
            <a:r>
              <a:rPr lang="ru-RU" sz="2800" b="1" dirty="0" err="1"/>
              <a:t>Грицю</a:t>
            </a:r>
            <a:r>
              <a:rPr lang="ru-RU" sz="2800" b="1" dirty="0"/>
              <a:t>», «</a:t>
            </a:r>
            <a:r>
              <a:rPr lang="ru-RU" sz="2800" b="1" dirty="0" err="1"/>
              <a:t>Котилися</a:t>
            </a:r>
            <a:r>
              <a:rPr lang="ru-RU" sz="2800" b="1" dirty="0"/>
              <a:t> вози з гори», «</a:t>
            </a:r>
            <a:r>
              <a:rPr lang="ru-RU" sz="2800" b="1" dirty="0" err="1"/>
              <a:t>Засвіт</a:t>
            </a:r>
            <a:r>
              <a:rPr lang="ru-RU" sz="2800" b="1" dirty="0"/>
              <a:t> встали </a:t>
            </a:r>
            <a:r>
              <a:rPr lang="ru-RU" sz="2800" b="1" dirty="0" err="1"/>
              <a:t>козаченьки</a:t>
            </a:r>
            <a:r>
              <a:rPr lang="ru-RU" sz="2800" b="1" dirty="0"/>
              <a:t>» та інші.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43" y="1297199"/>
            <a:ext cx="3534200" cy="40702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7543" y="494529"/>
            <a:ext cx="9760829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Україна подарувала світові: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06080" y="1458817"/>
            <a:ext cx="2507091" cy="6746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Маруся Чурай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98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686</Words>
  <Application>Microsoft Office PowerPoint</Application>
  <PresentationFormat>Произвольный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</cp:revision>
  <dcterms:created xsi:type="dcterms:W3CDTF">2018-01-05T16:38:53Z</dcterms:created>
  <dcterms:modified xsi:type="dcterms:W3CDTF">2025-03-09T13:09:15Z</dcterms:modified>
</cp:coreProperties>
</file>