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13" r:id="rId3"/>
    <p:sldId id="314" r:id="rId4"/>
    <p:sldId id="315" r:id="rId5"/>
    <p:sldId id="296" r:id="rId6"/>
    <p:sldId id="316" r:id="rId7"/>
    <p:sldId id="297" r:id="rId8"/>
    <p:sldId id="300" r:id="rId9"/>
    <p:sldId id="289" r:id="rId10"/>
    <p:sldId id="306" r:id="rId11"/>
    <p:sldId id="307" r:id="rId12"/>
    <p:sldId id="308" r:id="rId13"/>
    <p:sldId id="291" r:id="rId14"/>
    <p:sldId id="311" r:id="rId15"/>
    <p:sldId id="31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aurok.com.ua/test/diagnostuvalna-robota-z-temi-lyudina-i-svit-3305862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1343" y="3866574"/>
            <a:ext cx="9241971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50000"/>
                  </a:schemeClr>
                </a:solidFill>
              </a:rPr>
              <a:t>Застосовуємо знання щодня. </a:t>
            </a:r>
          </a:p>
          <a:p>
            <a:pPr algn="ctr"/>
            <a:r>
              <a:rPr lang="uk-UA" sz="4800" b="1" dirty="0">
                <a:solidFill>
                  <a:schemeClr val="accent6">
                    <a:lumMod val="50000"/>
                  </a:schemeClr>
                </a:solidFill>
              </a:rPr>
              <a:t>Як учинити правильно?  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9765" y="1452616"/>
            <a:ext cx="2693549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світ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75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 descr="D:\Картинки до тестів\!!!!!!Эсмира\_free_2024-01-20-21-10-46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43" y="1050256"/>
            <a:ext cx="2541366" cy="25413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523165" y="4460025"/>
            <a:ext cx="7754074" cy="575217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358775" defTabSz="271463">
              <a:buFont typeface="Wingdings" panose="05000000000000000000" pitchFamily="2" charset="2"/>
              <a:buChar char="§"/>
            </a:pPr>
            <a:r>
              <a:rPr lang="ru-RU" sz="2400" b="1" dirty="0" err="1"/>
              <a:t>Показати</a:t>
            </a:r>
            <a:r>
              <a:rPr lang="ru-RU" sz="2400" b="1" dirty="0"/>
              <a:t> </a:t>
            </a:r>
            <a:r>
              <a:rPr lang="ru-RU" sz="2400" b="1" dirty="0" err="1"/>
              <a:t>своє</a:t>
            </a:r>
            <a:r>
              <a:rPr lang="ru-RU" sz="2400" b="1" dirty="0"/>
              <a:t> </a:t>
            </a:r>
            <a:r>
              <a:rPr lang="ru-RU" sz="2400" b="1" dirty="0" err="1"/>
              <a:t>негативне</a:t>
            </a:r>
            <a:r>
              <a:rPr lang="ru-RU" sz="2400" b="1" dirty="0"/>
              <a:t> </a:t>
            </a:r>
            <a:r>
              <a:rPr lang="ru-RU" sz="2400" b="1" dirty="0" err="1"/>
              <a:t>ставлення</a:t>
            </a:r>
            <a:r>
              <a:rPr lang="ru-RU" sz="2400" b="1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50119" y="5038019"/>
            <a:ext cx="7727120" cy="9220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358775" algn="just">
              <a:buFont typeface="Wingdings" panose="05000000000000000000" pitchFamily="2" charset="2"/>
              <a:buChar char="§"/>
            </a:pPr>
            <a:r>
              <a:rPr lang="ru-RU" sz="2400" b="1" dirty="0" err="1"/>
              <a:t>Підійти</a:t>
            </a:r>
            <a:r>
              <a:rPr lang="ru-RU" sz="2400" b="1" dirty="0"/>
              <a:t> до </a:t>
            </a:r>
            <a:r>
              <a:rPr lang="ru-RU" sz="2400" b="1" dirty="0" err="1"/>
              <a:t>новачка</a:t>
            </a:r>
            <a:r>
              <a:rPr lang="ru-RU" sz="2400" b="1" dirty="0"/>
              <a:t> і прямо </a:t>
            </a:r>
            <a:r>
              <a:rPr lang="ru-RU" sz="2400" b="1" dirty="0" err="1"/>
              <a:t>запитати</a:t>
            </a:r>
            <a:r>
              <a:rPr lang="ru-RU" sz="2400" b="1" dirty="0"/>
              <a:t>, </a:t>
            </a:r>
            <a:r>
              <a:rPr lang="ru-RU" sz="2400" b="1" dirty="0" err="1"/>
              <a:t>чому</a:t>
            </a:r>
            <a:r>
              <a:rPr lang="ru-RU" sz="2400" b="1" dirty="0"/>
              <a:t> в </a:t>
            </a:r>
            <a:r>
              <a:rPr lang="ru-RU" sz="2400" b="1" dirty="0" err="1"/>
              <a:t>нього</a:t>
            </a:r>
            <a:r>
              <a:rPr lang="ru-RU" sz="2400" b="1" dirty="0"/>
              <a:t> </a:t>
            </a:r>
            <a:r>
              <a:rPr lang="ru-RU" sz="2400" b="1" dirty="0" err="1"/>
              <a:t>таке</a:t>
            </a:r>
            <a:r>
              <a:rPr lang="ru-RU" sz="2400" b="1" dirty="0"/>
              <a:t> </a:t>
            </a:r>
            <a:r>
              <a:rPr lang="ru-RU" sz="2400" b="1" dirty="0" err="1"/>
              <a:t>дивне</a:t>
            </a:r>
            <a:r>
              <a:rPr lang="ru-RU" sz="2400" b="1" dirty="0"/>
              <a:t> </a:t>
            </a:r>
            <a:r>
              <a:rPr lang="ru-RU" sz="2400" b="1" dirty="0" err="1"/>
              <a:t>ім’я</a:t>
            </a:r>
            <a:r>
              <a:rPr lang="ru-RU" sz="2400" b="1" dirty="0"/>
              <a:t>, чого він так </a:t>
            </a:r>
            <a:r>
              <a:rPr lang="ru-RU" sz="2400" b="1" dirty="0" err="1"/>
              <a:t>одягнений</a:t>
            </a:r>
            <a:r>
              <a:rPr lang="ru-RU" sz="2400" b="1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8982" y="3000074"/>
            <a:ext cx="2507672" cy="116668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поводитися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новим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однокласником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102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23165" y="2890365"/>
            <a:ext cx="775407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1" indent="-342900" algn="just">
              <a:buFont typeface="Wingdings" panose="05000000000000000000" pitchFamily="2" charset="2"/>
              <a:buChar char="§"/>
            </a:pPr>
            <a:r>
              <a:rPr lang="uk-UA" sz="2400" b="1" dirty="0"/>
              <a:t>Привітатися з ним і познайомитися. Поцікавитися, що означає його ім’я. Дізнатися про його </a:t>
            </a:r>
            <a:r>
              <a:rPr lang="uk-UA" sz="2400" b="1" dirty="0" smtClean="0"/>
              <a:t>захоплення</a:t>
            </a:r>
            <a:r>
              <a:rPr lang="uk-UA" sz="2400" b="1" dirty="0"/>
              <a:t>, улюблені шкільні предмети, ігри, щоб краще </a:t>
            </a:r>
            <a:r>
              <a:rPr lang="uk-UA" sz="2400" b="1" dirty="0" smtClean="0"/>
              <a:t>зрозуміти </a:t>
            </a:r>
            <a:r>
              <a:rPr lang="uk-UA" sz="2400" b="1" dirty="0"/>
              <a:t>його особистість.</a:t>
            </a:r>
            <a:endParaRPr lang="ru-RU" b="1" dirty="0"/>
          </a:p>
        </p:txBody>
      </p:sp>
      <p:pic>
        <p:nvPicPr>
          <p:cNvPr id="8" name="Picture 2" descr="D:\2 клас\4 ЯДС\1 Грущинська\4 Людина і світ\№075 Застосовуємо знання щодня. Як учинити правильно\2025-03-12_155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" y="1065726"/>
            <a:ext cx="7458137" cy="172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17418" y="442574"/>
            <a:ext cx="7458137" cy="5757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Прочитай розповідь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Солнце 12"/>
          <p:cNvSpPr/>
          <p:nvPr/>
        </p:nvSpPr>
        <p:spPr>
          <a:xfrm>
            <a:off x="3366654" y="2792255"/>
            <a:ext cx="641268" cy="710696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Картинки до тестів\!!!_Эсмира Настрій\Здивований\_free_2024-01-13-18-28-5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283" y="442574"/>
            <a:ext cx="2367956" cy="23679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98245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1" grpId="0" animBg="1"/>
      <p:bldP spid="15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0738" y="509156"/>
            <a:ext cx="10240661" cy="12216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Вибери, </a:t>
            </a:r>
            <a:r>
              <a:rPr lang="ru-RU" sz="3600" b="1" dirty="0"/>
              <a:t>що, на </a:t>
            </a:r>
            <a:r>
              <a:rPr lang="ru-RU" sz="3600" b="1" dirty="0" smtClean="0"/>
              <a:t>твою </a:t>
            </a:r>
            <a:r>
              <a:rPr lang="ru-RU" sz="3600" b="1" dirty="0"/>
              <a:t>думку, може бути підставою для спілкування: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8235" y="1863902"/>
            <a:ext cx="6245640" cy="5883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/>
              <a:t>Улюблений</a:t>
            </a:r>
            <a:r>
              <a:rPr lang="ru-RU" sz="2800" b="1" dirty="0"/>
              <a:t> </a:t>
            </a:r>
            <a:r>
              <a:rPr lang="ru-RU" sz="2800" b="1" dirty="0" err="1"/>
              <a:t>шкільний</a:t>
            </a:r>
            <a:r>
              <a:rPr lang="ru-RU" sz="2800" b="1" dirty="0"/>
              <a:t> предмет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28233" y="2549446"/>
            <a:ext cx="6245642" cy="5262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/>
              <a:t>Колір</a:t>
            </a:r>
            <a:r>
              <a:rPr lang="ru-RU" sz="2800" b="1" dirty="0"/>
              <a:t> </a:t>
            </a:r>
            <a:r>
              <a:rPr lang="ru-RU" sz="2800" b="1" dirty="0" err="1"/>
              <a:t>шкіри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28235" y="3191156"/>
            <a:ext cx="6266183" cy="975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/>
              <a:t>Позашкільне</a:t>
            </a:r>
            <a:r>
              <a:rPr lang="ru-RU" sz="2800" b="1" dirty="0"/>
              <a:t> </a:t>
            </a:r>
            <a:r>
              <a:rPr lang="ru-RU" sz="2800" b="1" dirty="0" err="1"/>
              <a:t>захоплення</a:t>
            </a:r>
            <a:r>
              <a:rPr lang="ru-RU" sz="2800" b="1" dirty="0"/>
              <a:t>: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вид </a:t>
            </a:r>
            <a:r>
              <a:rPr lang="ru-RU" sz="2800" b="1" dirty="0"/>
              <a:t>спорту, </a:t>
            </a:r>
            <a:r>
              <a:rPr lang="ru-RU" sz="2800" b="1" dirty="0" err="1"/>
              <a:t>музика</a:t>
            </a:r>
            <a:r>
              <a:rPr lang="ru-RU" sz="2800" b="1" dirty="0"/>
              <a:t>, книжки тощо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28234" y="4310893"/>
            <a:ext cx="6266183" cy="9572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/>
              <a:t>Улюблені</a:t>
            </a:r>
            <a:r>
              <a:rPr lang="ru-RU" sz="2800" b="1" dirty="0"/>
              <a:t> </a:t>
            </a:r>
            <a:r>
              <a:rPr lang="ru-RU" sz="2800" b="1" dirty="0" err="1"/>
              <a:t>казкові</a:t>
            </a:r>
            <a:r>
              <a:rPr lang="ru-RU" sz="2800" b="1" dirty="0"/>
              <a:t> </a:t>
            </a:r>
            <a:r>
              <a:rPr lang="ru-RU" sz="2800" b="1" dirty="0" err="1"/>
              <a:t>герої</a:t>
            </a:r>
            <a:r>
              <a:rPr lang="ru-RU" sz="2800" b="1" dirty="0"/>
              <a:t> і </a:t>
            </a:r>
            <a:r>
              <a:rPr lang="ru-RU" sz="2800" b="1" dirty="0" err="1"/>
              <a:t>мультфільми</a:t>
            </a:r>
            <a:endParaRPr lang="ru-RU" sz="2800" b="1" dirty="0"/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102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6653150" y="1838750"/>
            <a:ext cx="641268" cy="710696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6632607" y="3191156"/>
            <a:ext cx="641268" cy="710696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6653149" y="4434194"/>
            <a:ext cx="641268" cy="710696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D:\Картинки до тестів\Учні\Учні в формі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755" y="1906357"/>
            <a:ext cx="3785644" cy="32132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882405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8314" y="549547"/>
            <a:ext cx="9818915" cy="7676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Поміркуй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9418" y="1456402"/>
            <a:ext cx="8884227" cy="94015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Яких рис характеру, на твою думку,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варто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позбутися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щоб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мати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якомога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більше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друзів?</a:t>
            </a:r>
          </a:p>
        </p:txBody>
      </p:sp>
      <p:sp>
        <p:nvSpPr>
          <p:cNvPr id="2" name="Овал 1"/>
          <p:cNvSpPr/>
          <p:nvPr/>
        </p:nvSpPr>
        <p:spPr>
          <a:xfrm>
            <a:off x="8719408" y="3036199"/>
            <a:ext cx="2387311" cy="1486387"/>
          </a:xfrm>
          <a:prstGeom prst="ellipse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Жадіб-ність</a:t>
            </a:r>
            <a:endParaRPr lang="ru-RU" sz="3200" b="1" dirty="0"/>
          </a:p>
        </p:txBody>
      </p:sp>
      <p:sp>
        <p:nvSpPr>
          <p:cNvPr id="8" name="Овал 7"/>
          <p:cNvSpPr/>
          <p:nvPr/>
        </p:nvSpPr>
        <p:spPr>
          <a:xfrm>
            <a:off x="6117771" y="2396560"/>
            <a:ext cx="2650741" cy="148638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Заздріс-ність</a:t>
            </a:r>
            <a:endParaRPr lang="ru-RU" sz="3200" b="1" dirty="0"/>
          </a:p>
        </p:txBody>
      </p:sp>
      <p:sp>
        <p:nvSpPr>
          <p:cNvPr id="9" name="Овал 8"/>
          <p:cNvSpPr/>
          <p:nvPr/>
        </p:nvSpPr>
        <p:spPr>
          <a:xfrm>
            <a:off x="4364182" y="4705852"/>
            <a:ext cx="2300313" cy="1486387"/>
          </a:xfrm>
          <a:prstGeom prst="ellips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/>
              <a:t>чесність</a:t>
            </a:r>
            <a:endParaRPr lang="ru-RU" sz="3200" b="1" dirty="0"/>
          </a:p>
        </p:txBody>
      </p:sp>
      <p:sp>
        <p:nvSpPr>
          <p:cNvPr id="10" name="Овал 9"/>
          <p:cNvSpPr/>
          <p:nvPr/>
        </p:nvSpPr>
        <p:spPr>
          <a:xfrm>
            <a:off x="8398563" y="4634191"/>
            <a:ext cx="2223665" cy="148638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Привіт-ність</a:t>
            </a:r>
            <a:endParaRPr lang="ru-RU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3904241" y="3147804"/>
            <a:ext cx="2474674" cy="148638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Хвальку-ватість</a:t>
            </a:r>
            <a:endParaRPr lang="ru-RU" sz="3200" b="1" dirty="0"/>
          </a:p>
        </p:txBody>
      </p:sp>
      <p:sp>
        <p:nvSpPr>
          <p:cNvPr id="12" name="Овал 11"/>
          <p:cNvSpPr/>
          <p:nvPr/>
        </p:nvSpPr>
        <p:spPr>
          <a:xfrm>
            <a:off x="6491701" y="3940186"/>
            <a:ext cx="2152272" cy="1486387"/>
          </a:xfrm>
          <a:prstGeom prst="ellipse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Уваж-ність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35814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102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Солнце 13"/>
          <p:cNvSpPr/>
          <p:nvPr/>
        </p:nvSpPr>
        <p:spPr>
          <a:xfrm>
            <a:off x="3845861" y="3651977"/>
            <a:ext cx="641268" cy="710696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лнце 15"/>
          <p:cNvSpPr/>
          <p:nvPr/>
        </p:nvSpPr>
        <p:spPr>
          <a:xfrm>
            <a:off x="6023227" y="2951872"/>
            <a:ext cx="641268" cy="710696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8643973" y="3527599"/>
            <a:ext cx="641268" cy="710696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D:\Картинки до тестів\Учні\Учень знак пит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14" y="2517444"/>
            <a:ext cx="2290739" cy="293160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558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4909" y="549547"/>
            <a:ext cx="9729033" cy="6955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Словничок корисних висловів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4910" y="1559942"/>
            <a:ext cx="6071434" cy="8349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Привіт! Мене звати … . А тебе як?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34909" y="2530639"/>
            <a:ext cx="6071435" cy="7512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Будьмо знайомі! Моє ім’я …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34910" y="3424736"/>
            <a:ext cx="6071434" cy="117234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Вітаю</a:t>
            </a:r>
            <a:r>
              <a:rPr lang="ru-RU" sz="2800" b="1" dirty="0"/>
              <a:t>! У тебе </a:t>
            </a:r>
            <a:r>
              <a:rPr lang="ru-RU" sz="2800" b="1" dirty="0" err="1"/>
              <a:t>цікаве</a:t>
            </a:r>
            <a:r>
              <a:rPr lang="ru-RU" sz="2800" b="1" dirty="0"/>
              <a:t> </a:t>
            </a:r>
            <a:r>
              <a:rPr lang="ru-RU" sz="2800" b="1" dirty="0" err="1"/>
              <a:t>ім’я</a:t>
            </a:r>
            <a:r>
              <a:rPr lang="ru-RU" sz="2800" b="1" dirty="0"/>
              <a:t>. </a:t>
            </a:r>
            <a:r>
              <a:rPr lang="ru-RU" sz="2800" b="1" dirty="0" err="1"/>
              <a:t>Ти</a:t>
            </a:r>
            <a:r>
              <a:rPr lang="ru-RU" sz="2800" b="1" dirty="0"/>
              <a:t> </a:t>
            </a:r>
            <a:r>
              <a:rPr lang="ru-RU" sz="2800" b="1" dirty="0" err="1"/>
              <a:t>знаєш</a:t>
            </a:r>
            <a:r>
              <a:rPr lang="ru-RU" sz="2800" b="1" dirty="0"/>
              <a:t> </a:t>
            </a:r>
            <a:r>
              <a:rPr lang="ru-RU" sz="2800" b="1" dirty="0" err="1"/>
              <a:t>його</a:t>
            </a:r>
            <a:r>
              <a:rPr lang="ru-RU" sz="2800" b="1" dirty="0"/>
              <a:t> </a:t>
            </a:r>
            <a:r>
              <a:rPr lang="ru-RU" sz="2800" b="1" dirty="0" err="1"/>
              <a:t>походження</a:t>
            </a:r>
            <a:r>
              <a:rPr lang="ru-RU" sz="2800" b="1" dirty="0"/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79" b="98475" l="800" r="95200">
                        <a14:foregroundMark x1="18000" y1="5447" x2="13200" y2="96296"/>
                        <a14:foregroundMark x1="32200" y1="96514" x2="22400" y2="49673"/>
                        <a14:foregroundMark x1="66600" y1="84749" x2="63400" y2="67538"/>
                        <a14:foregroundMark x1="31200" y1="31590" x2="29200" y2="27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03" y="1245070"/>
            <a:ext cx="4437485" cy="4073612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102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040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 клас\4 ЯДС\1 Грущинська\4 Людина і світ\№075 Застосовуємо знання щодня. Як учинити правильно\2025-03-13_160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635" y="476283"/>
            <a:ext cx="3174856" cy="544995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20618" y="476283"/>
            <a:ext cx="6296182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42896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99703" y="1270165"/>
            <a:ext cx="6296183" cy="66254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Розв’яжи кросворд. Обведи ключове слово.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67691" y="5326985"/>
            <a:ext cx="612819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hlinkClick r:id="rId3"/>
              </a:rPr>
              <a:t>Діагностувальна</a:t>
            </a:r>
            <a:r>
              <a:rPr lang="ru-RU" sz="2400" dirty="0" smtClean="0">
                <a:hlinkClick r:id="rId3"/>
              </a:rPr>
              <a:t> робота </a:t>
            </a:r>
            <a:r>
              <a:rPr lang="ru-RU" sz="2400" dirty="0">
                <a:hlinkClick r:id="rId3"/>
              </a:rPr>
              <a:t>з теми «Людина і </a:t>
            </a:r>
            <a:r>
              <a:rPr lang="ru-RU" sz="2400" dirty="0" err="1">
                <a:hlinkClick r:id="rId3"/>
              </a:rPr>
              <a:t>світ</a:t>
            </a:r>
            <a:r>
              <a:rPr lang="ru-RU" sz="2400" dirty="0">
                <a:hlinkClick r:id="rId3"/>
              </a:rPr>
              <a:t>» | Тест з предмету Я у світі – «На Урок»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22635" y="2055798"/>
            <a:ext cx="3174856" cy="5003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2 клас\4 ЯДС\1 Грущинська\4 Людина і світ\№075 Застосовуємо знання щодня. Як учинити правильно\2025-03-13_1600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t="19935" r="2413" b="3419"/>
          <a:stretch/>
        </p:blipFill>
        <p:spPr bwMode="auto">
          <a:xfrm>
            <a:off x="1078790" y="2045418"/>
            <a:ext cx="6296182" cy="314809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992419" y="1154146"/>
            <a:ext cx="524571" cy="224676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О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Б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Р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І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86297" y="1626553"/>
            <a:ext cx="524571" cy="424731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К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О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Н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Т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И</a:t>
            </a:r>
          </a:p>
          <a:p>
            <a:pPr algn="ctr"/>
            <a:endParaRPr lang="uk-UA" sz="10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Н</a:t>
            </a:r>
            <a:endParaRPr lang="uk-UA" sz="11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Е</a:t>
            </a:r>
          </a:p>
          <a:p>
            <a:pPr algn="ctr"/>
            <a:endParaRPr lang="uk-UA" sz="8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Н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10868" y="716970"/>
            <a:ext cx="524571" cy="267765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К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О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М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П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А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1180" y="716970"/>
            <a:ext cx="524571" cy="310854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К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Р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А</a:t>
            </a:r>
            <a:br>
              <a:rPr lang="uk-UA" sz="2800" b="1" dirty="0" smtClean="0">
                <a:solidFill>
                  <a:srgbClr val="002060"/>
                </a:solidFill>
              </a:rPr>
            </a:br>
            <a:r>
              <a:rPr lang="uk-UA" sz="2800" b="1" dirty="0" smtClean="0">
                <a:solidFill>
                  <a:srgbClr val="002060"/>
                </a:solidFill>
              </a:rPr>
              <a:t>Є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В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И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Д</a:t>
            </a:r>
            <a:endParaRPr lang="uk-UA" sz="2800" b="1" dirty="0" smtClean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25553" y="723258"/>
            <a:ext cx="524571" cy="310854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ЕК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В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А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Т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О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Р</a:t>
            </a:r>
            <a:endParaRPr lang="uk-UA" sz="2800" b="1" dirty="0" smtClean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5911" y="1195667"/>
            <a:ext cx="524571" cy="310854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П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І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В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Д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Е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Н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val="258736017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6" grpId="0"/>
      <p:bldP spid="17" grpId="0"/>
      <p:bldP spid="18" grpId="0"/>
      <p:bldP spid="19" grpId="0"/>
      <p:bldP spid="2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370" y="5176009"/>
            <a:ext cx="2124263" cy="1522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10458" y="2519353"/>
            <a:ext cx="2124263" cy="15029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8914" y="2573665"/>
            <a:ext cx="2124263" cy="14773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370" y="2519353"/>
            <a:ext cx="2124263" cy="15220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10458" y="5176009"/>
            <a:ext cx="2124263" cy="15133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8914" y="5185579"/>
            <a:ext cx="2124263" cy="152288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1010" y="1453214"/>
            <a:ext cx="2124263" cy="2588211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8914" y="1462784"/>
            <a:ext cx="2124263" cy="2588211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4099" y="1434072"/>
            <a:ext cx="2124263" cy="2588211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370" y="4120253"/>
            <a:ext cx="2124263" cy="2588211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338895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8914" y="4114874"/>
            <a:ext cx="2124263" cy="2588212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10458" y="4092236"/>
            <a:ext cx="2124263" cy="2597084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24145" y="494530"/>
            <a:ext cx="10522244" cy="800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5765" y="2153758"/>
            <a:ext cx="4474903" cy="43954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7091897" y="1434070"/>
            <a:ext cx="4359125" cy="725211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6">
                    <a:lumMod val="75000"/>
                  </a:schemeClr>
                </a:solidFill>
              </a:rPr>
              <a:t>(щоби відкрити лист, </a:t>
            </a: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натисни </a:t>
            </a:r>
            <a:r>
              <a:rPr lang="uk-UA" sz="1400" i="1" dirty="0">
                <a:solidFill>
                  <a:schemeClr val="accent6">
                    <a:lumMod val="75000"/>
                  </a:schemeClr>
                </a:solidFill>
              </a:rPr>
              <a:t>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32391505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26024" y="1967556"/>
            <a:ext cx="4241576" cy="996293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мене все вийде добре на </a:t>
            </a:r>
            <a:r>
              <a:rPr lang="uk-UA" sz="2800" b="1" dirty="0" err="1">
                <a:solidFill>
                  <a:schemeClr val="bg1"/>
                </a:solidFill>
              </a:rPr>
              <a:t>уроці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731049" y="3292174"/>
            <a:ext cx="4335265" cy="977870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впораюся з будь-яким завданням.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551499" y="4578760"/>
            <a:ext cx="4650950" cy="73749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мене буде гарний настрій.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Рослини в горщиках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97" y="1320588"/>
            <a:ext cx="1856831" cy="18568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9" name="Picture 5" descr="D:\Картинки до тестів\Емоції Рослини в горщиках\potted-plant-whatsa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49" y="4461533"/>
            <a:ext cx="1653706" cy="165370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32" name="Picture 8" descr="D:\Картинки до тестів\Емоції Рослини в горщиках\🪴-Tanaman-Pot-JoyPixe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16" y="3282786"/>
            <a:ext cx="1670252" cy="167025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3226024" y="1315056"/>
            <a:ext cx="7718188" cy="5107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Прочитай посилання рослин. Що ти очікуєш від уроку?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45597" y="397146"/>
            <a:ext cx="9857832" cy="680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02428" y="1967556"/>
            <a:ext cx="5173846" cy="288424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Усміхнися всім навколо: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Небу, сонцю, квітам, людям,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І тоді обов’язково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День тобі веселим буде!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" b="89039" l="0" r="100000">
                        <a14:foregroundMark x1="37700" y1="25246" x2="34600" y2="27956"/>
                        <a14:foregroundMark x1="56700" y1="25616" x2="56700" y2="27956"/>
                        <a14:foregroundMark x1="48100" y1="69704" x2="54300" y2="47537"/>
                        <a14:foregroundMark x1="50800" y1="66502" x2="72400" y2="45813"/>
                        <a14:foregroundMark x1="49800" y1="55172" x2="26500" y2="41379"/>
                        <a14:foregroundMark x1="39100" y1="68596" x2="36000" y2="57143"/>
                        <a14:foregroundMark x1="59800" y1="64778" x2="70000" y2="54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00" b="11373"/>
          <a:stretch/>
        </p:blipFill>
        <p:spPr>
          <a:xfrm>
            <a:off x="8294913" y="2243471"/>
            <a:ext cx="2917371" cy="209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523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49459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4396" y="516923"/>
            <a:ext cx="1052648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23" y="1382744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425981" y="2387771"/>
            <a:ext cx="4146519" cy="834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Яке гасло Олімпійських </a:t>
            </a:r>
            <a:r>
              <a:rPr lang="ru-RU" sz="2400" b="1" dirty="0" err="1"/>
              <a:t>ігор</a:t>
            </a:r>
            <a:r>
              <a:rPr lang="ru-RU" sz="2400" b="1" dirty="0"/>
              <a:t>? </a:t>
            </a:r>
          </a:p>
          <a:p>
            <a:pPr algn="ctr"/>
            <a:r>
              <a:rPr lang="ru-RU" sz="2400" b="1" dirty="0"/>
              <a:t>Які </a:t>
            </a:r>
            <a:r>
              <a:rPr lang="ru-RU" sz="2400" b="1" dirty="0" err="1"/>
              <a:t>бувають</a:t>
            </a:r>
            <a:r>
              <a:rPr lang="ru-RU" sz="2400" b="1" dirty="0"/>
              <a:t> види спорту? 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5981" y="1382744"/>
            <a:ext cx="4146519" cy="9359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Чим </a:t>
            </a:r>
            <a:r>
              <a:rPr lang="ru-RU" sz="2400" b="1" dirty="0" err="1"/>
              <a:t>різняться</a:t>
            </a:r>
            <a:r>
              <a:rPr lang="ru-RU" sz="2400" b="1" dirty="0"/>
              <a:t> Олімпійські </a:t>
            </a:r>
            <a:r>
              <a:rPr lang="ru-RU" sz="2400" b="1" dirty="0" err="1"/>
              <a:t>ігри</a:t>
            </a:r>
            <a:r>
              <a:rPr lang="ru-RU" sz="2400" b="1" dirty="0"/>
              <a:t> й </a:t>
            </a:r>
            <a:r>
              <a:rPr lang="ru-RU" sz="2400" b="1" dirty="0" err="1"/>
              <a:t>Паралімпійські</a:t>
            </a:r>
            <a:r>
              <a:rPr lang="ru-RU" sz="2400" b="1" dirty="0"/>
              <a:t>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96391" y="5209764"/>
            <a:ext cx="6413120" cy="8495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узагальнимо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вивчений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матеріал з теми «Людина і світ»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48545" y="3903733"/>
            <a:ext cx="4623955" cy="12287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Що </a:t>
            </a:r>
            <a:r>
              <a:rPr lang="ru-RU" sz="2400" b="1" dirty="0" err="1"/>
              <a:t>корисного</a:t>
            </a:r>
            <a:r>
              <a:rPr lang="ru-RU" sz="2400" b="1" dirty="0"/>
              <a:t> і </a:t>
            </a:r>
            <a:r>
              <a:rPr lang="ru-RU" sz="2400" b="1" dirty="0" err="1"/>
              <a:t>цікавого</a:t>
            </a:r>
            <a:r>
              <a:rPr lang="ru-RU" sz="2400" b="1" dirty="0"/>
              <a:t> </a:t>
            </a:r>
            <a:r>
              <a:rPr lang="uk-UA" sz="2400" b="1" dirty="0" smtClean="0"/>
              <a:t>м</a:t>
            </a:r>
            <a:r>
              <a:rPr lang="ru-RU" sz="2400" b="1" dirty="0" smtClean="0"/>
              <a:t>и </a:t>
            </a:r>
            <a:r>
              <a:rPr lang="ru-RU" sz="2400" b="1" dirty="0" err="1"/>
              <a:t>відкрили</a:t>
            </a:r>
            <a:r>
              <a:rPr lang="ru-RU" sz="2400" b="1" dirty="0"/>
              <a:t> для себе, </a:t>
            </a:r>
            <a:r>
              <a:rPr lang="ru-RU" sz="2400" b="1" dirty="0" err="1"/>
              <a:t>опанувавши</a:t>
            </a:r>
            <a:r>
              <a:rPr lang="ru-RU" sz="2400" b="1" dirty="0"/>
              <a:t> </a:t>
            </a:r>
            <a:r>
              <a:rPr lang="ru-RU" sz="2400" b="1" dirty="0" err="1" smtClean="0"/>
              <a:t>розділ</a:t>
            </a:r>
            <a:r>
              <a:rPr lang="ru-RU" sz="2400" b="1" dirty="0" smtClean="0"/>
              <a:t> «Людина і </a:t>
            </a:r>
            <a:r>
              <a:rPr lang="ru-RU" sz="2400" b="1" dirty="0" err="1" smtClean="0"/>
              <a:t>світ</a:t>
            </a:r>
            <a:r>
              <a:rPr lang="ru-RU" sz="2400" b="1" dirty="0" smtClean="0"/>
              <a:t>»?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59428" y="541662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96" y="3110606"/>
            <a:ext cx="2716876" cy="1896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0" t="21063" r="12588" b="22309"/>
          <a:stretch/>
        </p:blipFill>
        <p:spPr>
          <a:xfrm>
            <a:off x="861152" y="1388845"/>
            <a:ext cx="3226565" cy="161328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3948545" y="3292193"/>
            <a:ext cx="4638500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Швидше. Вище. Сильніше.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068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06004"/>
            <a:ext cx="10204163" cy="6852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Доповни </a:t>
            </a:r>
            <a:r>
              <a:rPr lang="uk-UA" sz="4000" b="1" dirty="0" smtClean="0">
                <a:solidFill>
                  <a:schemeClr val="bg1"/>
                </a:solidFill>
              </a:rPr>
              <a:t>схему</a:t>
            </a:r>
            <a:r>
              <a:rPr lang="uk-UA" sz="4000" b="1" dirty="0"/>
              <a:t> </a:t>
            </a:r>
            <a:r>
              <a:rPr lang="uk-UA" sz="4000" b="1" dirty="0" smtClean="0"/>
              <a:t>«Сторони горизонту»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2996215" y="2131540"/>
            <a:ext cx="864750" cy="668112"/>
          </a:xfrm>
          <a:prstGeom prst="rightArrow">
            <a:avLst/>
          </a:prstGeom>
          <a:solidFill>
            <a:srgbClr val="FFC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2971932" y="3281820"/>
            <a:ext cx="904318" cy="659116"/>
          </a:xfrm>
          <a:prstGeom prst="rightArrow">
            <a:avLst/>
          </a:prstGeom>
          <a:solidFill>
            <a:srgbClr val="FFC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2382668" y="2723741"/>
            <a:ext cx="869815" cy="614670"/>
          </a:xfrm>
          <a:prstGeom prst="rightArrow">
            <a:avLst/>
          </a:prstGeom>
          <a:solidFill>
            <a:srgbClr val="FFC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633863" y="2742084"/>
            <a:ext cx="841601" cy="614670"/>
          </a:xfrm>
          <a:prstGeom prst="rightArrow">
            <a:avLst/>
          </a:prstGeom>
          <a:solidFill>
            <a:srgbClr val="FFC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08016" y="1325334"/>
            <a:ext cx="1481262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Північ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1860" y="4063538"/>
            <a:ext cx="2045614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Південь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" y="2742084"/>
            <a:ext cx="1351328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Захід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5465" y="2779806"/>
            <a:ext cx="1291490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Схід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101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59125" y="1325334"/>
            <a:ext cx="1977103" cy="9862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b="1" dirty="0" smtClean="0"/>
              <a:t>Що таке горизонт? </a:t>
            </a:r>
            <a:endParaRPr lang="uk-UA" sz="28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155234" y="3602335"/>
            <a:ext cx="3991184" cy="10608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b="1" dirty="0"/>
              <a:t>Розкажи як визначити сторони горизонту.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5" t="24849" r="18210" b="2716"/>
          <a:stretch/>
        </p:blipFill>
        <p:spPr>
          <a:xfrm>
            <a:off x="4580724" y="4063538"/>
            <a:ext cx="2372461" cy="211407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7043389" y="2462757"/>
            <a:ext cx="4214875" cy="100396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b="1" dirty="0"/>
              <a:t>Чи можна дійти до лінії горизонту? Поясни чому.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43390" y="1366895"/>
            <a:ext cx="4214873" cy="9862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/>
              <a:t>Уся</a:t>
            </a:r>
            <a:r>
              <a:rPr lang="ru-RU" sz="2800" b="1" dirty="0"/>
              <a:t> земна </a:t>
            </a:r>
            <a:r>
              <a:rPr lang="ru-RU" sz="2800" b="1" dirty="0" err="1"/>
              <a:t>поверхня</a:t>
            </a:r>
            <a:r>
              <a:rPr lang="ru-RU" sz="2800" b="1" dirty="0"/>
              <a:t>, яку ти </a:t>
            </a:r>
            <a:r>
              <a:rPr lang="ru-RU" sz="2800" b="1" dirty="0" err="1"/>
              <a:t>бачиш</a:t>
            </a:r>
            <a:r>
              <a:rPr lang="ru-RU" sz="2800" b="1" dirty="0"/>
              <a:t> </a:t>
            </a:r>
            <a:r>
              <a:rPr lang="ru-RU" sz="2800" b="1" dirty="0" err="1"/>
              <a:t>навколо</a:t>
            </a:r>
            <a:r>
              <a:rPr lang="ru-RU" sz="2800" b="1" dirty="0"/>
              <a:t> себе</a:t>
            </a:r>
          </a:p>
        </p:txBody>
      </p:sp>
    </p:spTree>
    <p:extLst>
      <p:ext uri="{BB962C8B-B14F-4D97-AF65-F5344CB8AC3E}">
        <p14:creationId xmlns:p14="http://schemas.microsoft.com/office/powerpoint/2010/main" val="22742344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20" grpId="0" animBg="1"/>
      <p:bldP spid="16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9" y="603386"/>
            <a:ext cx="10569915" cy="6920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Попрацюй з картою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4" descr="Материки, океани та частини світу на географічних картах | Урок на 5  завдань. Я досліджую сві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9257" r="551" b="1827"/>
          <a:stretch/>
        </p:blipFill>
        <p:spPr bwMode="auto">
          <a:xfrm>
            <a:off x="2624015" y="1388919"/>
            <a:ext cx="9000000" cy="464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72485" y="4969192"/>
            <a:ext cx="4174924" cy="130491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Знайди на карті світу </a:t>
            </a:r>
            <a:r>
              <a:rPr lang="uk-UA" sz="2400" b="1" dirty="0">
                <a:solidFill>
                  <a:srgbClr val="FF0000"/>
                </a:solidFill>
              </a:rPr>
              <a:t>Україну.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 якому континенті вона знаходиться?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026" y="3034145"/>
            <a:ext cx="2427513" cy="185811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Назви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океани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Яким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кольором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зображують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водойми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на картах?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026" y="1420092"/>
            <a:ext cx="2637885" cy="155170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Що таке материк? Назви і покажи материки на карті світу.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3393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92501"/>
            <a:ext cx="10005786" cy="6266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2633" y="1380884"/>
            <a:ext cx="4855029" cy="15323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/>
              <a:t>Обери</a:t>
            </a:r>
            <a:r>
              <a:rPr lang="uk-UA" sz="2800" b="1" dirty="0"/>
              <a:t> правильну </a:t>
            </a:r>
            <a:r>
              <a:rPr lang="uk-UA" sz="2800" b="1" dirty="0" smtClean="0"/>
              <a:t>відповідь.</a:t>
            </a:r>
            <a:endParaRPr lang="uk-UA" sz="2800" b="1" dirty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/>
              <a:t>На </a:t>
            </a:r>
            <a:r>
              <a:rPr lang="ru-RU" sz="2800" b="1" dirty="0" err="1"/>
              <a:t>Землі</a:t>
            </a:r>
            <a:r>
              <a:rPr lang="ru-RU" sz="2800" b="1" dirty="0"/>
              <a:t> </a:t>
            </a:r>
            <a:r>
              <a:rPr lang="ru-RU" sz="2800" b="1" dirty="0" err="1"/>
              <a:t>налічується</a:t>
            </a:r>
            <a:r>
              <a:rPr lang="ru-RU" sz="2800" b="1" dirty="0"/>
              <a:t> 200 </a:t>
            </a:r>
            <a:r>
              <a:rPr lang="ru-RU" sz="2800" b="1" dirty="0" err="1"/>
              <a:t>країн</a:t>
            </a:r>
            <a:r>
              <a:rPr lang="ru-RU" sz="2800" b="1" dirty="0"/>
              <a:t> і 300 </a:t>
            </a:r>
            <a:r>
              <a:rPr lang="ru-RU" sz="2800" b="1" dirty="0" err="1"/>
              <a:t>народів</a:t>
            </a:r>
            <a:r>
              <a:rPr lang="ru-RU" sz="2800" b="1" dirty="0"/>
              <a:t>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101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17916" y="3074904"/>
            <a:ext cx="1186542" cy="656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Так 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20148" y="3074904"/>
            <a:ext cx="1186542" cy="656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Ні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56993" y="1380884"/>
            <a:ext cx="5257801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 err="1" smtClean="0"/>
              <a:t>Обери</a:t>
            </a:r>
            <a:r>
              <a:rPr lang="uk-UA" sz="2800" b="1" dirty="0" smtClean="0"/>
              <a:t> </a:t>
            </a:r>
            <a:r>
              <a:rPr lang="uk-UA" sz="2800" dirty="0"/>
              <a:t>те, що </a:t>
            </a:r>
            <a:r>
              <a:rPr lang="uk-UA" sz="2800" b="1" dirty="0"/>
              <a:t>не належить </a:t>
            </a:r>
            <a:r>
              <a:rPr lang="uk-UA" sz="2800" dirty="0"/>
              <a:t>до штучних матеріалів: </a:t>
            </a:r>
            <a:r>
              <a:rPr lang="uk-UA" sz="2800" dirty="0" smtClean="0"/>
              <a:t>поролон</a:t>
            </a:r>
            <a:r>
              <a:rPr lang="uk-UA" sz="2800" dirty="0"/>
              <a:t>, деревина, </a:t>
            </a:r>
            <a:r>
              <a:rPr lang="uk-UA" sz="2800" dirty="0" err="1"/>
              <a:t>синтепон</a:t>
            </a:r>
            <a:r>
              <a:rPr lang="uk-UA" sz="2800" dirty="0"/>
              <a:t>, пісок</a:t>
            </a:r>
            <a:endParaRPr lang="ru-RU" sz="2800" dirty="0"/>
          </a:p>
        </p:txBody>
      </p:sp>
      <p:pic>
        <p:nvPicPr>
          <p:cNvPr id="12" name="Picture 2" descr="Результат пошуку зображень за запитом &quot;материал поролон&quot;">
            <a:extLst>
              <a:ext uri="{FF2B5EF4-FFF2-40B4-BE49-F238E27FC236}">
                <a16:creationId xmlns:a16="http://schemas.microsoft.com/office/drawing/2014/main" xmlns="" id="{BAEB6070-A219-4B76-9B59-C3A23B989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498" y="3033191"/>
            <a:ext cx="1877060" cy="139653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828" y="4593867"/>
            <a:ext cx="2106070" cy="162005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26" y="4593867"/>
            <a:ext cx="2168143" cy="167830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Деревина як будівельний матеріа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863" y="3020763"/>
            <a:ext cx="2274223" cy="142139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лнце 1"/>
          <p:cNvSpPr/>
          <p:nvPr/>
        </p:nvSpPr>
        <p:spPr>
          <a:xfrm>
            <a:off x="8861863" y="3719028"/>
            <a:ext cx="641268" cy="710696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5068426" y="5561473"/>
            <a:ext cx="641268" cy="710696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Картинки до тестів\!!!!!!Эсмира\_free_2024-01-20-21-10-30_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90" y="3896589"/>
            <a:ext cx="2563091" cy="256309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925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4100" y="1318128"/>
            <a:ext cx="7077529" cy="6561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Вислови свою думку: «Винахідники – це …»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54101" y="2085602"/>
            <a:ext cx="7077528" cy="5848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Навіщо люди створюють винаходи?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101" y="2799034"/>
            <a:ext cx="7077528" cy="567621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винаходи</a:t>
            </a:r>
            <a:r>
              <a:rPr lang="ru-RU" sz="2800" b="1" dirty="0"/>
              <a:t> </a:t>
            </a:r>
            <a:r>
              <a:rPr lang="ru-RU" sz="2800" b="1" dirty="0" err="1"/>
              <a:t>змінили</a:t>
            </a:r>
            <a:r>
              <a:rPr lang="ru-RU" sz="2800" b="1" dirty="0"/>
              <a:t> наш </a:t>
            </a:r>
            <a:r>
              <a:rPr lang="ru-RU" sz="2800" b="1" dirty="0" err="1"/>
              <a:t>світ</a:t>
            </a:r>
            <a:r>
              <a:rPr lang="ru-RU" sz="2800" b="1" dirty="0"/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54100" y="592501"/>
            <a:ext cx="10005786" cy="6266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4100" y="4586348"/>
            <a:ext cx="7077529" cy="957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800" b="1" dirty="0"/>
              <a:t>Поясни, чому потрібно вивчати культуру інших народів.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54101" y="3440736"/>
            <a:ext cx="7077528" cy="10441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Чому</a:t>
            </a:r>
            <a:r>
              <a:rPr lang="ru-RU" sz="2800" b="1" dirty="0"/>
              <a:t> культура кожного народу </a:t>
            </a:r>
            <a:r>
              <a:rPr lang="ru-RU" sz="2800" b="1" dirty="0" err="1"/>
              <a:t>неповторна</a:t>
            </a:r>
            <a:r>
              <a:rPr lang="ru-RU" sz="2800" b="1" dirty="0"/>
              <a:t> й </a:t>
            </a:r>
            <a:r>
              <a:rPr lang="ru-RU" sz="2800" b="1" dirty="0" err="1"/>
              <a:t>самобутня</a:t>
            </a:r>
            <a:r>
              <a:rPr lang="ru-RU" sz="2800" b="1" dirty="0"/>
              <a:t>?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101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!!!!!!Эсмира\OI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31" y="1288300"/>
            <a:ext cx="2795155" cy="279515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14729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1880" y="521423"/>
            <a:ext cx="10436605" cy="10808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Роздивися</a:t>
            </a:r>
            <a:r>
              <a:rPr lang="ru-RU" sz="3200" b="1" dirty="0"/>
              <a:t> один із </a:t>
            </a:r>
            <a:r>
              <a:rPr lang="ru-RU" sz="3200" b="1" dirty="0" err="1"/>
              <a:t>малюнків</a:t>
            </a:r>
            <a:r>
              <a:rPr lang="ru-RU" sz="3200" b="1" dirty="0"/>
              <a:t>, що брав участь у </a:t>
            </a:r>
            <a:r>
              <a:rPr lang="ru-RU" sz="3200" b="1" dirty="0" err="1"/>
              <a:t>конкурсі</a:t>
            </a:r>
            <a:r>
              <a:rPr lang="ru-RU" sz="3200" b="1" dirty="0"/>
              <a:t> «Україна </a:t>
            </a:r>
            <a:r>
              <a:rPr lang="ru-RU" sz="3200" b="1" dirty="0" err="1"/>
              <a:t>моєї</a:t>
            </a:r>
            <a:r>
              <a:rPr lang="ru-RU" sz="3200" b="1" dirty="0"/>
              <a:t> </a:t>
            </a:r>
            <a:r>
              <a:rPr lang="ru-RU" sz="3200" b="1" dirty="0" err="1"/>
              <a:t>мрії</a:t>
            </a:r>
            <a:r>
              <a:rPr lang="ru-RU" sz="3200" b="1" dirty="0" smtClean="0"/>
              <a:t>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1700236"/>
            <a:ext cx="6585856" cy="475832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101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6757" y="1700238"/>
            <a:ext cx="3028043" cy="86879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Які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символи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України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ти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бачиш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2645232"/>
            <a:ext cx="3028043" cy="960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 про яку Україну </a:t>
            </a:r>
            <a:r>
              <a:rPr lang="ru-RU" sz="2400" b="1" dirty="0" err="1"/>
              <a:t>мрієш</a:t>
            </a:r>
            <a:r>
              <a:rPr lang="ru-RU" sz="2400" b="1" dirty="0"/>
              <a:t> ти?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86" y="3664405"/>
            <a:ext cx="2705670" cy="269618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5501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645</Words>
  <Application>Microsoft Office PowerPoint</Application>
  <PresentationFormat>Произвольный</PresentationFormat>
  <Paragraphs>171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77</cp:revision>
  <dcterms:created xsi:type="dcterms:W3CDTF">2018-01-05T16:38:53Z</dcterms:created>
  <dcterms:modified xsi:type="dcterms:W3CDTF">2025-03-13T16:56:54Z</dcterms:modified>
</cp:coreProperties>
</file>