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4" r:id="rId3"/>
    <p:sldId id="312" r:id="rId4"/>
    <p:sldId id="285" r:id="rId5"/>
    <p:sldId id="308" r:id="rId6"/>
    <p:sldId id="292" r:id="rId7"/>
    <p:sldId id="291" r:id="rId8"/>
    <p:sldId id="299" r:id="rId9"/>
    <p:sldId id="301" r:id="rId10"/>
    <p:sldId id="307" r:id="rId11"/>
    <p:sldId id="303" r:id="rId12"/>
    <p:sldId id="317" r:id="rId13"/>
    <p:sldId id="313" r:id="rId14"/>
    <p:sldId id="316" r:id="rId15"/>
    <p:sldId id="31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6171" y="4357215"/>
            <a:ext cx="9973000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50000"/>
                  </a:schemeClr>
                </a:solidFill>
              </a:rPr>
              <a:t>Коли у твій край приходить весна? 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" t="4511" r="345" b="14902"/>
          <a:stretch/>
        </p:blipFill>
        <p:spPr>
          <a:xfrm>
            <a:off x="1217806" y="1452616"/>
            <a:ext cx="3488781" cy="218580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13965" y="145261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img1.liveinternet.ru/images/attach/c/0/121/481/121481165_pochkiraspuskayut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236" y="4463709"/>
            <a:ext cx="2792586" cy="18296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5" name="Picture 2" descr="http://savepic.ru/9248653m.jpg"/>
          <p:cNvPicPr>
            <a:picLocks noChangeAspect="1" noChangeArrowheads="1"/>
          </p:cNvPicPr>
          <p:nvPr/>
        </p:nvPicPr>
        <p:blipFill rotWithShape="1">
          <a:blip r:embed="rId3" cstate="print"/>
          <a:srcRect t="1" b="7610"/>
          <a:stretch/>
        </p:blipFill>
        <p:spPr bwMode="auto">
          <a:xfrm>
            <a:off x="3177619" y="4451141"/>
            <a:ext cx="2649550" cy="18359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14399" y="494529"/>
            <a:ext cx="10120745" cy="71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</a:t>
            </a:r>
            <a:r>
              <a:rPr lang="ru-RU" sz="3600" b="1" dirty="0">
                <a:solidFill>
                  <a:schemeClr val="bg1"/>
                </a:solidFill>
              </a:rPr>
              <a:t>«Знайди </a:t>
            </a:r>
            <a:r>
              <a:rPr lang="ru-RU" sz="3600" b="1" dirty="0" smtClean="0">
                <a:solidFill>
                  <a:schemeClr val="bg1"/>
                </a:solidFill>
              </a:rPr>
              <a:t>помилку в прикметах весни»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5181" y="2483243"/>
            <a:ext cx="4135584" cy="6314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Розпускаються сніги.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69745" y="2404718"/>
            <a:ext cx="3798315" cy="919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Птахи прокидаються від зимової сплячки.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4399" y="1286224"/>
            <a:ext cx="5060371" cy="1154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Навесні дні стають коротшими, а ночі довшими.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66567" y="1271225"/>
            <a:ext cx="3798316" cy="10620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На деревах набухають квіти.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0399" y="3148097"/>
            <a:ext cx="3688772" cy="10293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З’являються перші весняні бурульки.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40841" y="3369273"/>
            <a:ext cx="3798316" cy="947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Звірі    повертаються </a:t>
            </a:r>
            <a:r>
              <a:rPr lang="uk-UA" sz="2800" b="1" dirty="0"/>
              <a:t>з теплих країв.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29264" y="1340012"/>
            <a:ext cx="1922317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довшими,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1072" y="1863232"/>
            <a:ext cx="2028193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к</a:t>
            </a:r>
            <a:r>
              <a:rPr lang="uk-UA" sz="2800" b="1" dirty="0" smtClean="0">
                <a:solidFill>
                  <a:srgbClr val="FFFF00"/>
                </a:solidFill>
              </a:rPr>
              <a:t>ороткими.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82929" y="2548963"/>
            <a:ext cx="1636567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сережки.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7189" y="3633019"/>
            <a:ext cx="1563017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квіти.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1589" y="1756515"/>
            <a:ext cx="1645692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бруньки.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1589" y="2437451"/>
            <a:ext cx="1014096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Звірі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9745" y="3401172"/>
            <a:ext cx="1124784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Птахи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4" name="Picture 2" descr="http://bazilik.sagau.ru/wp-content/uploads/28-03-2016-13-49-36-enc4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32" y="4457425"/>
            <a:ext cx="2447879" cy="18359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6" name="Picture 2" descr="D:\Картинки до тестів\Тварини\Леле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24335" r="21903" b="12676"/>
          <a:stretch/>
        </p:blipFill>
        <p:spPr bwMode="auto">
          <a:xfrm>
            <a:off x="8797228" y="4451141"/>
            <a:ext cx="2736000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845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494528"/>
            <a:ext cx="10001827" cy="658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народні прикмети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1335711"/>
            <a:ext cx="5720773" cy="6177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Весна – днем красна.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2089796"/>
            <a:ext cx="5720773" cy="7157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Весна відмикає дерева й води.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62775" y="4227026"/>
            <a:ext cx="6440558" cy="114507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Березень березовим віником зиму вимітає, а весну в гості запрошує.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3" b="7418"/>
          <a:stretch/>
        </p:blipFill>
        <p:spPr>
          <a:xfrm>
            <a:off x="8740011" y="1311139"/>
            <a:ext cx="2063322" cy="22404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pic>
        <p:nvPicPr>
          <p:cNvPr id="14" name="Содержимое 3" descr="0_67d35_22807c70_XL.jpg"/>
          <p:cNvPicPr>
            <a:picLocks noChangeAspect="1"/>
          </p:cNvPicPr>
          <p:nvPr/>
        </p:nvPicPr>
        <p:blipFill>
          <a:blip r:embed="rId3" cstate="print"/>
          <a:srcRect l="2000" t="14607" r="13000"/>
          <a:stretch>
            <a:fillRect/>
          </a:stretch>
        </p:blipFill>
        <p:spPr>
          <a:xfrm>
            <a:off x="909631" y="2894174"/>
            <a:ext cx="3381813" cy="3442765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5771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276" y="500744"/>
            <a:ext cx="10072323" cy="7183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099643" y="4510283"/>
            <a:ext cx="3915682" cy="14683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Поясни, як ти розумієш слово «рівнодення</a:t>
            </a:r>
            <a:r>
              <a:rPr lang="uk-UA" sz="2400" b="1" dirty="0" smtClean="0"/>
              <a:t>».</a:t>
            </a:r>
          </a:p>
          <a:p>
            <a:pPr algn="ctr"/>
            <a:r>
              <a:rPr lang="uk-UA" sz="2400" b="1" dirty="0"/>
              <a:t>Коли настає день весняного рівнодення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58279" y="4799998"/>
            <a:ext cx="3915681" cy="769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прикмети у весни?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8281" y="4656820"/>
            <a:ext cx="3957044" cy="10555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змінюється положення Сонця навесні?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336968" y="3232879"/>
            <a:ext cx="5441031" cy="3388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329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4.16667E-7 0.00023 C 0.00026 -0.00764 0.00052 -0.01528 0.00104 -0.02268 C 0.00117 -0.02523 0.00195 -0.02754 0.00208 -0.03009 C 0.0026 -0.04259 0.00247 -0.05532 0.00312 -0.06759 C 0.00365 -0.07778 0.0043 -0.08773 0.00521 -0.09768 C 0.0056 -0.10139 0.00586 -0.10532 0.00625 -0.10903 C 0.0069 -0.11342 0.00768 -0.11782 0.00833 -0.12222 C 0.00768 -0.13727 0.00742 -0.15231 0.00625 -0.16713 C 0.00599 -0.1706 0.00469 -0.17338 0.00417 -0.17662 C 0.00065 -0.19907 0.00625 -0.17662 4.16667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6 -0.30741 -0.03073 -0.31366 C -0.03242 -0.31805 -0.03464 -0.32199 -0.03594 -0.32685 C -0.03698 -0.33055 -0.03815 -0.33426 -0.03919 -0.33796 C -0.04023 -0.34236 -0.04076 -0.34722 -0.04232 -0.35116 C -0.05143 -0.37546 -0.04401 -0.34629 -0.05182 -0.36991 C -0.05313 -0.37407 -0.05365 -0.37893 -0.05495 -0.3831 C -0.05612 -0.38657 -0.05794 -0.38912 -0.05925 -0.39259 C -0.06211 -0.39977 -0.06536 -0.40694 -0.06771 -0.41504 C -0.07031 -0.42453 -0.0737 -0.43703 -0.07721 -0.44514 C -0.07969 -0.45069 -0.08255 -0.45578 -0.08451 -0.46203 C -0.08568 -0.46504 -0.08672 -0.46805 -0.08776 -0.47129 C -0.09154 -0.48356 -0.0918 -0.48842 -0.09727 -0.50139 C -0.10417 -0.51782 -0.09583 -0.49884 -0.10573 -0.51828 C -0.10716 -0.52129 -0.10833 -0.52477 -0.1099 -0.52778 C -0.11146 -0.53055 -0.11354 -0.53241 -0.11523 -0.53518 C -0.11667 -0.5375 -0.11784 -0.54051 -0.1194 -0.54259 C -0.12109 -0.54491 -0.12669 -0.55046 -0.12891 -0.55208 C -0.13438 -0.55625 -0.1401 -0.56018 -0.14583 -0.56342 C -0.14727 -0.56412 -0.1487 -0.56435 -0.15 -0.56528 C -0.1543 -0.56759 -0.15833 -0.57106 -0.16276 -0.57268 L -0.17747 -0.57824 C -0.18737 -0.57778 -0.19727 -0.57801 -0.20716 -0.57639 C -0.20898 -0.57616 -0.21055 -0.57361 -0.21237 -0.57268 C -0.21406 -0.57176 -0.21589 -0.57176 -0.21771 -0.57083 C -0.22826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7 -0.53449 -0.29974 -0.53426 -0.30221 -0.53333 C -0.31615 -0.52801 -0.30326 -0.53148 -0.31589 -0.52569 C -0.32083 -0.52361 -0.32578 -0.52222 -0.33073 -0.52014 C -0.33815 -0.51713 -0.34557 -0.51412 -0.35286 -0.51088 C -0.37357 -0.50092 -0.35938 -0.50555 -0.37826 -0.49768 C -0.38177 -0.49606 -0.38529 -0.49537 -0.3888 -0.49398 C -0.40638 -0.48611 -0.3862 -0.49421 -0.39935 -0.48634 C -0.4013 -0.48518 -0.40938 -0.48333 -0.41094 -0.48264 C -0.42318 -0.47778 -0.40117 -0.48426 -0.4194 -0.47893 C -0.42188 -0.47824 -0.42435 -0.47778 -0.42682 -0.47708 C -0.42969 -0.47592 -0.43242 -0.47407 -0.43529 -0.47315 C -0.4401 -0.47153 -0.44518 -0.47106 -0.45 -0.46944 C -0.45326 -0.46852 -0.45638 -0.46666 -0.45951 -0.46574 C -0.46706 -0.46342 -0.48229 -0.46227 -0.48802 -0.46203 L -0.51979 -0.46018 C -0.52122 -0.45764 -0.52266 -0.45532 -0.52396 -0.45254 C -0.52604 -0.44838 -0.5263 -0.44629 -0.52721 -0.4412 C -0.5276 -0.43889 -0.52813 -0.43634 -0.52826 -0.43379 C -0.52839 -0.43009 -0.52826 -0.42639 -0.52826 -0.42245 L -0.52826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794 L -0.0125 -0.07917 C -0.01211 -0.08495 -0.01184 -0.09051 -0.01145 -0.0963 C -0.01119 -0.09884 -0.01067 -0.10116 -0.01028 -0.1037 C -0.00937 -0.11111 -0.00872 -0.11875 -0.0082 -0.12616 C -0.00781 -0.1338 -0.00781 -0.1412 -0.00716 -0.14884 C -0.00546 -0.16829 -0.00221 -0.16343 0.00131 -0.18819 C 0.0017 -0.19074 0.00196 -0.19329 0.00235 -0.1956 C 0.003 -0.19954 0.00391 -0.20301 0.00443 -0.20694 C 0.00612 -0.21921 0.00664 -0.22685 0.00769 -0.23889 C 0.00756 -0.2419 0.00743 -0.26991 0.00547 -0.28009 C 0.00495 -0.28287 0.00404 -0.28518 0.00339 -0.28773 C 0.00235 -0.29722 0.00144 -0.30787 -0.00195 -0.31597 C -0.00299 -0.31829 -0.00416 -0.3206 -0.00507 -0.32338 C -0.00716 -0.32963 -0.00872 -0.33819 -0.01145 -0.34398 C -0.01328 -0.34815 -0.01575 -0.35139 -0.0177 -0.35532 C -0.02109 -0.36204 -0.02408 -0.36898 -0.02721 -0.37593 C -0.02721 -0.37569 -0.03567 -0.39468 -0.03567 -0.39444 C -0.03919 -0.40093 -0.04244 -0.40787 -0.04622 -0.41343 C -0.05052 -0.41968 -0.05442 -0.42662 -0.05898 -0.43218 C -0.06132 -0.43542 -0.06393 -0.43843 -0.06627 -0.44167 C -0.06888 -0.44514 -0.07109 -0.44954 -0.07369 -0.45301 C -0.07851 -0.45949 -0.08385 -0.46481 -0.08854 -0.47176 C -0.0927 -0.47801 -0.09635 -0.48403 -0.10117 -0.48866 C -0.10351 -0.49097 -0.10625 -0.4919 -0.10859 -0.49421 C -0.1108 -0.4963 -0.11263 -0.49954 -0.11484 -0.50185 C -0.11731 -0.50393 -0.12005 -0.50486 -0.12226 -0.50741 C -0.12461 -0.50995 -0.12617 -0.51458 -0.12864 -0.51667 C -0.13268 -0.52037 -0.13711 -0.52176 -0.14127 -0.5243 C -0.14349 -0.52546 -0.14557 -0.52685 -0.14765 -0.52801 C -0.15013 -0.5294 -0.1526 -0.53032 -0.15507 -0.53171 C -0.15755 -0.53333 -0.15989 -0.53611 -0.1625 -0.5375 C -0.16523 -0.53866 -0.16809 -0.53866 -0.17083 -0.53935 C -0.1802 -0.5456 -0.17955 -0.54537 -0.18997 -0.55046 C -0.1927 -0.55185 -0.19544 -0.55347 -0.1983 -0.5544 C -0.20117 -0.55532 -0.20403 -0.55509 -0.20677 -0.55625 C -0.21927 -0.56088 -0.22291 -0.56435 -0.2345 -0.56736 C -0.23776 -0.56852 -0.24127 -0.56875 -0.24479 -0.56944 L -0.25442 -0.57315 C -0.26002 -0.57546 -0.26549 -0.57917 -0.27122 -0.58055 C -0.2845 -0.58403 -0.27617 -0.58218 -0.29661 -0.58426 C -0.30612 -0.58403 -0.34492 -0.58403 -0.36315 -0.58055 C -0.36809 -0.57963 -0.37304 -0.57824 -0.37786 -0.57685 C -0.38216 -0.57569 -0.38632 -0.57361 -0.39062 -0.57315 L -0.40429 -0.5713 L -0.41067 -0.56944 C -0.41315 -0.56875 -0.41562 -0.56852 -0.41809 -0.56736 C -0.43528 -0.56042 -0.41002 -0.5662 -0.43489 -0.5618 C -0.43632 -0.56111 -0.43776 -0.56042 -0.43919 -0.55995 C -0.44088 -0.55926 -0.4427 -0.55903 -0.4444 -0.5581 C -0.44765 -0.55648 -0.45078 -0.55417 -0.4539 -0.55255 C -0.4638 -0.54745 -0.45573 -0.55555 -0.46979 -0.54305 C -0.48619 -0.52847 -0.47916 -0.53194 -0.48984 -0.52801 C -0.49127 -0.52685 -0.4927 -0.52546 -0.49414 -0.5243 C -0.49583 -0.52292 -0.49765 -0.52199 -0.49934 -0.5206 C -0.50846 -0.5125 -0.50065 -0.51643 -0.50989 -0.51296 C -0.51419 -0.5081 -0.51809 -0.50208 -0.52265 -0.49792 C -0.52408 -0.49676 -0.52552 -0.4956 -0.52682 -0.49421 C -0.52903 -0.4919 -0.53112 -0.48935 -0.5332 -0.4868 C -0.53424 -0.48542 -0.53528 -0.48426 -0.53632 -0.48287 C -0.53776 -0.48102 -0.53919 -0.47917 -0.54062 -0.47731 C -0.55143 -0.46366 -0.53411 -0.48634 -0.54791 -0.46805 C -0.54974 -0.46296 -0.55143 -0.45787 -0.55325 -0.45301 C -0.55416 -0.45023 -0.55533 -0.44792 -0.55638 -0.44537 C -0.55859 -0.44005 -0.56132 -0.43194 -0.56276 -0.42662 C -0.56354 -0.42361 -0.56419 -0.42037 -0.56484 -0.41736 C -0.56562 -0.40972 -0.5677 -0.40231 -0.56692 -0.39468 C -0.56549 -0.37917 -0.56588 -0.38055 -0.56276 -0.36088 C -0.56211 -0.35718 -0.56132 -0.35347 -0.56067 -0.34977 C -0.56028 -0.34722 -0.56028 -0.34444 -0.55963 -0.34213 C -0.55833 -0.33796 -0.55429 -0.32708 -0.55221 -0.32153 C -0.55143 -0.31968 -0.55052 -0.31805 -0.55013 -0.31597 C -0.54739 -0.30417 -0.54843 -0.30972 -0.54687 -0.29907 C -0.54479 -0.25833 -0.54713 -0.29143 -0.54479 -0.27083 C -0.5444 -0.26713 -0.5444 -0.26319 -0.54375 -0.25949 C -0.54257 -0.25301 -0.54179 -0.24606 -0.53958 -0.24074 C -0.53841 -0.23819 -0.5375 -0.23565 -0.53632 -0.23333 C -0.53398 -0.2287 -0.53138 -0.22454 -0.5289 -0.22014 L -0.5289 -0.21991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9606 L 0.00625 -0.09583 C 0.00625 -0.09884 0.00794 -0.16342 0.00833 -0.16921 C 0.00872 -0.175 0.0099 -0.18055 0.01042 -0.18611 C 0.01094 -0.19167 0.01094 -0.19745 0.01146 -0.20301 C 0.01289 -0.21805 0.01406 -0.22222 0.0168 -0.2368 C 0.01836 -0.25579 0.01888 -0.25717 0.0168 -0.28194 C 0.01615 -0.28889 0.01055 -0.3118 0.00938 -0.31759 C 0.0082 -0.32315 0.00729 -0.32893 0.00625 -0.33449 C 0.00521 -0.33958 0.00404 -0.34444 0.003 -0.34954 C 0.00195 -0.35509 0.00091 -0.36065 -0.00013 -0.36643 C -0.00117 -0.37268 -0.00169 -0.37917 -0.00325 -0.38518 C -0.0056 -0.39444 -0.00963 -0.40208 -0.01172 -0.41157 C -0.0125 -0.41458 -0.01276 -0.41805 -0.0138 -0.42083 C -0.01706 -0.42893 -0.02083 -0.43588 -0.02448 -0.44352 C -0.02656 -0.44792 -0.02812 -0.45301 -0.03073 -0.45648 C -0.04049 -0.46944 -0.0293 -0.45417 -0.03919 -0.46967 C -0.04088 -0.47245 -0.04284 -0.47454 -0.04453 -0.47731 C -0.04635 -0.48009 -0.04792 -0.48356 -0.04974 -0.48657 C -0.05143 -0.48935 -0.05338 -0.49143 -0.05508 -0.49421 C -0.0569 -0.49699 -0.05833 -0.50092 -0.06029 -0.50347 C -0.06328 -0.50717 -0.06654 -0.51018 -0.06979 -0.51296 C -0.08776 -0.52801 -0.07773 -0.5169 -0.09727 -0.53171 C -0.09922 -0.5331 -0.10065 -0.53611 -0.1026 -0.53727 C -0.10703 -0.54005 -0.11185 -0.54074 -0.11628 -0.54282 C -0.11849 -0.54398 -0.12044 -0.54583 -0.12266 -0.54676 C -0.12513 -0.54768 -0.1276 -0.54768 -0.13008 -0.54861 C -0.14414 -0.55393 -0.13112 -0.55046 -0.14375 -0.55602 C -0.14583 -0.55694 -0.14805 -0.55741 -0.15013 -0.55787 C -0.15781 -0.56481 -0.15078 -0.55949 -0.16172 -0.56366 C -0.17305 -0.56782 -0.17734 -0.5713 -0.18711 -0.57292 C -0.20104 -0.57523 -0.21562 -0.57569 -0.22943 -0.57662 C -0.23854 -0.57616 -0.24766 -0.57592 -0.2569 -0.57477 C -0.26562 -0.57384 -0.26797 -0.56991 -0.27799 -0.56736 C -0.28281 -0.56597 -0.28789 -0.5662 -0.29271 -0.56551 C -0.29766 -0.56412 -0.30273 -0.56342 -0.30755 -0.5618 C -0.31328 -0.55972 -0.31875 -0.55555 -0.32448 -0.55417 C -0.32721 -0.55347 -0.33008 -0.55324 -0.33294 -0.55231 C -0.34102 -0.55 -0.34909 -0.54699 -0.35716 -0.54491 C -0.36107 -0.54375 -0.36497 -0.54352 -0.36888 -0.54282 C -0.37383 -0.53935 -0.375 -0.53842 -0.38047 -0.53542 C -0.3819 -0.53472 -0.38333 -0.53426 -0.38463 -0.53356 C -0.38685 -0.53241 -0.3888 -0.53079 -0.39102 -0.52986 C -0.3931 -0.52893 -0.39531 -0.52893 -0.3974 -0.52801 C -0.40273 -0.52523 -0.40794 -0.52153 -0.41315 -0.51852 C -0.42552 -0.51157 -0.41745 -0.51829 -0.43333 -0.50532 C -0.43789 -0.50162 -0.45052 -0.49028 -0.45443 -0.48472 C -0.45612 -0.48217 -0.45781 -0.47963 -0.45963 -0.47731 C -0.46315 -0.47268 -0.46693 -0.46898 -0.47031 -0.46412 C -0.47747 -0.45324 -0.48542 -0.44352 -0.49141 -0.43032 C -0.49479 -0.42268 -0.49583 -0.41967 -0.49987 -0.41342 C -0.51211 -0.39398 -0.4987 -0.41736 -0.50937 -0.39838 C -0.51237 -0.38565 -0.52018 -0.35347 -0.52096 -0.34768 C -0.52161 -0.3419 -0.52227 -0.33634 -0.52305 -0.33079 C -0.52448 -0.3206 -0.52578 -0.31065 -0.52734 -0.30069 C -0.52825 -0.29491 -0.52943 -0.28935 -0.53047 -0.2838 L -0.53151 -0.27824 C -0.5319 -0.2743 -0.53242 -0.2706 -0.53255 -0.2669 C -0.53346 -0.25255 -0.53463 -0.22361 -0.53463 -0.22338 C -0.53372 -0.18634 -0.53463 -0.19329 -0.53255 -0.16921 C -0.53229 -0.16551 -0.53203 -0.16157 -0.53151 -0.15787 C -0.53034 -0.14838 -0.52825 -0.13889 -0.5263 -0.12986 C -0.52422 -0.12106 -0.52227 -0.11204 -0.51992 -0.10347 C -0.51693 -0.09305 -0.51615 -0.08958 -0.5125 -0.07917 C -0.50898 -0.06898 -0.50612 -0.06273 -0.50195 -0.05278 C -0.50091 -0.05023 -0.49948 -0.04815 -0.49883 -0.04537 C -0.49805 -0.04213 -0.49766 -0.03866 -0.49661 -0.03588 C -0.49557 -0.03287 -0.49362 -0.03125 -0.49245 -0.02847 C -0.48711 -0.01574 -0.49375 -0.025 -0.48711 -0.01713 C -0.48581 -0.01342 -0.4845 -0.00949 -0.48294 -0.00579 C -0.47904 0.00347 -0.48073 -0.00092 -0.4776 0.00718 C -0.47526 0.02037 -0.47552 0.01458 -0.47552 0.02431 L -0.47552 0.0245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2 клас\4 ЯДС\1 Грущинська\5 Людина і природа навесні\№076 Коли у твій край приходить весна\2025-03-15_1024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19753" r="5074" b="279"/>
          <a:stretch/>
        </p:blipFill>
        <p:spPr bwMode="auto">
          <a:xfrm>
            <a:off x="5974773" y="1262373"/>
            <a:ext cx="5324598" cy="369641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6170" y="465137"/>
            <a:ext cx="10363201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41302" y="1262373"/>
            <a:ext cx="4877607" cy="140809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Роздивися два малюнки. Зафарбуй їх і підпиши, які пори року на них зображені. Проведи лінії, щоб показати різне розташування Сонця.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6170" y="2783488"/>
            <a:ext cx="5033471" cy="130507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Разом із дорослими спробуй змайструвати шпаківню,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акріпіть її на дереві. Спостерігай, які птахи до неї прилітають, а які поселилися в ній. Запиши.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1191" y="2566578"/>
            <a:ext cx="1589084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Зима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7974" y="4425177"/>
            <a:ext cx="1298261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Весна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t="3303" r="1827" b="3082"/>
          <a:stretch/>
        </p:blipFill>
        <p:spPr>
          <a:xfrm>
            <a:off x="1791659" y="4143102"/>
            <a:ext cx="3176891" cy="224901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010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2776" y="465137"/>
            <a:ext cx="5519484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41302" y="1262373"/>
            <a:ext cx="4877607" cy="93010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Продовж заповнювати календар символів весняних місяців.</a:t>
            </a:r>
          </a:p>
        </p:txBody>
      </p:sp>
      <p:pic>
        <p:nvPicPr>
          <p:cNvPr id="2050" name="Picture 2" descr="D:\2 клас\4 ЯДС\1 Грущинська\5 Людина і природа навесні\№076 Коли у твій край приходить весна\2025-03-15_103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8448" r="2461" b="1099"/>
          <a:stretch/>
        </p:blipFill>
        <p:spPr bwMode="auto">
          <a:xfrm>
            <a:off x="6288145" y="465205"/>
            <a:ext cx="5418892" cy="59269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4 ЯДС\1 Грущинська\5 Людина і природа навесні\№076 Коли у твій край приходить весна\2025-03-15_103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3" y="2373023"/>
            <a:ext cx="5467036" cy="180412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382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17915" y="1211882"/>
            <a:ext cx="840377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підписи під деревами.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цими емотиконами.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2321103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63" y="2333529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52" y="2290090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78" y="2290090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14063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Мене влаштовує моя робота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3861" y="4978156"/>
            <a:ext cx="2372793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були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2735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можу працювати краще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29252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принесли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061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50" y="2155371"/>
            <a:ext cx="2361420" cy="3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6514" y="2380483"/>
            <a:ext cx="595942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</a:t>
            </a:r>
            <a:r>
              <a:rPr lang="uk-UA" sz="3600" dirty="0" err="1"/>
              <a:t>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82486" y="1309853"/>
            <a:ext cx="8915400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дерева. Вибери, що очікуєш сьогодні від уроку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6" y="2027181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3" y="2039607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1" y="1922565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9" y="1996168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62883" y="4660768"/>
            <a:ext cx="2013395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Буде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996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821" y="4660768"/>
            <a:ext cx="3025192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хвилююсь, що не впораюсь із завданнями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62673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принесуть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025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153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938" y="494529"/>
            <a:ext cx="10110033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73388" y="1373652"/>
            <a:ext cx="3889587" cy="19342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У лісах струмки пустила,</a:t>
            </a:r>
          </a:p>
          <a:p>
            <a:r>
              <a:rPr lang="uk-UA" sz="2400" b="1" dirty="0"/>
              <a:t>Землю травами встелила.</a:t>
            </a:r>
          </a:p>
          <a:p>
            <a:r>
              <a:rPr lang="uk-UA" sz="2400" b="1" dirty="0"/>
              <a:t>Перші квіти принесла,</a:t>
            </a:r>
          </a:p>
          <a:p>
            <a:r>
              <a:rPr lang="uk-UA" sz="2400" b="1" dirty="0"/>
              <a:t>Чарівна моя …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8" y="1947853"/>
            <a:ext cx="3302346" cy="234952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07021" y="2694745"/>
            <a:ext cx="1157273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Весна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39283" y="3387930"/>
            <a:ext cx="4127079" cy="13389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Пригадай </a:t>
            </a:r>
            <a:r>
              <a:rPr lang="ru-RU" sz="2400" b="1" dirty="0" err="1">
                <a:solidFill>
                  <a:schemeClr val="bg1"/>
                </a:solidFill>
              </a:rPr>
              <a:t>ознаки</a:t>
            </a:r>
            <a:r>
              <a:rPr lang="ru-RU" sz="2400" b="1" dirty="0">
                <a:solidFill>
                  <a:schemeClr val="bg1"/>
                </a:solidFill>
              </a:rPr>
              <a:t> весни, які почали </a:t>
            </a:r>
            <a:r>
              <a:rPr lang="ru-RU" sz="2400" b="1" dirty="0" err="1">
                <a:solidFill>
                  <a:schemeClr val="bg1"/>
                </a:solidFill>
              </a:rPr>
              <a:t>з’являтися</a:t>
            </a:r>
            <a:r>
              <a:rPr lang="ru-RU" sz="2400" b="1" dirty="0">
                <a:solidFill>
                  <a:schemeClr val="bg1"/>
                </a:solidFill>
              </a:rPr>
              <a:t> в природі </a:t>
            </a:r>
            <a:r>
              <a:rPr lang="ru-RU" sz="2400" b="1" dirty="0" err="1">
                <a:solidFill>
                  <a:schemeClr val="bg1"/>
                </a:solidFill>
              </a:rPr>
              <a:t>ще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наприкінці</a:t>
            </a:r>
            <a:r>
              <a:rPr lang="ru-RU" sz="2400" b="1" dirty="0">
                <a:solidFill>
                  <a:schemeClr val="bg1"/>
                </a:solidFill>
              </a:rPr>
              <a:t> зими.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9" y="1373652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36938" y="4834518"/>
            <a:ext cx="7429425" cy="10883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Сьогодні на уроці ми  з’ясуємо,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коли приходить весна в наш рідний край; дізнаємось про день весняного рівнодення.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4683" y="1373652"/>
            <a:ext cx="3174599" cy="4517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Відгадай загадку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550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617" y="516890"/>
            <a:ext cx="10124465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вірш-діалог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617" y="1279756"/>
            <a:ext cx="4838469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Що з весною настає?</a:t>
            </a:r>
          </a:p>
          <a:p>
            <a:pPr marL="285750" indent="-28575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Сніг у полі розтає.</a:t>
            </a:r>
          </a:p>
          <a:p>
            <a:pPr marL="285750" indent="-28575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А чому то так буває?</a:t>
            </a:r>
          </a:p>
          <a:p>
            <a:pPr marL="285750" indent="-28575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Сонце його пригріває.</a:t>
            </a:r>
          </a:p>
          <a:p>
            <a:pPr marL="285750" indent="-28575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Що ж синіє на землі?</a:t>
            </a:r>
          </a:p>
          <a:p>
            <a:pPr marL="285750" indent="-28575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Ніжні проліски малі.</a:t>
            </a:r>
          </a:p>
          <a:p>
            <a:pPr marL="285750" indent="-28575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А що пнеться з-під листа?</a:t>
            </a:r>
          </a:p>
          <a:p>
            <a:pPr marL="285750" indent="-28575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То травичка </a:t>
            </a:r>
            <a:r>
              <a:rPr lang="uk-UA" sz="2800" b="1" dirty="0" err="1">
                <a:solidFill>
                  <a:schemeClr val="bg1"/>
                </a:solidFill>
              </a:rPr>
              <a:t>вироста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А над полем що бринить?</a:t>
            </a:r>
          </a:p>
          <a:p>
            <a:pPr marL="285750" indent="-285750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Любий жайворон дзвенить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54" y="1331711"/>
            <a:ext cx="5110428" cy="35489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025849" y="5056736"/>
            <a:ext cx="5062234" cy="80087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За світлиною </a:t>
            </a:r>
            <a:r>
              <a:rPr lang="uk-UA" sz="2400" b="1" dirty="0" smtClean="0">
                <a:solidFill>
                  <a:srgbClr val="0070C0"/>
                </a:solidFill>
              </a:rPr>
              <a:t>і віршем розкажи</a:t>
            </a:r>
            <a:r>
              <a:rPr lang="uk-UA" sz="2400" b="1" dirty="0">
                <a:solidFill>
                  <a:srgbClr val="0070C0"/>
                </a:solidFill>
              </a:rPr>
              <a:t>, які зміни відбулися в природі.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3617" y="5732917"/>
            <a:ext cx="4838469" cy="48084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ознаки весни названі у вірші?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503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7057" y="527776"/>
            <a:ext cx="10153319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Пам’ятай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7059" y="3788876"/>
            <a:ext cx="6087588" cy="1177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«Весна — це шлях, який проходить природа від зими до літа».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47058" y="1317209"/>
            <a:ext cx="6087588" cy="230921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just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Кожна пора року руйнує те, що так старанно вибудовував попередній сезон. От і весна знищує снігові та крижані «палаци» зими, готує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природу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до літа. Недарма кажуть: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рис 38-03  зима лом река кораблик сосульки весн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54" y="1311574"/>
            <a:ext cx="3961822" cy="365440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023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4010" y="512343"/>
            <a:ext cx="10349346" cy="6284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Важливо знати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1268" y="1223960"/>
            <a:ext cx="4124203" cy="27901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День весняного рівнодення </a:t>
            </a:r>
            <a:r>
              <a:rPr lang="ru-RU" sz="2400" b="1" dirty="0" err="1"/>
              <a:t>ділить</a:t>
            </a:r>
            <a:r>
              <a:rPr lang="ru-RU" sz="2400" b="1" dirty="0"/>
              <a:t> </a:t>
            </a:r>
            <a:r>
              <a:rPr lang="ru-RU" sz="2400" b="1" dirty="0" err="1"/>
              <a:t>добу</a:t>
            </a:r>
            <a:r>
              <a:rPr lang="ru-RU" sz="2400" b="1" dirty="0"/>
              <a:t> </a:t>
            </a:r>
            <a:r>
              <a:rPr lang="ru-RU" sz="2400" b="1" dirty="0" err="1"/>
              <a:t>навпіл</a:t>
            </a:r>
            <a:r>
              <a:rPr lang="ru-RU" sz="2400" b="1" dirty="0"/>
              <a:t>: 12 годин </a:t>
            </a:r>
            <a:r>
              <a:rPr lang="ru-RU" sz="2400" b="1" dirty="0" err="1"/>
              <a:t>триває</a:t>
            </a:r>
            <a:r>
              <a:rPr lang="ru-RU" sz="2400" b="1" dirty="0"/>
              <a:t> день і 12 годин — </a:t>
            </a:r>
            <a:r>
              <a:rPr lang="ru-RU" sz="2400" b="1" dirty="0" err="1"/>
              <a:t>ніч</a:t>
            </a:r>
            <a:r>
              <a:rPr lang="ru-RU" sz="2400" b="1" dirty="0"/>
              <a:t>. </a:t>
            </a:r>
            <a:r>
              <a:rPr lang="ru-RU" sz="2400" b="1" dirty="0" err="1"/>
              <a:t>Припадає</a:t>
            </a:r>
            <a:r>
              <a:rPr lang="ru-RU" sz="2400" b="1" dirty="0"/>
              <a:t> рівнодення на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20 </a:t>
            </a:r>
            <a:r>
              <a:rPr lang="ru-RU" sz="2400" b="1" dirty="0" err="1" smtClean="0"/>
              <a:t>березня</a:t>
            </a:r>
            <a:r>
              <a:rPr lang="ru-RU" sz="2400" b="1" dirty="0" smtClean="0"/>
              <a:t> </a:t>
            </a:r>
            <a:r>
              <a:rPr lang="uk-UA" sz="2400" dirty="0" smtClean="0"/>
              <a:t>(</a:t>
            </a:r>
            <a:r>
              <a:rPr lang="uk-UA" sz="2400" dirty="0"/>
              <a:t>Щоправда, вчені щороку </a:t>
            </a:r>
            <a:r>
              <a:rPr lang="uk-UA" sz="2400" dirty="0" smtClean="0"/>
              <a:t>вираховують </a:t>
            </a:r>
            <a:r>
              <a:rPr lang="uk-UA" sz="2400" dirty="0"/>
              <a:t>точну дату його настання.)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62" y="4076500"/>
            <a:ext cx="3375014" cy="197100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2 клас\4 ЯДС\1 Грущинська\5 Людина і природа навесні\№076 Коли у твій край приходить весна\2025-03-13_103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2" y="1223960"/>
            <a:ext cx="6823946" cy="27141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66374" y="4076500"/>
            <a:ext cx="6832939" cy="170727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Після дня весняного рівнодення дні поступово стають довшими, проте ночі — коротшими. Вважають, що день весняного рівнодення відділяє зиму від весни.</a:t>
            </a:r>
          </a:p>
        </p:txBody>
      </p:sp>
    </p:spTree>
    <p:extLst>
      <p:ext uri="{BB962C8B-B14F-4D97-AF65-F5344CB8AC3E}">
        <p14:creationId xmlns:p14="http://schemas.microsoft.com/office/powerpoint/2010/main" val="30556371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421792"/>
            <a:ext cx="10162309" cy="7476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календар. Коли розпочинається </a:t>
            </a:r>
            <a:r>
              <a:rPr lang="uk-UA" sz="3600" b="1" dirty="0" smtClean="0">
                <a:solidFill>
                  <a:schemeClr val="bg1"/>
                </a:solidFill>
              </a:rPr>
              <a:t>весна</a:t>
            </a:r>
            <a:r>
              <a:rPr lang="uk-UA" sz="36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5050" r="5279" b="14958"/>
          <a:stretch/>
        </p:blipFill>
        <p:spPr>
          <a:xfrm>
            <a:off x="5860195" y="1217289"/>
            <a:ext cx="5664004" cy="35357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4400" y="1219959"/>
            <a:ext cx="4815272" cy="7647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Весна приходить у різні куточки України в різний час.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 38-01 весна календарь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95" y="4553230"/>
            <a:ext cx="2023224" cy="202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527050" y="2975585"/>
            <a:ext cx="4010891" cy="1126453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Астрономічна </a:t>
            </a:r>
            <a:r>
              <a:rPr lang="ru-RU" sz="2400" b="1" dirty="0"/>
              <a:t>— у день весняного рівнодення. 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146701" y="3710132"/>
            <a:ext cx="4509656" cy="265045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Але </a:t>
            </a:r>
            <a:r>
              <a:rPr lang="ru-RU" sz="2400" b="1" dirty="0" err="1">
                <a:solidFill>
                  <a:srgbClr val="FFFF00"/>
                </a:solidFill>
              </a:rPr>
              <a:t>справжня</a:t>
            </a:r>
            <a:r>
              <a:rPr lang="ru-RU" sz="2400" b="1" dirty="0"/>
              <a:t> весна </a:t>
            </a:r>
            <a:r>
              <a:rPr lang="ru-RU" sz="2400" b="1" dirty="0" err="1"/>
              <a:t>завітає</a:t>
            </a:r>
            <a:r>
              <a:rPr lang="ru-RU" sz="2400" b="1" dirty="0"/>
              <a:t> </a:t>
            </a:r>
            <a:r>
              <a:rPr lang="ru-RU" sz="2400" b="1" dirty="0" err="1"/>
              <a:t>лише</a:t>
            </a:r>
            <a:r>
              <a:rPr lang="ru-RU" sz="2400" b="1" dirty="0"/>
              <a:t> </a:t>
            </a:r>
            <a:r>
              <a:rPr lang="ru-RU" sz="2400" b="1" dirty="0" err="1"/>
              <a:t>тоді</a:t>
            </a:r>
            <a:r>
              <a:rPr lang="ru-RU" sz="2400" b="1" dirty="0"/>
              <a:t>, коли </a:t>
            </a:r>
            <a:r>
              <a:rPr lang="ru-RU" sz="2400" b="1" dirty="0" err="1"/>
              <a:t>середня</a:t>
            </a:r>
            <a:r>
              <a:rPr lang="ru-RU" sz="2400" b="1" dirty="0"/>
              <a:t> температура за </a:t>
            </a:r>
            <a:r>
              <a:rPr lang="ru-RU" sz="2400" b="1" dirty="0" err="1"/>
              <a:t>добу</a:t>
            </a:r>
            <a:r>
              <a:rPr lang="ru-RU" sz="2400" b="1" dirty="0"/>
              <a:t> </a:t>
            </a:r>
            <a:r>
              <a:rPr lang="ru-RU" sz="2400" b="1" dirty="0" err="1"/>
              <a:t>перевищуватиме</a:t>
            </a:r>
            <a:r>
              <a:rPr lang="ru-RU" sz="2400" b="1" dirty="0"/>
              <a:t> 0° </a:t>
            </a:r>
            <a:r>
              <a:rPr lang="ru-RU" sz="2400" b="1" dirty="0" err="1"/>
              <a:t>градусів</a:t>
            </a:r>
            <a:r>
              <a:rPr lang="ru-RU" sz="2400" b="1" dirty="0"/>
              <a:t> </a:t>
            </a:r>
            <a:r>
              <a:rPr lang="ru-RU" sz="2400" b="1" dirty="0" err="1"/>
              <a:t>упродовж</a:t>
            </a:r>
            <a:r>
              <a:rPr lang="ru-RU" sz="2400" b="1" dirty="0"/>
              <a:t> </a:t>
            </a:r>
            <a:r>
              <a:rPr lang="ru-RU" sz="2400" b="1" dirty="0" err="1"/>
              <a:t>кількох</a:t>
            </a:r>
            <a:r>
              <a:rPr lang="ru-RU" sz="2400" b="1" dirty="0"/>
              <a:t> </a:t>
            </a:r>
            <a:r>
              <a:rPr lang="ru-RU" sz="2400" b="1" dirty="0" err="1"/>
              <a:t>днів</a:t>
            </a:r>
            <a:r>
              <a:rPr lang="ru-RU" sz="2400" b="1" dirty="0"/>
              <a:t>.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110334" y="2021032"/>
            <a:ext cx="4582391" cy="1065067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Календарна</a:t>
            </a:r>
            <a:r>
              <a:rPr lang="ru-RU" sz="2400" b="1" dirty="0" smtClean="0"/>
              <a:t> </a:t>
            </a:r>
            <a:r>
              <a:rPr lang="ru-RU" sz="2400" b="1" dirty="0"/>
              <a:t>весна </a:t>
            </a:r>
            <a:r>
              <a:rPr lang="ru-RU" sz="2400" b="1" dirty="0" err="1"/>
              <a:t>починається</a:t>
            </a:r>
            <a:r>
              <a:rPr lang="ru-RU" sz="2400" b="1" dirty="0"/>
              <a:t> 1 </a:t>
            </a:r>
            <a:r>
              <a:rPr lang="ru-RU" sz="2400" b="1" dirty="0" err="1"/>
              <a:t>березня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38867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2055" y="564330"/>
            <a:ext cx="7876308" cy="6306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Досліди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1273" y="1242634"/>
            <a:ext cx="7897090" cy="13862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Коли у </a:t>
            </a:r>
            <a:r>
              <a:rPr lang="ru-RU" sz="2800" b="1" dirty="0" err="1"/>
              <a:t>твій</a:t>
            </a:r>
            <a:r>
              <a:rPr lang="ru-RU" sz="2800" b="1" dirty="0"/>
              <a:t> край приходить весна? Для </a:t>
            </a:r>
            <a:r>
              <a:rPr lang="ru-RU" sz="2800" b="1" dirty="0" err="1"/>
              <a:t>цього</a:t>
            </a:r>
            <a:r>
              <a:rPr lang="ru-RU" sz="2800" b="1" dirty="0"/>
              <a:t> регулярно </a:t>
            </a:r>
            <a:r>
              <a:rPr lang="ru-RU" sz="2800" b="1" dirty="0" err="1"/>
              <a:t>вимірюй</a:t>
            </a:r>
            <a:r>
              <a:rPr lang="ru-RU" sz="2800" b="1" dirty="0"/>
              <a:t> температуру та </a:t>
            </a:r>
            <a:r>
              <a:rPr lang="ru-RU" sz="2800" b="1" dirty="0" err="1"/>
              <a:t>роби</a:t>
            </a:r>
            <a:r>
              <a:rPr lang="ru-RU" sz="2800" b="1" dirty="0"/>
              <a:t> записи у </a:t>
            </a:r>
            <a:r>
              <a:rPr lang="ru-RU" sz="2800" b="1" dirty="0" err="1"/>
              <a:t>своєму</a:t>
            </a:r>
            <a:r>
              <a:rPr lang="ru-RU" sz="2800" b="1" dirty="0"/>
              <a:t> </a:t>
            </a:r>
            <a:r>
              <a:rPr lang="ru-RU" sz="2800" b="1" dirty="0" err="1"/>
              <a:t>Календарі</a:t>
            </a:r>
            <a:r>
              <a:rPr lang="ru-RU" sz="2800" b="1" dirty="0"/>
              <a:t> </a:t>
            </a:r>
            <a:r>
              <a:rPr lang="ru-RU" sz="2800" b="1" dirty="0" err="1"/>
              <a:t>спостережень</a:t>
            </a:r>
            <a:r>
              <a:rPr lang="ru-RU" sz="2800" b="1" dirty="0"/>
              <a:t> за погодою.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5" y="2759763"/>
            <a:ext cx="9247908" cy="326452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edportal.net/attachments/000/622/481/622481.jpg?14277467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3775" y="264995"/>
            <a:ext cx="2381250" cy="3362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37928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647</Words>
  <Application>Microsoft Office PowerPoint</Application>
  <PresentationFormat>Произвольный</PresentationFormat>
  <Paragraphs>117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80</cp:revision>
  <dcterms:created xsi:type="dcterms:W3CDTF">2018-01-05T16:38:53Z</dcterms:created>
  <dcterms:modified xsi:type="dcterms:W3CDTF">2025-03-15T21:06:50Z</dcterms:modified>
</cp:coreProperties>
</file>