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12" r:id="rId3"/>
    <p:sldId id="313" r:id="rId4"/>
    <p:sldId id="314" r:id="rId5"/>
    <p:sldId id="287" r:id="rId6"/>
    <p:sldId id="297" r:id="rId7"/>
    <p:sldId id="289" r:id="rId8"/>
    <p:sldId id="290" r:id="rId9"/>
    <p:sldId id="299" r:id="rId10"/>
    <p:sldId id="292" r:id="rId11"/>
    <p:sldId id="293" r:id="rId12"/>
    <p:sldId id="301" r:id="rId13"/>
    <p:sldId id="295" r:id="rId14"/>
    <p:sldId id="302" r:id="rId15"/>
    <p:sldId id="317" r:id="rId16"/>
    <p:sldId id="315" r:id="rId17"/>
    <p:sldId id="31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59F"/>
    <a:srgbClr val="2DC8FF"/>
    <a:srgbClr val="DF296A"/>
    <a:srgbClr val="C31D58"/>
    <a:srgbClr val="2F3242"/>
    <a:srgbClr val="722651"/>
    <a:srgbClr val="DED231"/>
    <a:srgbClr val="295FFF"/>
    <a:srgbClr val="27C268"/>
    <a:srgbClr val="FF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4325" y="3868135"/>
            <a:ext cx="9498990" cy="160043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50000"/>
                  </a:schemeClr>
                </a:solidFill>
              </a:rPr>
              <a:t>Чому назви весняних місяців такі промовисті?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 t="41730" r="2284" b="3394"/>
          <a:stretch/>
        </p:blipFill>
        <p:spPr>
          <a:xfrm>
            <a:off x="1295999" y="1362943"/>
            <a:ext cx="4783629" cy="2044286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813965" y="1297629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навесні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78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38969" y="1393372"/>
            <a:ext cx="5085816" cy="5878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Земля готується до </a:t>
            </a:r>
            <a:r>
              <a:rPr lang="uk-UA" sz="3200" b="1" dirty="0" smtClean="0"/>
              <a:t>цвітіння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30726" y="2047689"/>
            <a:ext cx="5085816" cy="5988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Дні стають </a:t>
            </a:r>
            <a:r>
              <a:rPr lang="uk-UA" sz="3200" b="1" dirty="0" smtClean="0"/>
              <a:t>довшими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38969" y="3350008"/>
            <a:ext cx="5085816" cy="634157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Сонце піднімається </a:t>
            </a:r>
            <a:r>
              <a:rPr lang="uk-UA" sz="3200" b="1" dirty="0" smtClean="0"/>
              <a:t>високо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30728" y="2707681"/>
            <a:ext cx="5085815" cy="601571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/>
              <a:t>Дзюркочуть</a:t>
            </a:r>
            <a:r>
              <a:rPr lang="uk-UA" sz="3200" b="1" dirty="0"/>
              <a:t> </a:t>
            </a:r>
            <a:r>
              <a:rPr lang="uk-UA" sz="3200" b="1" dirty="0" smtClean="0"/>
              <a:t>струмочки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51" y="1393371"/>
            <a:ext cx="4919646" cy="35167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30726" y="581615"/>
            <a:ext cx="10171633" cy="720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Що відбувається в природі в </a:t>
            </a:r>
            <a:r>
              <a:rPr lang="uk-UA" sz="4000" b="1" dirty="0" smtClean="0">
                <a:solidFill>
                  <a:schemeClr val="bg1"/>
                </a:solidFill>
              </a:rPr>
              <a:t>квітні?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0643" y="4036342"/>
            <a:ext cx="5044142" cy="10254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Природа поступово пробуджується.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65081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32114" y="1169919"/>
            <a:ext cx="4264558" cy="35988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/>
              <a:t>А чим же місяць травень</a:t>
            </a:r>
          </a:p>
          <a:p>
            <a:r>
              <a:rPr lang="uk-UA" sz="2800" b="1" dirty="0"/>
              <a:t>Поміж братами славен?</a:t>
            </a:r>
          </a:p>
          <a:p>
            <a:r>
              <a:rPr lang="uk-UA" sz="2800" b="1" dirty="0"/>
              <a:t>Іде і весело співа,</a:t>
            </a:r>
          </a:p>
          <a:p>
            <a:r>
              <a:rPr lang="uk-UA" sz="2800" b="1" dirty="0"/>
              <a:t>Дощами землю полива.</a:t>
            </a:r>
          </a:p>
          <a:p>
            <a:r>
              <a:rPr lang="uk-UA" sz="2800" b="1" dirty="0"/>
              <a:t>Святковими піснями</a:t>
            </a:r>
          </a:p>
          <a:p>
            <a:r>
              <a:rPr lang="uk-UA" sz="2800" b="1" dirty="0"/>
              <a:t>І громом над полями</a:t>
            </a:r>
          </a:p>
          <a:p>
            <a:r>
              <a:rPr lang="uk-UA" sz="2800" b="1" dirty="0"/>
              <a:t>Не з лійки-поливалки,</a:t>
            </a:r>
          </a:p>
          <a:p>
            <a:r>
              <a:rPr lang="uk-UA" sz="2800" b="1" dirty="0"/>
              <a:t>А з грозової хмарки.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32114" y="494529"/>
            <a:ext cx="9790777" cy="604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«Назви </a:t>
            </a:r>
            <a:r>
              <a:rPr lang="uk-UA" sz="4000" b="1" dirty="0">
                <a:solidFill>
                  <a:schemeClr val="bg1"/>
                </a:solidFill>
              </a:rPr>
              <a:t>місяць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32115" y="4834103"/>
            <a:ext cx="4264557" cy="75102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Яке слово заховалось у назві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третього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весняного місяця?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4315" y="4768789"/>
            <a:ext cx="3112075" cy="44082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Назви ознаки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місяця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60648"/>
            <a:ext cx="5055491" cy="33571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51776" y="4173972"/>
            <a:ext cx="16707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Травень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232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0514" y="1356957"/>
            <a:ext cx="5275857" cy="2736072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Останній</a:t>
            </a:r>
            <a:r>
              <a:rPr lang="ru-RU" sz="2800" b="1" dirty="0" smtClean="0"/>
              <a:t> </a:t>
            </a:r>
            <a:r>
              <a:rPr lang="ru-RU" sz="2800" b="1" dirty="0" err="1"/>
              <a:t>місяць</a:t>
            </a:r>
            <a:r>
              <a:rPr lang="ru-RU" sz="2800" b="1" dirty="0"/>
              <a:t> весни </a:t>
            </a:r>
            <a:r>
              <a:rPr lang="ru-RU" sz="2800" b="1" dirty="0" err="1"/>
              <a:t>наголошує</a:t>
            </a:r>
            <a:r>
              <a:rPr lang="ru-RU" sz="2800" b="1" dirty="0"/>
              <a:t>, що </a:t>
            </a:r>
            <a:r>
              <a:rPr lang="ru-RU" sz="2800" b="1" dirty="0" err="1"/>
              <a:t>вже</a:t>
            </a:r>
            <a:r>
              <a:rPr lang="ru-RU" sz="2800" b="1" dirty="0"/>
              <a:t> </a:t>
            </a:r>
            <a:r>
              <a:rPr lang="ru-RU" sz="2800" b="1" dirty="0" err="1"/>
              <a:t>розрослося</a:t>
            </a:r>
            <a:r>
              <a:rPr lang="ru-RU" sz="2800" b="1" dirty="0"/>
              <a:t> й </a:t>
            </a:r>
            <a:r>
              <a:rPr lang="ru-RU" sz="2800" b="1" dirty="0" err="1"/>
              <a:t>розцвіло</a:t>
            </a:r>
            <a:r>
              <a:rPr lang="ru-RU" sz="2800" b="1" dirty="0"/>
              <a:t> в </a:t>
            </a:r>
            <a:r>
              <a:rPr lang="ru-RU" sz="2800" b="1" dirty="0" err="1"/>
              <a:t>усій</a:t>
            </a:r>
            <a:r>
              <a:rPr lang="ru-RU" sz="2800" b="1" dirty="0"/>
              <a:t> </a:t>
            </a:r>
            <a:r>
              <a:rPr lang="ru-RU" sz="2800" b="1" dirty="0" err="1"/>
              <a:t>красі</a:t>
            </a:r>
            <a:r>
              <a:rPr lang="ru-RU" sz="2800" b="1" dirty="0"/>
              <a:t> </a:t>
            </a:r>
            <a:r>
              <a:rPr lang="ru-RU" sz="2800" b="1" dirty="0" err="1"/>
              <a:t>веселе</a:t>
            </a:r>
            <a:r>
              <a:rPr lang="ru-RU" sz="2800" b="1" dirty="0"/>
              <a:t> </a:t>
            </a:r>
            <a:r>
              <a:rPr lang="ru-RU" sz="2800" b="1" dirty="0" err="1"/>
              <a:t>різнотрав’я</a:t>
            </a:r>
            <a:r>
              <a:rPr lang="ru-RU" sz="2800" b="1" dirty="0"/>
              <a:t>. А в садах </a:t>
            </a:r>
            <a:r>
              <a:rPr lang="ru-RU" sz="2800" b="1" dirty="0" err="1"/>
              <a:t>продовжується</a:t>
            </a:r>
            <a:r>
              <a:rPr lang="ru-RU" sz="2800" b="1" dirty="0"/>
              <a:t> </a:t>
            </a:r>
            <a:r>
              <a:rPr lang="ru-RU" sz="2800" b="1" dirty="0" err="1"/>
              <a:t>цвітіння</a:t>
            </a:r>
            <a:r>
              <a:rPr lang="ru-RU" sz="2800" b="1" dirty="0"/>
              <a:t> </a:t>
            </a:r>
            <a:r>
              <a:rPr lang="ru-RU" sz="2800" b="1" dirty="0" err="1"/>
              <a:t>яблунь</a:t>
            </a:r>
            <a:r>
              <a:rPr lang="ru-RU" sz="2800" b="1" dirty="0"/>
              <a:t>, груш, </a:t>
            </a:r>
            <a:r>
              <a:rPr lang="ru-RU" sz="2800" b="1" dirty="0" err="1"/>
              <a:t>бузку</a:t>
            </a:r>
            <a:r>
              <a:rPr lang="ru-RU" sz="2800" b="1" dirty="0"/>
              <a:t> …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23" y="4229695"/>
            <a:ext cx="3308307" cy="210977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070516" y="527776"/>
            <a:ext cx="9989370" cy="691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Травень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00" y="4229695"/>
            <a:ext cx="4201886" cy="111509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Третій період – розквіт, </a:t>
            </a:r>
            <a:r>
              <a:rPr lang="ru-RU" sz="2800" b="1" dirty="0" smtClean="0">
                <a:solidFill>
                  <a:srgbClr val="FFFF00"/>
                </a:solidFill>
              </a:rPr>
              <a:t>зелена весна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356957"/>
            <a:ext cx="4103954" cy="270860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27033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30726" y="1407095"/>
            <a:ext cx="5003081" cy="6486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Прогрівається повітря.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30726" y="2089468"/>
            <a:ext cx="5003081" cy="650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Тепла погода.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30724" y="3494655"/>
            <a:ext cx="5003081" cy="720002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Багато опадів.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30725" y="2793719"/>
            <a:ext cx="5003081" cy="653937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Цвітіння природи.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30726" y="4256511"/>
            <a:ext cx="5003081" cy="92508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У птахів і звірів з’являється потомство.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42" y="1407438"/>
            <a:ext cx="5006534" cy="333873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30726" y="581615"/>
            <a:ext cx="10171633" cy="720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Що відбувається в природі в </a:t>
            </a:r>
            <a:r>
              <a:rPr lang="uk-UA" sz="4000" b="1" dirty="0" smtClean="0">
                <a:solidFill>
                  <a:schemeClr val="bg1"/>
                </a:solidFill>
              </a:rPr>
              <a:t>травні?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992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5442" y="494528"/>
            <a:ext cx="9938243" cy="775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9" t="-1127" r="219" b="7981"/>
          <a:stretch/>
        </p:blipFill>
        <p:spPr>
          <a:xfrm>
            <a:off x="1045443" y="1269907"/>
            <a:ext cx="2220271" cy="401917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570514" y="1406792"/>
            <a:ext cx="7241620" cy="23161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Яскраве</a:t>
            </a:r>
            <a:r>
              <a:rPr lang="ru-RU" sz="3200" b="1" dirty="0"/>
              <a:t> </a:t>
            </a:r>
            <a:r>
              <a:rPr lang="ru-RU" sz="3200" b="1" dirty="0" err="1"/>
              <a:t>сонячне</a:t>
            </a:r>
            <a:r>
              <a:rPr lang="ru-RU" sz="3200" b="1" dirty="0"/>
              <a:t> </a:t>
            </a:r>
            <a:r>
              <a:rPr lang="ru-RU" sz="3200" b="1" dirty="0" err="1"/>
              <a:t>світло</a:t>
            </a:r>
            <a:r>
              <a:rPr lang="ru-RU" sz="3200" b="1" dirty="0"/>
              <a:t>, </a:t>
            </a:r>
            <a:r>
              <a:rPr lang="ru-RU" sz="3200" b="1" dirty="0" err="1"/>
              <a:t>танення</a:t>
            </a:r>
            <a:r>
              <a:rPr lang="ru-RU" sz="3200" b="1" dirty="0"/>
              <a:t> </a:t>
            </a:r>
            <a:r>
              <a:rPr lang="ru-RU" sz="3200" b="1" dirty="0" err="1"/>
              <a:t>снігу</a:t>
            </a:r>
            <a:r>
              <a:rPr lang="ru-RU" sz="3200" b="1" dirty="0"/>
              <a:t>, </a:t>
            </a:r>
            <a:r>
              <a:rPr lang="ru-RU" sz="3200" b="1" dirty="0" err="1"/>
              <a:t>скресання</a:t>
            </a:r>
            <a:r>
              <a:rPr lang="ru-RU" sz="3200" b="1" dirty="0"/>
              <a:t> </a:t>
            </a:r>
            <a:r>
              <a:rPr lang="ru-RU" sz="3200" b="1" dirty="0" err="1"/>
              <a:t>криги</a:t>
            </a:r>
            <a:r>
              <a:rPr lang="ru-RU" sz="3200" b="1" dirty="0"/>
              <a:t> на </a:t>
            </a:r>
            <a:r>
              <a:rPr lang="ru-RU" sz="3200" b="1" dirty="0" err="1"/>
              <a:t>річках</a:t>
            </a:r>
            <a:r>
              <a:rPr lang="ru-RU" sz="3200" b="1" dirty="0"/>
              <a:t> і </a:t>
            </a:r>
            <a:r>
              <a:rPr lang="ru-RU" sz="3200" b="1" dirty="0" err="1"/>
              <a:t>водоймах</a:t>
            </a:r>
            <a:r>
              <a:rPr lang="ru-RU" sz="3200" b="1" dirty="0"/>
              <a:t>, </a:t>
            </a:r>
            <a:r>
              <a:rPr lang="ru-RU" sz="3200" b="1" dirty="0" err="1"/>
              <a:t>льодохід</a:t>
            </a:r>
            <a:r>
              <a:rPr lang="ru-RU" sz="3200" b="1" dirty="0"/>
              <a:t> і повінь — це </a:t>
            </a:r>
            <a:r>
              <a:rPr lang="ru-RU" sz="3200" b="1" dirty="0" err="1"/>
              <a:t>весняні</a:t>
            </a:r>
            <a:r>
              <a:rPr lang="ru-RU" sz="3200" b="1" dirty="0"/>
              <a:t> </a:t>
            </a:r>
            <a:r>
              <a:rPr lang="ru-RU" sz="3200" b="1" dirty="0" err="1"/>
              <a:t>явища</a:t>
            </a:r>
            <a:r>
              <a:rPr lang="ru-RU" sz="3200" b="1" dirty="0"/>
              <a:t> в </a:t>
            </a:r>
            <a:r>
              <a:rPr lang="ru-RU" sz="3200" b="1" dirty="0" err="1"/>
              <a:t>неживій</a:t>
            </a:r>
            <a:r>
              <a:rPr lang="ru-RU" sz="3200" b="1" dirty="0"/>
              <a:t> природі.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0514" y="3817008"/>
            <a:ext cx="7312404" cy="670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>
                <a:solidFill>
                  <a:schemeClr val="bg1"/>
                </a:solidFill>
              </a:rPr>
              <a:t>Розстав</a:t>
            </a:r>
            <a:r>
              <a:rPr lang="uk-UA" sz="3200" b="1" dirty="0">
                <a:solidFill>
                  <a:schemeClr val="bg1"/>
                </a:solidFill>
              </a:rPr>
              <a:t> весняні місяці по </a:t>
            </a:r>
            <a:r>
              <a:rPr lang="uk-UA" sz="3200" b="1" dirty="0" smtClean="0">
                <a:solidFill>
                  <a:schemeClr val="bg1"/>
                </a:solidFill>
              </a:rPr>
              <a:t>черзі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18647" y="4487248"/>
            <a:ext cx="2317440" cy="6902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Березень 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0514" y="4487250"/>
            <a:ext cx="2333677" cy="690273"/>
          </a:xfrm>
          <a:prstGeom prst="rect">
            <a:avLst/>
          </a:prstGeom>
          <a:solidFill>
            <a:srgbClr val="DF296A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Квітень</a:t>
            </a:r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89837" y="4487249"/>
            <a:ext cx="2333677" cy="6902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Травень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163559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44375 0.12153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20625 0.1245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0.19466 0.12454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7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5276" y="500744"/>
            <a:ext cx="10072323" cy="7183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86565" y="1697126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51" y="1772906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32606" y="1168596"/>
            <a:ext cx="2208112" cy="240799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136663" y="4510283"/>
            <a:ext cx="3878662" cy="14683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весняні явища відбуваються в неживій природі? А які — у живій?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22748" y="4939334"/>
            <a:ext cx="3915681" cy="6102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квітень — квітникар?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97472" y="4678407"/>
            <a:ext cx="3957044" cy="10555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Поясни, чому навесні розпочинається повінь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497424" y="3316746"/>
            <a:ext cx="5441031" cy="33885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25" y="997392"/>
            <a:ext cx="2440636" cy="266156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2327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4.16667E-7 0.00023 C 0.00026 -0.00764 0.00052 -0.01528 0.00104 -0.02268 C 0.00117 -0.02523 0.00195 -0.02754 0.00208 -0.03009 C 0.0026 -0.04259 0.00247 -0.05532 0.00312 -0.06759 C 0.00365 -0.07778 0.0043 -0.08773 0.00521 -0.09768 C 0.0056 -0.10139 0.00586 -0.10532 0.00625 -0.10903 C 0.0069 -0.11342 0.00768 -0.11782 0.00833 -0.12222 C 0.00768 -0.13727 0.00742 -0.15231 0.00625 -0.16713 C 0.00599 -0.1706 0.00469 -0.17338 0.00417 -0.17662 C 0.00065 -0.19907 0.00625 -0.17662 4.16667E-7 -0.19907 C -0.00221 -0.21875 0.00065 -0.19815 -0.0043 -0.21782 C -0.00482 -0.22014 -0.00482 -0.22291 -0.00534 -0.22546 C -0.00599 -0.2287 -0.0069 -0.23148 -0.00742 -0.23472 C -0.00794 -0.23796 -0.00794 -0.2412 -0.00846 -0.24421 C -0.00898 -0.24676 -0.01003 -0.24907 -0.01068 -0.25162 C -0.01432 -0.26643 -0.01068 -0.25648 -0.01693 -0.27037 C -0.01771 -0.2743 -0.01797 -0.27824 -0.01901 -0.28171 C -0.02005 -0.28495 -0.02826 -0.30741 -0.03073 -0.31366 C -0.03242 -0.31805 -0.03464 -0.32199 -0.03594 -0.32685 C -0.03698 -0.33055 -0.03815 -0.33426 -0.03919 -0.33796 C -0.04023 -0.34236 -0.04076 -0.34722 -0.04232 -0.35116 C -0.05143 -0.37546 -0.04401 -0.34629 -0.05182 -0.36991 C -0.05313 -0.37407 -0.05365 -0.37893 -0.05495 -0.3831 C -0.05612 -0.38657 -0.05794 -0.38912 -0.05925 -0.39259 C -0.06211 -0.39977 -0.06536 -0.40694 -0.06771 -0.41504 C -0.07031 -0.42453 -0.0737 -0.43703 -0.07721 -0.44514 C -0.07969 -0.45069 -0.08255 -0.45578 -0.08451 -0.46203 C -0.08568 -0.46504 -0.08672 -0.46805 -0.08776 -0.47129 C -0.09154 -0.48356 -0.0918 -0.48842 -0.09727 -0.50139 C -0.10417 -0.51782 -0.09583 -0.49884 -0.10573 -0.51828 C -0.10716 -0.52129 -0.10833 -0.52477 -0.1099 -0.52778 C -0.11146 -0.53055 -0.11354 -0.53241 -0.11523 -0.53518 C -0.11667 -0.5375 -0.11784 -0.54051 -0.1194 -0.54259 C -0.12109 -0.54491 -0.12669 -0.55046 -0.12891 -0.55208 C -0.13438 -0.55625 -0.1401 -0.56018 -0.14583 -0.56342 C -0.14727 -0.56412 -0.1487 -0.56435 -0.15 -0.56528 C -0.1543 -0.56759 -0.15833 -0.57106 -0.16276 -0.57268 L -0.17747 -0.57824 C -0.18737 -0.57778 -0.19727 -0.57801 -0.20716 -0.57639 C -0.20898 -0.57616 -0.21055 -0.57361 -0.21237 -0.57268 C -0.21406 -0.57176 -0.21589 -0.57176 -0.21771 -0.57083 C -0.22826 -0.56574 -0.21979 -0.56805 -0.23138 -0.56342 C -0.23359 -0.5625 -0.23568 -0.56203 -0.23789 -0.56157 C -0.24284 -0.55787 -0.24479 -0.55602 -0.25039 -0.55393 C -0.25286 -0.55301 -0.25534 -0.55301 -0.25781 -0.55208 C -0.26276 -0.55 -0.26758 -0.54583 -0.27253 -0.54467 C -0.275 -0.54398 -0.2776 -0.54375 -0.27995 -0.54259 C -0.28503 -0.54051 -0.28971 -0.53657 -0.29479 -0.53518 C -0.29727 -0.53449 -0.29974 -0.53426 -0.30221 -0.53333 C -0.31615 -0.52801 -0.30326 -0.53148 -0.31589 -0.52569 C -0.32083 -0.52361 -0.32578 -0.52222 -0.33073 -0.52014 C -0.33815 -0.51713 -0.34557 -0.51412 -0.35286 -0.51088 C -0.37357 -0.50092 -0.35938 -0.50555 -0.37826 -0.49768 C -0.38177 -0.49606 -0.38529 -0.49537 -0.3888 -0.49398 C -0.40638 -0.48611 -0.3862 -0.49421 -0.39935 -0.48634 C -0.4013 -0.48518 -0.40938 -0.48333 -0.41094 -0.48264 C -0.42318 -0.47778 -0.40117 -0.48426 -0.4194 -0.47893 C -0.42188 -0.47824 -0.42435 -0.47778 -0.42682 -0.47708 C -0.42969 -0.47592 -0.43242 -0.47407 -0.43529 -0.47315 C -0.4401 -0.47153 -0.44518 -0.47106 -0.45 -0.46944 C -0.45326 -0.46852 -0.45638 -0.46666 -0.45951 -0.46574 C -0.46706 -0.46342 -0.48229 -0.46227 -0.48802 -0.46203 L -0.51979 -0.46018 C -0.52122 -0.45764 -0.52266 -0.45532 -0.52396 -0.45254 C -0.52604 -0.44838 -0.5263 -0.44629 -0.52721 -0.4412 C -0.5276 -0.43889 -0.52813 -0.43634 -0.52826 -0.43379 C -0.52839 -0.43009 -0.52826 -0.42639 -0.52826 -0.42245 L -0.52826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794 L -0.0125 -0.07917 C -0.01211 -0.08495 -0.01184 -0.09051 -0.01145 -0.0963 C -0.01119 -0.09884 -0.01067 -0.10116 -0.01028 -0.1037 C -0.00937 -0.11111 -0.00872 -0.11875 -0.0082 -0.12616 C -0.00781 -0.1338 -0.00781 -0.1412 -0.00716 -0.14884 C -0.00546 -0.16829 -0.00221 -0.16343 0.00131 -0.18819 C 0.0017 -0.19074 0.00196 -0.19329 0.00235 -0.1956 C 0.003 -0.19954 0.00391 -0.20301 0.00443 -0.20694 C 0.00612 -0.21921 0.00664 -0.22685 0.00769 -0.23889 C 0.00756 -0.2419 0.00743 -0.26991 0.00547 -0.28009 C 0.00495 -0.28287 0.00404 -0.28518 0.00339 -0.28773 C 0.00235 -0.29722 0.00144 -0.30787 -0.00195 -0.31597 C -0.00299 -0.31829 -0.00416 -0.3206 -0.00507 -0.32338 C -0.00716 -0.32963 -0.00872 -0.33819 -0.01145 -0.34398 C -0.01328 -0.34815 -0.01575 -0.35139 -0.0177 -0.35532 C -0.02109 -0.36204 -0.02408 -0.36898 -0.02721 -0.37593 C -0.02721 -0.37569 -0.03567 -0.39468 -0.03567 -0.39444 C -0.03919 -0.40093 -0.04244 -0.40787 -0.04622 -0.41343 C -0.05052 -0.41968 -0.05442 -0.42662 -0.05898 -0.43218 C -0.06132 -0.43542 -0.06393 -0.43843 -0.06627 -0.44167 C -0.06888 -0.44514 -0.07109 -0.44954 -0.07369 -0.45301 C -0.07851 -0.45949 -0.08385 -0.46481 -0.08854 -0.47176 C -0.0927 -0.47801 -0.09635 -0.48403 -0.10117 -0.48866 C -0.10351 -0.49097 -0.10625 -0.4919 -0.10859 -0.49421 C -0.1108 -0.4963 -0.11263 -0.49954 -0.11484 -0.50185 C -0.11731 -0.50393 -0.12005 -0.50486 -0.12226 -0.50741 C -0.12461 -0.50995 -0.12617 -0.51458 -0.12864 -0.51667 C -0.13268 -0.52037 -0.13711 -0.52176 -0.14127 -0.5243 C -0.14349 -0.52546 -0.14557 -0.52685 -0.14765 -0.52801 C -0.15013 -0.5294 -0.1526 -0.53032 -0.15507 -0.53171 C -0.15755 -0.53333 -0.15989 -0.53611 -0.1625 -0.5375 C -0.16523 -0.53866 -0.16809 -0.53866 -0.17083 -0.53935 C -0.1802 -0.5456 -0.17955 -0.54537 -0.18997 -0.55046 C -0.1927 -0.55185 -0.19544 -0.55347 -0.1983 -0.5544 C -0.20117 -0.55532 -0.20403 -0.55509 -0.20677 -0.55625 C -0.21927 -0.56088 -0.22291 -0.56435 -0.2345 -0.56736 C -0.23776 -0.56852 -0.24127 -0.56875 -0.24479 -0.56944 L -0.25442 -0.57315 C -0.26002 -0.57546 -0.26549 -0.57917 -0.27122 -0.58055 C -0.2845 -0.58403 -0.27617 -0.58218 -0.29661 -0.58426 C -0.30612 -0.58403 -0.34492 -0.58403 -0.36315 -0.58055 C -0.36809 -0.57963 -0.37304 -0.57824 -0.37786 -0.57685 C -0.38216 -0.57569 -0.38632 -0.57361 -0.39062 -0.57315 L -0.40429 -0.5713 L -0.41067 -0.56944 C -0.41315 -0.56875 -0.41562 -0.56852 -0.41809 -0.56736 C -0.43528 -0.56042 -0.41002 -0.5662 -0.43489 -0.5618 C -0.43632 -0.56111 -0.43776 -0.56042 -0.43919 -0.55995 C -0.44088 -0.55926 -0.4427 -0.55903 -0.4444 -0.5581 C -0.44765 -0.55648 -0.45078 -0.55417 -0.4539 -0.55255 C -0.4638 -0.54745 -0.45573 -0.55555 -0.46979 -0.54305 C -0.48619 -0.52847 -0.47916 -0.53194 -0.48984 -0.52801 C -0.49127 -0.52685 -0.4927 -0.52546 -0.49414 -0.5243 C -0.49583 -0.52292 -0.49765 -0.52199 -0.49934 -0.5206 C -0.50846 -0.5125 -0.50065 -0.51643 -0.50989 -0.51296 C -0.51419 -0.5081 -0.51809 -0.50208 -0.52265 -0.49792 C -0.52408 -0.49676 -0.52552 -0.4956 -0.52682 -0.49421 C -0.52903 -0.4919 -0.53112 -0.48935 -0.5332 -0.4868 C -0.53424 -0.48542 -0.53528 -0.48426 -0.53632 -0.48287 C -0.53776 -0.48102 -0.53919 -0.47917 -0.54062 -0.47731 C -0.55143 -0.46366 -0.53411 -0.48634 -0.54791 -0.46805 C -0.54974 -0.46296 -0.55143 -0.45787 -0.55325 -0.45301 C -0.55416 -0.45023 -0.55533 -0.44792 -0.55638 -0.44537 C -0.55859 -0.44005 -0.56132 -0.43194 -0.56276 -0.42662 C -0.56354 -0.42361 -0.56419 -0.42037 -0.56484 -0.41736 C -0.56562 -0.40972 -0.5677 -0.40231 -0.56692 -0.39468 C -0.56549 -0.37917 -0.56588 -0.38055 -0.56276 -0.36088 C -0.56211 -0.35718 -0.56132 -0.35347 -0.56067 -0.34977 C -0.56028 -0.34722 -0.56028 -0.34444 -0.55963 -0.34213 C -0.55833 -0.33796 -0.55429 -0.32708 -0.55221 -0.32153 C -0.55143 -0.31968 -0.55052 -0.31805 -0.55013 -0.31597 C -0.54739 -0.30417 -0.54843 -0.30972 -0.54687 -0.29907 C -0.54479 -0.25833 -0.54713 -0.29143 -0.54479 -0.27083 C -0.5444 -0.26713 -0.5444 -0.26319 -0.54375 -0.25949 C -0.54257 -0.25301 -0.54179 -0.24606 -0.53958 -0.24074 C -0.53841 -0.23819 -0.5375 -0.23565 -0.53632 -0.23333 C -0.53398 -0.2287 -0.53138 -0.22454 -0.5289 -0.22014 L -0.5289 -0.21991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9606 L 0.00625 -0.09583 C 0.00625 -0.09884 0.00794 -0.16342 0.00833 -0.16921 C 0.00872 -0.175 0.0099 -0.18055 0.01042 -0.18611 C 0.01094 -0.19167 0.01094 -0.19745 0.01146 -0.20301 C 0.01289 -0.21805 0.01406 -0.22222 0.0168 -0.2368 C 0.01836 -0.25579 0.01888 -0.25717 0.0168 -0.28194 C 0.01615 -0.28889 0.01055 -0.3118 0.00938 -0.31759 C 0.0082 -0.32315 0.00729 -0.32893 0.00625 -0.33449 C 0.00521 -0.33958 0.00404 -0.34444 0.003 -0.34954 C 0.00195 -0.35509 0.00091 -0.36065 -0.00013 -0.36643 C -0.00117 -0.37268 -0.00169 -0.37917 -0.00325 -0.38518 C -0.0056 -0.39444 -0.00963 -0.40208 -0.01172 -0.41157 C -0.0125 -0.41458 -0.01276 -0.41805 -0.0138 -0.42083 C -0.01706 -0.42893 -0.02083 -0.43588 -0.02448 -0.44352 C -0.02656 -0.44792 -0.02812 -0.45301 -0.03073 -0.45648 C -0.04049 -0.46944 -0.0293 -0.45417 -0.03919 -0.46967 C -0.04088 -0.47245 -0.04284 -0.47454 -0.04453 -0.47731 C -0.04635 -0.48009 -0.04792 -0.48356 -0.04974 -0.48657 C -0.05143 -0.48935 -0.05338 -0.49143 -0.05508 -0.49421 C -0.0569 -0.49699 -0.05833 -0.50092 -0.06029 -0.50347 C -0.06328 -0.50717 -0.06654 -0.51018 -0.06979 -0.51296 C -0.08776 -0.52801 -0.07773 -0.5169 -0.09727 -0.53171 C -0.09922 -0.5331 -0.10065 -0.53611 -0.1026 -0.53727 C -0.10703 -0.54005 -0.11185 -0.54074 -0.11628 -0.54282 C -0.11849 -0.54398 -0.12044 -0.54583 -0.12266 -0.54676 C -0.12513 -0.54768 -0.1276 -0.54768 -0.13008 -0.54861 C -0.14414 -0.55393 -0.13112 -0.55046 -0.14375 -0.55602 C -0.14583 -0.55694 -0.14805 -0.55741 -0.15013 -0.55787 C -0.15781 -0.56481 -0.15078 -0.55949 -0.16172 -0.56366 C -0.17305 -0.56782 -0.17734 -0.5713 -0.18711 -0.57292 C -0.20104 -0.57523 -0.21562 -0.57569 -0.22943 -0.57662 C -0.23854 -0.57616 -0.24766 -0.57592 -0.2569 -0.57477 C -0.26562 -0.57384 -0.26797 -0.56991 -0.27799 -0.56736 C -0.28281 -0.56597 -0.28789 -0.5662 -0.29271 -0.56551 C -0.29766 -0.56412 -0.30273 -0.56342 -0.30755 -0.5618 C -0.31328 -0.55972 -0.31875 -0.55555 -0.32448 -0.55417 C -0.32721 -0.55347 -0.33008 -0.55324 -0.33294 -0.55231 C -0.34102 -0.55 -0.34909 -0.54699 -0.35716 -0.54491 C -0.36107 -0.54375 -0.36497 -0.54352 -0.36888 -0.54282 C -0.37383 -0.53935 -0.375 -0.53842 -0.38047 -0.53542 C -0.3819 -0.53472 -0.38333 -0.53426 -0.38463 -0.53356 C -0.38685 -0.53241 -0.3888 -0.53079 -0.39102 -0.52986 C -0.3931 -0.52893 -0.39531 -0.52893 -0.3974 -0.52801 C -0.40273 -0.52523 -0.40794 -0.52153 -0.41315 -0.51852 C -0.42552 -0.51157 -0.41745 -0.51829 -0.43333 -0.50532 C -0.43789 -0.50162 -0.45052 -0.49028 -0.45443 -0.48472 C -0.45612 -0.48217 -0.45781 -0.47963 -0.45963 -0.47731 C -0.46315 -0.47268 -0.46693 -0.46898 -0.47031 -0.46412 C -0.47747 -0.45324 -0.48542 -0.44352 -0.49141 -0.43032 C -0.49479 -0.42268 -0.49583 -0.41967 -0.49987 -0.41342 C -0.51211 -0.39398 -0.4987 -0.41736 -0.50937 -0.39838 C -0.51237 -0.38565 -0.52018 -0.35347 -0.52096 -0.34768 C -0.52161 -0.3419 -0.52227 -0.33634 -0.52305 -0.33079 C -0.52448 -0.3206 -0.52578 -0.31065 -0.52734 -0.30069 C -0.52825 -0.29491 -0.52943 -0.28935 -0.53047 -0.2838 L -0.53151 -0.27824 C -0.5319 -0.2743 -0.53242 -0.2706 -0.53255 -0.2669 C -0.53346 -0.25255 -0.53463 -0.22361 -0.53463 -0.22338 C -0.53372 -0.18634 -0.53463 -0.19329 -0.53255 -0.16921 C -0.53229 -0.16551 -0.53203 -0.16157 -0.53151 -0.15787 C -0.53034 -0.14838 -0.52825 -0.13889 -0.5263 -0.12986 C -0.52422 -0.12106 -0.52227 -0.11204 -0.51992 -0.10347 C -0.51693 -0.09305 -0.51615 -0.08958 -0.5125 -0.07917 C -0.50898 -0.06898 -0.50612 -0.06273 -0.50195 -0.05278 C -0.50091 -0.05023 -0.49948 -0.04815 -0.49883 -0.04537 C -0.49805 -0.04213 -0.49766 -0.03866 -0.49661 -0.03588 C -0.49557 -0.03287 -0.49362 -0.03125 -0.49245 -0.02847 C -0.48711 -0.01574 -0.49375 -0.025 -0.48711 -0.01713 C -0.48581 -0.01342 -0.4845 -0.00949 -0.48294 -0.00579 C -0.47904 0.00347 -0.48073 -0.00092 -0.4776 0.00718 C -0.47526 0.02037 -0.47552 0.01458 -0.47552 0.02431 L -0.47552 0.02454 " pathEditMode="relative" rAng="0" ptsTypes="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19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5050" r="5279" b="14958"/>
          <a:stretch/>
        </p:blipFill>
        <p:spPr>
          <a:xfrm>
            <a:off x="5629794" y="1240701"/>
            <a:ext cx="5882857" cy="367232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Picture 2" descr="D:\2 клас\4 ЯДС\1 Грущинська\5 Людина і природа навесні\№078 Чому назви весняних місяців такі промовисті\2025-03-17_1715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" t="11956" r="516" b="363"/>
          <a:stretch/>
        </p:blipFill>
        <p:spPr bwMode="auto">
          <a:xfrm>
            <a:off x="5750586" y="1259002"/>
            <a:ext cx="5762065" cy="445599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2 клас\4 ЯДС\1 Грущинська\5 Людина і природа навесні\№078 Чому назви весняних місяців такі промовисті\2025-03-17_1715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28834" r="7118" b="2677"/>
          <a:stretch/>
        </p:blipFill>
        <p:spPr bwMode="auto">
          <a:xfrm>
            <a:off x="725467" y="2617619"/>
            <a:ext cx="4860000" cy="19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65176" y="465137"/>
            <a:ext cx="10534196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4289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42054" y="4662152"/>
            <a:ext cx="4543413" cy="88791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9. З’єднай лініями зображення, назви місяців і періодів весни.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03707" y="1259003"/>
            <a:ext cx="4781760" cy="123382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8. Довідайся в дорослих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запиши, скільки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діб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тривають весняні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місяці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 Їхні назви напиши.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3731" y="2887428"/>
            <a:ext cx="1930546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Б</a:t>
            </a:r>
            <a:r>
              <a:rPr lang="uk-UA" sz="2800" b="1" dirty="0" smtClean="0">
                <a:solidFill>
                  <a:srgbClr val="002060"/>
                </a:solidFill>
              </a:rPr>
              <a:t>ерезень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808" y="3420860"/>
            <a:ext cx="1673080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Квітень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1545" y="3959963"/>
            <a:ext cx="1632149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Травень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3752" y="2871545"/>
            <a:ext cx="1930546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31 день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7829" y="3404977"/>
            <a:ext cx="1673080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30 днів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1566" y="3944080"/>
            <a:ext cx="1632149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31 день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587343" y="2035629"/>
            <a:ext cx="54428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274629" y="2035629"/>
            <a:ext cx="544286" cy="273231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587343" y="3589619"/>
            <a:ext cx="54428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587343" y="5029201"/>
            <a:ext cx="54428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9274629" y="2035629"/>
            <a:ext cx="544286" cy="153221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9274629" y="3487000"/>
            <a:ext cx="544286" cy="154220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9463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14" grpId="0"/>
      <p:bldP spid="16" grpId="0"/>
      <p:bldP spid="15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99" y="380391"/>
            <a:ext cx="975500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17915" y="1211882"/>
            <a:ext cx="8403771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Прочитай підписи під деревами.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цими емотиконами.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s://encrypted-tbn0.gstatic.com/images?q=tbn:ANd9GcTtCyq5_AVE_DyVF_YvfIDrcPNTM0GAsqMkH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2321103"/>
            <a:ext cx="2221447" cy="24643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.fdnk3-2.fna.fbcdn.net/v/t1.6435-9/105487450_1201913273496930_3314808170955663079_n.jpg?_nc_cat=102&amp;ccb=1-7&amp;_nc_sid=730e14&amp;_nc_ohc=3xu3I4hKeH4AX9QbEZv&amp;_nc_ht=scontent.fdnk3-2.fna&amp;oh=00_AT8pWVdJ19Kf7bpZTBKR5sixG-OMSzVILiQ5xUIR_tGs4g&amp;oe=635176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63" y="2333529"/>
            <a:ext cx="2229338" cy="25015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dnk3-1.fna.fbcdn.net/v/t1.6435-9/104199086_1201913373496920_8483490498164193268_n.jpg?_nc_cat=109&amp;ccb=1-7&amp;_nc_sid=730e14&amp;_nc_ohc=ltZ1sBith2AAX9kaeFN&amp;tn=hEHMJmRMICaoaH1e&amp;_nc_ht=scontent.fdnk3-1.fna&amp;oh=00_AT8X-tgAMC2efQZPLi2nRHIMnMpGFQwFxf-viGgPZhFeDQ&amp;oe=635198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52" y="2290090"/>
            <a:ext cx="2243627" cy="24989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.fdnk3-2.fna.fbcdn.net/v/t1.6435-9/105617993_1201913200163604_6982014221493352519_n.jpg?_nc_cat=103&amp;ccb=1-7&amp;_nc_sid=730e14&amp;_nc_ohc=kbukILIeGygAX9WIGyc&amp;_nc_ht=scontent.fdnk3-2.fna&amp;oh=00_AT-k0J87EmdG4cHm30s9BzlPfnSCstPtkVXi-9dv5GmyXg&amp;oe=63518C9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78" y="2290090"/>
            <a:ext cx="2296183" cy="252637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614063" y="4976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Мене влаштовує моя робота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3861" y="4978156"/>
            <a:ext cx="2372793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Мені під силу були всі завдання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82735" y="4976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 можу працювати краще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29252" y="4978156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Завдання принесли втому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638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Людина\Дівча плескає в долоні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950" y="2155371"/>
            <a:ext cx="2361420" cy="35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6514" y="2380483"/>
            <a:ext cx="595942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600" dirty="0"/>
              <a:t>Дзвоник пролунав веселий, </a:t>
            </a:r>
            <a:endParaRPr lang="ru-RU" sz="3600" dirty="0"/>
          </a:p>
          <a:p>
            <a:pPr fontAlgn="base"/>
            <a:r>
              <a:rPr lang="uk-UA" sz="3600" dirty="0"/>
              <a:t>Дружно всіх він кличе в клас. </a:t>
            </a:r>
            <a:endParaRPr lang="ru-RU" sz="3600" dirty="0"/>
          </a:p>
          <a:p>
            <a:pPr fontAlgn="base"/>
            <a:r>
              <a:rPr lang="uk-UA" sz="3600" dirty="0"/>
              <a:t>І цікаве на </a:t>
            </a:r>
            <a:r>
              <a:rPr lang="uk-UA" sz="3600" dirty="0" err="1"/>
              <a:t>уроці</a:t>
            </a:r>
            <a:endParaRPr lang="ru-RU" sz="3600" dirty="0"/>
          </a:p>
          <a:p>
            <a:pPr fontAlgn="base"/>
            <a:r>
              <a:rPr lang="uk-UA" sz="3600" dirty="0"/>
              <a:t>Пропоную я для вас. </a:t>
            </a:r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99" y="380391"/>
            <a:ext cx="975500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82486" y="1309853"/>
            <a:ext cx="8915400" cy="5107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дерева. Вибери, що очікуєш сьогодні від уроку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s://encrypted-tbn0.gstatic.com/images?q=tbn:ANd9GcTtCyq5_AVE_DyVF_YvfIDrcPNTM0GAsqMkHw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96" y="2027181"/>
            <a:ext cx="2221447" cy="24643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.fdnk3-2.fna.fbcdn.net/v/t1.6435-9/105487450_1201913273496930_3314808170955663079_n.jpg?_nc_cat=102&amp;ccb=1-7&amp;_nc_sid=730e14&amp;_nc_ohc=3xu3I4hKeH4AX9QbEZv&amp;_nc_ht=scontent.fdnk3-2.fna&amp;oh=00_AT8pWVdJ19Kf7bpZTBKR5sixG-OMSzVILiQ5xUIR_tGs4g&amp;oe=635176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83" y="2039607"/>
            <a:ext cx="2229338" cy="25015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dnk3-1.fna.fbcdn.net/v/t1.6435-9/104199086_1201913373496920_8483490498164193268_n.jpg?_nc_cat=109&amp;ccb=1-7&amp;_nc_sid=730e14&amp;_nc_ohc=ltZ1sBith2AAX9kaeFN&amp;tn=hEHMJmRMICaoaH1e&amp;_nc_ht=scontent.fdnk3-1.fna&amp;oh=00_AT8X-tgAMC2efQZPLi2nRHIMnMpGFQwFxf-viGgPZhFeDQ&amp;oe=6351981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591" y="1922565"/>
            <a:ext cx="2243627" cy="24989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.fdnk3-2.fna.fbcdn.net/v/t1.6435-9/105617993_1201913200163604_6982014221493352519_n.jpg?_nc_cat=103&amp;ccb=1-7&amp;_nc_sid=730e14&amp;_nc_ohc=kbukILIeGygAX9WIGyc&amp;_nc_ht=scontent.fdnk3-2.fna&amp;oh=00_AT-k0J87EmdG4cHm30s9BzlPfnSCstPtkVXi-9dv5GmyXg&amp;oe=63518C9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39" y="1996168"/>
            <a:ext cx="2296183" cy="252637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462883" y="4660768"/>
            <a:ext cx="2013395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Буде </a:t>
            </a:r>
          </a:p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цікаво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1996" y="4662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Мені під силу всі завдання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00821" y="4660768"/>
            <a:ext cx="3025192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 хвилююсь, що не впораюсь із завданнями 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62673" y="4662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Завдання принесуть втому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839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401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50906" y="494529"/>
            <a:ext cx="10396065" cy="724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13514" y="1373653"/>
            <a:ext cx="3749461" cy="83614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змінюється положення Сонця навесні?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02957" y="2346254"/>
            <a:ext cx="3770574" cy="5802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прикмети у весни?</a:t>
            </a:r>
            <a:endParaRPr lang="ru-RU" sz="2400" b="1" dirty="0"/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9" y="1373652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82485" y="5008961"/>
            <a:ext cx="7069929" cy="82578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ознайомимося з весняними місяцями, дослідимо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походження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їх назв.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02957" y="3113315"/>
            <a:ext cx="3749458" cy="6749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Назви весняні місяці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06" y="1367467"/>
            <a:ext cx="3858198" cy="253781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625637" y="4025020"/>
            <a:ext cx="5837338" cy="8030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Уяви, що зник календар. Невже  </a:t>
            </a:r>
            <a:r>
              <a:rPr lang="uk-UA" sz="2400" b="1" dirty="0"/>
              <a:t>весна </a:t>
            </a:r>
            <a:r>
              <a:rPr lang="uk-UA" sz="2400" b="1" dirty="0" smtClean="0"/>
              <a:t>не  </a:t>
            </a:r>
            <a:r>
              <a:rPr lang="uk-UA" sz="2400" b="1" dirty="0" smtClean="0"/>
              <a:t>настане </a:t>
            </a:r>
            <a:r>
              <a:rPr lang="uk-UA" sz="2400" b="1" dirty="0" smtClean="0"/>
              <a:t>чи ми не помітимо </a:t>
            </a:r>
            <a:r>
              <a:rPr lang="uk-UA" sz="2400" b="1" dirty="0"/>
              <a:t>її приходу?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167435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2114" y="494529"/>
            <a:ext cx="9969467" cy="604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«Упізнай місяць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2114" y="1231356"/>
            <a:ext cx="4895388" cy="36397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/>
              <a:t>Виблискує, немов кришталь,</a:t>
            </a:r>
          </a:p>
          <a:p>
            <a:r>
              <a:rPr lang="uk-UA" sz="2800" b="1" dirty="0"/>
              <a:t>На річці скреслий лід.</a:t>
            </a:r>
          </a:p>
          <a:p>
            <a:r>
              <a:rPr lang="uk-UA" sz="2800" b="1" dirty="0"/>
              <a:t>По всьому видно, що на днях</a:t>
            </a:r>
          </a:p>
          <a:p>
            <a:r>
              <a:rPr lang="uk-UA" sz="2800" b="1" dirty="0"/>
              <a:t>Почнеться льодохід.</a:t>
            </a:r>
          </a:p>
          <a:p>
            <a:r>
              <a:rPr lang="uk-UA" sz="2800" b="1" dirty="0"/>
              <a:t>Вже перші проліски в лісах</a:t>
            </a:r>
          </a:p>
          <a:p>
            <a:r>
              <a:rPr lang="uk-UA" sz="2800" b="1" dirty="0"/>
              <a:t>До сонця потяглись.</a:t>
            </a:r>
          </a:p>
          <a:p>
            <a:r>
              <a:rPr lang="uk-UA" sz="2800" b="1" dirty="0"/>
              <a:t>І верболози над </a:t>
            </a:r>
            <a:r>
              <a:rPr lang="uk-UA" sz="2800" b="1" dirty="0" smtClean="0"/>
              <a:t>ставком </a:t>
            </a:r>
          </a:p>
          <a:p>
            <a:r>
              <a:rPr lang="uk-UA" sz="2800" b="1" dirty="0" smtClean="0"/>
              <a:t>в </a:t>
            </a:r>
            <a:r>
              <a:rPr lang="uk-UA" sz="2800" b="1" dirty="0"/>
              <a:t>листочки зодяглись.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43646" y="4205907"/>
            <a:ext cx="19678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Березень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3812" y="4955049"/>
            <a:ext cx="4992252" cy="7682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Яке слово заховалось у назві першого весняного місяця?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8096" y="5584227"/>
            <a:ext cx="3243485" cy="55953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Назви ознаки місяця?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28" y="3051225"/>
            <a:ext cx="3390053" cy="244322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ледоход.jpg"/>
          <p:cNvPicPr>
            <a:picLocks noChangeAspect="1"/>
          </p:cNvPicPr>
          <p:nvPr/>
        </p:nvPicPr>
        <p:blipFill>
          <a:blip r:embed="rId3" cstate="print"/>
          <a:srcRect r="46628"/>
          <a:stretch>
            <a:fillRect/>
          </a:stretch>
        </p:blipFill>
        <p:spPr bwMode="auto">
          <a:xfrm>
            <a:off x="6177874" y="1231356"/>
            <a:ext cx="2245162" cy="266573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32556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0516" y="527776"/>
            <a:ext cx="9989370" cy="691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Березень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0515" y="1326886"/>
            <a:ext cx="5384713" cy="1862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Перший </a:t>
            </a:r>
            <a:r>
              <a:rPr lang="ru-RU" sz="2800" b="1" dirty="0" err="1">
                <a:solidFill>
                  <a:schemeClr val="bg1"/>
                </a:solidFill>
              </a:rPr>
              <a:t>місяць</a:t>
            </a:r>
            <a:r>
              <a:rPr lang="ru-RU" sz="2800" b="1" dirty="0">
                <a:solidFill>
                  <a:schemeClr val="bg1"/>
                </a:solidFill>
              </a:rPr>
              <a:t> весни </a:t>
            </a:r>
            <a:r>
              <a:rPr lang="ru-RU" sz="2800" b="1" dirty="0" err="1">
                <a:solidFill>
                  <a:schemeClr val="bg1"/>
                </a:solidFill>
              </a:rPr>
              <a:t>дістав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назву</a:t>
            </a:r>
            <a:r>
              <a:rPr lang="ru-RU" sz="2800" b="1" dirty="0">
                <a:solidFill>
                  <a:schemeClr val="bg1"/>
                </a:solidFill>
              </a:rPr>
              <a:t> від </a:t>
            </a:r>
            <a:r>
              <a:rPr lang="ru-RU" sz="2800" b="1" dirty="0" err="1">
                <a:solidFill>
                  <a:schemeClr val="bg1"/>
                </a:solidFill>
              </a:rPr>
              <a:t>красуні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берези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 </a:t>
            </a:r>
            <a:r>
              <a:rPr lang="ru-RU" sz="2800" b="1" dirty="0" err="1">
                <a:solidFill>
                  <a:schemeClr val="bg1"/>
                </a:solidFill>
              </a:rPr>
              <a:t>неї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першої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серед</a:t>
            </a:r>
            <a:r>
              <a:rPr lang="ru-RU" sz="2800" b="1" dirty="0">
                <a:solidFill>
                  <a:schemeClr val="bg1"/>
                </a:solidFill>
              </a:rPr>
              <a:t> дерев ми </a:t>
            </a:r>
            <a:r>
              <a:rPr lang="ru-RU" sz="2800" b="1" dirty="0" err="1">
                <a:solidFill>
                  <a:schemeClr val="bg1"/>
                </a:solidFill>
              </a:rPr>
              <a:t>можемо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спостерігати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сокорух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315" y="1326886"/>
            <a:ext cx="4515572" cy="29702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544316" y="4362408"/>
            <a:ext cx="4515571" cy="13496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Перший період весни — сніготанення —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весна </a:t>
            </a:r>
            <a:r>
              <a:rPr lang="ru-RU" sz="2800" b="1" dirty="0">
                <a:solidFill>
                  <a:srgbClr val="FFFF00"/>
                </a:solidFill>
              </a:rPr>
              <a:t>світла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0514" y="3288205"/>
            <a:ext cx="5384713" cy="14797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Сокорух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— це </a:t>
            </a:r>
            <a:r>
              <a:rPr lang="ru-RU" sz="2800" b="1" dirty="0" err="1">
                <a:solidFill>
                  <a:schemeClr val="bg1"/>
                </a:solidFill>
              </a:rPr>
              <a:t>прикмета</a:t>
            </a:r>
            <a:r>
              <a:rPr lang="ru-RU" sz="2800" b="1" dirty="0">
                <a:solidFill>
                  <a:schemeClr val="bg1"/>
                </a:solidFill>
              </a:rPr>
              <a:t> весни, </a:t>
            </a:r>
            <a:r>
              <a:rPr lang="ru-RU" sz="2800" b="1" dirty="0" err="1">
                <a:solidFill>
                  <a:schemeClr val="bg1"/>
                </a:solidFill>
              </a:rPr>
              <a:t>ознака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пробудження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рослин</a:t>
            </a:r>
            <a:r>
              <a:rPr lang="ru-RU" sz="2800" b="1" dirty="0">
                <a:solidFill>
                  <a:schemeClr val="bg1"/>
                </a:solidFill>
              </a:rPr>
              <a:t> від </a:t>
            </a:r>
            <a:r>
              <a:rPr lang="ru-RU" sz="2800" b="1" dirty="0" err="1">
                <a:solidFill>
                  <a:schemeClr val="bg1"/>
                </a:solidFill>
              </a:rPr>
              <a:t>зимового</a:t>
            </a:r>
            <a:r>
              <a:rPr lang="ru-RU" sz="2800" b="1" dirty="0">
                <a:solidFill>
                  <a:schemeClr val="bg1"/>
                </a:solidFill>
              </a:rPr>
              <a:t> «сну». 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068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6224" y="581615"/>
            <a:ext cx="10171633" cy="720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Що відбувається в природі в </a:t>
            </a:r>
            <a:r>
              <a:rPr lang="uk-UA" sz="4000" b="1" dirty="0" smtClean="0">
                <a:solidFill>
                  <a:schemeClr val="bg1"/>
                </a:solidFill>
              </a:rPr>
              <a:t>березні?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6222" y="1458901"/>
            <a:ext cx="4985983" cy="621983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Сонце сильніше пригріває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86225" y="2111295"/>
            <a:ext cx="4985983" cy="6677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Тане сніг і </a:t>
            </a:r>
            <a:r>
              <a:rPr lang="uk-UA" sz="3200" b="1" dirty="0" smtClean="0"/>
              <a:t>лід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6225" y="2848219"/>
            <a:ext cx="4985983" cy="101939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3200" b="1" dirty="0" err="1" smtClean="0">
                <a:solidFill>
                  <a:schemeClr val="bg1"/>
                </a:solidFill>
                <a:cs typeface="Arial" pitchFamily="34" charset="0"/>
              </a:rPr>
              <a:t>Повітря</a:t>
            </a:r>
            <a:r>
              <a:rPr lang="ru-RU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cs typeface="Arial" pitchFamily="34" charset="0"/>
              </a:rPr>
              <a:t>стає</a:t>
            </a:r>
            <a:r>
              <a:rPr lang="ru-RU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cs typeface="Arial" pitchFamily="34" charset="0"/>
              </a:rPr>
              <a:t>теплішим</a:t>
            </a:r>
            <a:r>
              <a:rPr lang="ru-RU" sz="3200" b="1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cs typeface="Arial" pitchFamily="34" charset="0"/>
              </a:rPr>
              <a:t>ґ</a:t>
            </a:r>
            <a:r>
              <a:rPr lang="ru-RU" sz="3200" b="1" dirty="0" err="1" smtClean="0">
                <a:solidFill>
                  <a:schemeClr val="bg1"/>
                </a:solidFill>
                <a:cs typeface="Arial" pitchFamily="34" charset="0"/>
              </a:rPr>
              <a:t>рунт</a:t>
            </a:r>
            <a:r>
              <a:rPr lang="ru-RU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cs typeface="Arial" pitchFamily="34" charset="0"/>
              </a:rPr>
              <a:t>відтає</a:t>
            </a:r>
            <a:endParaRPr 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06" y="1455886"/>
            <a:ext cx="5056351" cy="35113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38970" y="3982015"/>
            <a:ext cx="4933236" cy="9852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На проталинах з’являються перші квіти.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259285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95624" y="1199620"/>
            <a:ext cx="4660890" cy="356744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Верболози зеленіють,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Потеплішали дощі.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Піднімається травиця. 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 терновому кущі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Вже з’явились перші квіти,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Мов казково-зимні сни.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Шпак заводить знову пісню,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Славлячи прихід весни.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32114" y="494529"/>
            <a:ext cx="9790777" cy="604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«Упізнай місяць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6514" y="4095207"/>
            <a:ext cx="158557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Квітень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95624" y="4897835"/>
            <a:ext cx="4660890" cy="8715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Яке слово заховалось у назві </a:t>
            </a:r>
            <a:r>
              <a:rPr lang="uk-UA" sz="2400" b="1" dirty="0" smtClean="0">
                <a:solidFill>
                  <a:schemeClr val="bg1"/>
                </a:solidFill>
              </a:rPr>
              <a:t>другого </a:t>
            </a:r>
            <a:r>
              <a:rPr lang="uk-UA" sz="2400" b="1" dirty="0">
                <a:solidFill>
                  <a:schemeClr val="bg1"/>
                </a:solidFill>
              </a:rPr>
              <a:t>весняного місяця?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34944" y="5038577"/>
            <a:ext cx="311207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Назви ознаки </a:t>
            </a:r>
            <a:r>
              <a:rPr lang="uk-UA" sz="2400" b="1" dirty="0" smtClean="0">
                <a:solidFill>
                  <a:schemeClr val="bg1"/>
                </a:solidFill>
              </a:rPr>
              <a:t>місяця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29" y="1190572"/>
            <a:ext cx="2872590" cy="371957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3883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55916" y="1295398"/>
            <a:ext cx="5085487" cy="3236815"/>
          </a:xfrm>
          <a:prstGeom prst="rect">
            <a:avLst/>
          </a:prstGeom>
          <a:solidFill>
            <a:srgbClr val="EB759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Яка </a:t>
            </a:r>
            <a:r>
              <a:rPr lang="ru-RU" sz="2800" b="1" dirty="0" err="1" smtClean="0"/>
              <a:t>влучна</a:t>
            </a:r>
            <a:r>
              <a:rPr lang="ru-RU" sz="2800" b="1" dirty="0" smtClean="0"/>
              <a:t> назва! У </a:t>
            </a:r>
            <a:r>
              <a:rPr lang="ru-RU" sz="2800" b="1" dirty="0" err="1"/>
              <a:t>квітні</a:t>
            </a:r>
            <a:r>
              <a:rPr lang="ru-RU" sz="2800" b="1" dirty="0"/>
              <a:t> </a:t>
            </a:r>
            <a:r>
              <a:rPr lang="ru-RU" sz="2800" b="1" dirty="0" err="1"/>
              <a:t>можна</a:t>
            </a:r>
            <a:r>
              <a:rPr lang="ru-RU" sz="2800" b="1" dirty="0"/>
              <a:t> </a:t>
            </a:r>
            <a:r>
              <a:rPr lang="ru-RU" sz="2800" b="1" dirty="0" err="1"/>
              <a:t>побачити</a:t>
            </a:r>
            <a:r>
              <a:rPr lang="ru-RU" sz="2800" b="1" dirty="0"/>
              <a:t> в лісі </a:t>
            </a:r>
            <a:r>
              <a:rPr lang="ru-RU" sz="2800" b="1" dirty="0" err="1"/>
              <a:t>буяння</a:t>
            </a:r>
            <a:r>
              <a:rPr lang="ru-RU" sz="2800" b="1" dirty="0"/>
              <a:t> рясту, </a:t>
            </a:r>
            <a:r>
              <a:rPr lang="ru-RU" sz="2800" b="1" dirty="0" err="1"/>
              <a:t>сону</a:t>
            </a:r>
            <a:r>
              <a:rPr lang="ru-RU" sz="2800" b="1" dirty="0"/>
              <a:t> й </a:t>
            </a:r>
            <a:r>
              <a:rPr lang="ru-RU" sz="2800" b="1" dirty="0" err="1"/>
              <a:t>медунки</a:t>
            </a:r>
            <a:r>
              <a:rPr lang="ru-RU" sz="2800" b="1" dirty="0"/>
              <a:t>. А </a:t>
            </a:r>
            <a:r>
              <a:rPr lang="ru-RU" sz="2800" b="1" dirty="0" err="1"/>
              <a:t>під</a:t>
            </a:r>
            <a:r>
              <a:rPr lang="ru-RU" sz="2800" b="1" dirty="0"/>
              <a:t> ногами, </a:t>
            </a:r>
            <a:r>
              <a:rPr lang="ru-RU" sz="2800" b="1" dirty="0" err="1"/>
              <a:t>ніби</a:t>
            </a:r>
            <a:r>
              <a:rPr lang="ru-RU" sz="2800" b="1" dirty="0"/>
              <a:t> </a:t>
            </a:r>
            <a:r>
              <a:rPr lang="ru-RU" sz="2800" b="1" dirty="0" err="1"/>
              <a:t>ясне</a:t>
            </a:r>
            <a:r>
              <a:rPr lang="ru-RU" sz="2800" b="1" dirty="0"/>
              <a:t> небо впало на землю, </a:t>
            </a:r>
            <a:r>
              <a:rPr lang="ru-RU" sz="2800" b="1" dirty="0" err="1"/>
              <a:t>розлилося</a:t>
            </a:r>
            <a:r>
              <a:rPr lang="ru-RU" sz="2800" b="1" dirty="0"/>
              <a:t> </a:t>
            </a:r>
            <a:r>
              <a:rPr lang="ru-RU" sz="2800" b="1" dirty="0" err="1"/>
              <a:t>синє</a:t>
            </a:r>
            <a:r>
              <a:rPr lang="ru-RU" sz="2800" b="1" dirty="0"/>
              <a:t> море </a:t>
            </a:r>
            <a:r>
              <a:rPr lang="ru-RU" sz="2800" b="1" dirty="0" err="1"/>
              <a:t>пролісків</a:t>
            </a:r>
            <a:r>
              <a:rPr lang="ru-RU" sz="2800" b="1" dirty="0"/>
              <a:t>. В садах </a:t>
            </a:r>
            <a:r>
              <a:rPr lang="ru-RU" sz="2800" b="1" dirty="0" err="1"/>
              <a:t>цвітуть</a:t>
            </a:r>
            <a:r>
              <a:rPr lang="ru-RU" sz="2800" b="1" dirty="0"/>
              <a:t> </a:t>
            </a:r>
            <a:r>
              <a:rPr lang="ru-RU" sz="2800" b="1" dirty="0" err="1"/>
              <a:t>абрикоси</a:t>
            </a:r>
            <a:r>
              <a:rPr lang="ru-RU" sz="2800" b="1" dirty="0"/>
              <a:t>, </a:t>
            </a:r>
            <a:r>
              <a:rPr lang="ru-RU" sz="2800" b="1" dirty="0" err="1"/>
              <a:t>вишні</a:t>
            </a:r>
            <a:r>
              <a:rPr lang="ru-RU" sz="2800" b="1" dirty="0"/>
              <a:t> й </a:t>
            </a:r>
            <a:r>
              <a:rPr lang="ru-RU" sz="2800" b="1" dirty="0" err="1"/>
              <a:t>сливи</a:t>
            </a:r>
            <a:r>
              <a:rPr lang="ru-RU" sz="2800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61" y="1350707"/>
            <a:ext cx="3303553" cy="247766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0516" y="527776"/>
            <a:ext cx="9989370" cy="691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Квітень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22" y="3924367"/>
            <a:ext cx="3991864" cy="201932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79713" y="4649032"/>
            <a:ext cx="6380755" cy="10488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Другий період — </a:t>
            </a:r>
            <a:r>
              <a:rPr lang="ru-RU" sz="2800" b="1" dirty="0" smtClean="0"/>
              <a:t>оживання,</a:t>
            </a:r>
            <a:endParaRPr lang="uk-UA" sz="2800" b="1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весна </a:t>
            </a:r>
            <a:r>
              <a:rPr lang="ru-RU" sz="2800" b="1" dirty="0">
                <a:solidFill>
                  <a:srgbClr val="FFFF00"/>
                </a:solidFill>
              </a:rPr>
              <a:t>води </a:t>
            </a:r>
            <a:r>
              <a:rPr lang="ru-RU" sz="2800" b="1" dirty="0"/>
              <a:t>— настає повінь, водопілля</a:t>
            </a:r>
          </a:p>
        </p:txBody>
      </p:sp>
    </p:spTree>
    <p:extLst>
      <p:ext uri="{BB962C8B-B14F-4D97-AF65-F5344CB8AC3E}">
        <p14:creationId xmlns:p14="http://schemas.microsoft.com/office/powerpoint/2010/main" val="22216819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672</Words>
  <Application>Microsoft Office PowerPoint</Application>
  <PresentationFormat>Произвольный</PresentationFormat>
  <Paragraphs>140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77</cp:revision>
  <dcterms:created xsi:type="dcterms:W3CDTF">2018-01-05T16:38:53Z</dcterms:created>
  <dcterms:modified xsi:type="dcterms:W3CDTF">2025-03-18T14:43:28Z</dcterms:modified>
</cp:coreProperties>
</file>