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1190" r:id="rId3"/>
    <p:sldId id="1186" r:id="rId4"/>
    <p:sldId id="970" r:id="rId5"/>
    <p:sldId id="1187" r:id="rId6"/>
    <p:sldId id="1142" r:id="rId7"/>
    <p:sldId id="1183" r:id="rId8"/>
    <p:sldId id="1177" r:id="rId9"/>
    <p:sldId id="1188" r:id="rId10"/>
    <p:sldId id="1191" r:id="rId11"/>
    <p:sldId id="118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2F3242"/>
    <a:srgbClr val="3C4272"/>
    <a:srgbClr val="A6D724"/>
    <a:srgbClr val="D5F360"/>
    <a:srgbClr val="F0CC6C"/>
    <a:srgbClr val="3A6B40"/>
    <a:srgbClr val="539D5E"/>
    <a:srgbClr val="56495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2047" autoAdjust="0"/>
  </p:normalViewPr>
  <p:slideViewPr>
    <p:cSldViewPr snapToGrid="0">
      <p:cViewPr varScale="1">
        <p:scale>
          <a:sx n="80" d="100"/>
          <a:sy n="80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4612" y="4143806"/>
            <a:ext cx="9381018" cy="16004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Василь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Сухомлинський </a:t>
            </a:r>
            <a:endParaRPr lang="uk-UA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Нехай будуть і Соловей, і Жук»</a:t>
            </a:r>
            <a:endParaRPr lang="uk-UA" sz="333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CC96A3C-B55F-4623-9C62-156F17C78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13" y="1328142"/>
            <a:ext cx="3203412" cy="2241296"/>
          </a:xfrm>
          <a:prstGeom prst="round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480503" y="1455182"/>
            <a:ext cx="32751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колі літературних казок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4420" y="520439"/>
            <a:ext cx="9922131" cy="7205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0584" y="3033171"/>
            <a:ext cx="4388768" cy="13849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Вдома прочитай казку в особах, передаючи характер персонажів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6874921" y="2731642"/>
            <a:ext cx="3811247" cy="297918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27216" y="1339702"/>
            <a:ext cx="8816537" cy="12003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Чого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дізналися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 уроці?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Чому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твір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В. Сухомлинського «Нехай будуть і Соловей, 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Жук»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розмістили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 розділі «Літературні казки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»?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4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010" y="494528"/>
            <a:ext cx="8732066" cy="914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Емоції Овочі фрукти\Морк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/>
          <a:stretch/>
        </p:blipFill>
        <p:spPr bwMode="auto">
          <a:xfrm>
            <a:off x="550408" y="1574602"/>
            <a:ext cx="2088000" cy="25243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0408" y="4162364"/>
            <a:ext cx="2096590" cy="86232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Корисна інформація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9" name="Picture 3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 b="4966"/>
          <a:stretch/>
        </p:blipFill>
        <p:spPr bwMode="auto">
          <a:xfrm>
            <a:off x="2796689" y="2697743"/>
            <a:ext cx="1895309" cy="237143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96688" y="5148822"/>
            <a:ext cx="1895309" cy="79701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 все зрозуміло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20301" y="4291868"/>
            <a:ext cx="1907670" cy="12416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Час пролетів непомітно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91998" y="3936906"/>
            <a:ext cx="2403612" cy="86232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Працювалось легко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3316" y="5083507"/>
            <a:ext cx="2254872" cy="86232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Непотрібна інформація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0" name="Picture 4" descr="D:\Картинки до тестів\Емоції Овочі фрукти\Огір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27" y="1574602"/>
            <a:ext cx="2246283" cy="224628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до тестів\Емоції Овочі фрукти\Помідор злий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7247206" y="2697744"/>
            <a:ext cx="2225165" cy="23051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301" y="1574602"/>
            <a:ext cx="1831470" cy="26289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9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576480" y="2045390"/>
            <a:ext cx="6040060" cy="284757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Знову наш шкільний дзвінок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Кличе всіх нас на урок.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Тож швиденько ти сідай,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Новинки – цікавинки </a:t>
            </a:r>
            <a:endParaRPr 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себе відкривай.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7566" y="647606"/>
            <a:ext cx="9576633" cy="7774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4FC4111-E6CB-4AE7-AC6B-FD91A111A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7" b="6631"/>
          <a:stretch/>
        </p:blipFill>
        <p:spPr>
          <a:xfrm>
            <a:off x="863708" y="1969221"/>
            <a:ext cx="3309757" cy="353519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81C3F2DE-F9BC-4F94-ADCC-C9ECF60065AE}"/>
              </a:ext>
            </a:extLst>
          </p:cNvPr>
          <p:cNvSpPr/>
          <p:nvPr/>
        </p:nvSpPr>
        <p:spPr>
          <a:xfrm>
            <a:off x="4517571" y="1714714"/>
            <a:ext cx="4542628" cy="661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Голова – щоб думати.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84B4DDB1-19F2-4129-9355-47283EADBE36}"/>
              </a:ext>
            </a:extLst>
          </p:cNvPr>
          <p:cNvSpPr/>
          <p:nvPr/>
        </p:nvSpPr>
        <p:spPr>
          <a:xfrm>
            <a:off x="5841391" y="2510915"/>
            <a:ext cx="4542628" cy="6613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Очі – щоб бачити.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98F80B7A-7092-4C05-8B8F-1C11320F7BBD}"/>
              </a:ext>
            </a:extLst>
          </p:cNvPr>
          <p:cNvSpPr/>
          <p:nvPr/>
        </p:nvSpPr>
        <p:spPr>
          <a:xfrm>
            <a:off x="6299988" y="3293856"/>
            <a:ext cx="4542628" cy="661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Вуха – щоб чути.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FA7D727B-C46D-42C1-8F2C-3E313849BCAD}"/>
              </a:ext>
            </a:extLst>
          </p:cNvPr>
          <p:cNvSpPr/>
          <p:nvPr/>
        </p:nvSpPr>
        <p:spPr>
          <a:xfrm>
            <a:off x="5732535" y="4079992"/>
            <a:ext cx="4542628" cy="750783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Руки – щоб працювати.</a:t>
            </a:r>
          </a:p>
        </p:txBody>
      </p:sp>
      <p:sp>
        <p:nvSpPr>
          <p:cNvPr id="15" name="Сердце 14">
            <a:extLst>
              <a:ext uri="{FF2B5EF4-FFF2-40B4-BE49-F238E27FC236}">
                <a16:creationId xmlns:a16="http://schemas.microsoft.com/office/drawing/2014/main" xmlns="" id="{622F9CDE-33A9-49E4-BCF5-E104680210B7}"/>
              </a:ext>
            </a:extLst>
          </p:cNvPr>
          <p:cNvSpPr/>
          <p:nvPr/>
        </p:nvSpPr>
        <p:spPr>
          <a:xfrm>
            <a:off x="9538745" y="5060153"/>
            <a:ext cx="580300" cy="62285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408161AD-397B-4862-8B81-9BB1CF374784}"/>
              </a:ext>
            </a:extLst>
          </p:cNvPr>
          <p:cNvSpPr/>
          <p:nvPr/>
        </p:nvSpPr>
        <p:spPr>
          <a:xfrm>
            <a:off x="4731049" y="4932222"/>
            <a:ext cx="4542628" cy="75078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Серце – щоб відчувати.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67565" y="647606"/>
            <a:ext cx="9576633" cy="7774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 все взяли на урок?»</a:t>
            </a:r>
          </a:p>
        </p:txBody>
      </p:sp>
    </p:spTree>
    <p:extLst>
      <p:ext uri="{BB962C8B-B14F-4D97-AF65-F5344CB8AC3E}">
        <p14:creationId xmlns:p14="http://schemas.microsoft.com/office/powerpoint/2010/main" val="417070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8D680240-E512-40DB-986F-C31A2046D1DC}"/>
              </a:ext>
            </a:extLst>
          </p:cNvPr>
          <p:cNvSpPr/>
          <p:nvPr/>
        </p:nvSpPr>
        <p:spPr>
          <a:xfrm>
            <a:off x="1039892" y="545218"/>
            <a:ext cx="10004160" cy="736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Цікавинки мови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14D735-FF92-4DE1-B269-AA0D4BC51E9C}"/>
              </a:ext>
            </a:extLst>
          </p:cNvPr>
          <p:cNvSpPr txBox="1"/>
          <p:nvPr/>
        </p:nvSpPr>
        <p:spPr>
          <a:xfrm>
            <a:off x="1111141" y="2125307"/>
            <a:ext cx="173676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Життя </a:t>
            </a:r>
            <a:r>
              <a:rPr lang="uk-UA" sz="3200" b="1" dirty="0" smtClean="0"/>
              <a:t> </a:t>
            </a:r>
            <a:r>
              <a:rPr lang="uk-UA" sz="3200" b="1" dirty="0"/>
              <a:t>Шиття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14D735-FF92-4DE1-B269-AA0D4BC51E9C}"/>
              </a:ext>
            </a:extLst>
          </p:cNvPr>
          <p:cNvSpPr txBox="1"/>
          <p:nvPr/>
        </p:nvSpPr>
        <p:spPr>
          <a:xfrm>
            <a:off x="5993619" y="2125306"/>
            <a:ext cx="2452357" cy="1077218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Дошивати </a:t>
            </a:r>
            <a:r>
              <a:rPr lang="uk-UA" sz="3200" b="1" dirty="0" smtClean="0"/>
              <a:t>Доживати</a:t>
            </a:r>
            <a:endParaRPr lang="uk-UA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2771D8-333A-44A7-9619-332613766E78}"/>
              </a:ext>
            </a:extLst>
          </p:cNvPr>
          <p:cNvSpPr txBox="1"/>
          <p:nvPr/>
        </p:nvSpPr>
        <p:spPr>
          <a:xfrm>
            <a:off x="3345421" y="2125308"/>
            <a:ext cx="2001095" cy="1077218"/>
          </a:xfrm>
          <a:prstGeom prst="rect">
            <a:avLst/>
          </a:prstGeom>
          <a:solidFill>
            <a:srgbClr val="FF434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Тушити </a:t>
            </a:r>
            <a:r>
              <a:rPr lang="uk-UA" sz="3200" b="1" dirty="0" smtClean="0"/>
              <a:t> </a:t>
            </a:r>
            <a:r>
              <a:rPr lang="uk-UA" sz="3200" b="1" dirty="0"/>
              <a:t>Тужити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F26D898-E70E-4D30-87FA-F3EDA42D4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6" r="42773" b="56912"/>
          <a:stretch/>
        </p:blipFill>
        <p:spPr>
          <a:xfrm>
            <a:off x="9227648" y="2220307"/>
            <a:ext cx="1816404" cy="352191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кутник: округлені кути 11">
            <a:extLst>
              <a:ext uri="{FF2B5EF4-FFF2-40B4-BE49-F238E27FC236}">
                <a16:creationId xmlns:a16="http://schemas.microsoft.com/office/drawing/2014/main" xmlns="" id="{D888C40D-FD34-4564-9E62-0116B8C1DD37}"/>
              </a:ext>
            </a:extLst>
          </p:cNvPr>
          <p:cNvSpPr/>
          <p:nvPr/>
        </p:nvSpPr>
        <p:spPr>
          <a:xfrm>
            <a:off x="1101891" y="1393399"/>
            <a:ext cx="8802130" cy="58978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пари слів. Чим вони схожі? Чим різняться?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D888C40D-FD34-4564-9E62-0116B8C1DD37}"/>
              </a:ext>
            </a:extLst>
          </p:cNvPr>
          <p:cNvSpPr/>
          <p:nvPr/>
        </p:nvSpPr>
        <p:spPr>
          <a:xfrm>
            <a:off x="1101891" y="3434960"/>
            <a:ext cx="3612613" cy="54630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Гра «Назви лагідно»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14D735-FF92-4DE1-B269-AA0D4BC51E9C}"/>
              </a:ext>
            </a:extLst>
          </p:cNvPr>
          <p:cNvSpPr txBox="1"/>
          <p:nvPr/>
        </p:nvSpPr>
        <p:spPr>
          <a:xfrm>
            <a:off x="1039892" y="4328136"/>
            <a:ext cx="2320826" cy="175432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Книжка – </a:t>
            </a:r>
          </a:p>
          <a:p>
            <a:pPr algn="ctr"/>
            <a:r>
              <a:rPr lang="uk-UA" sz="3600" b="1" dirty="0" smtClean="0"/>
              <a:t>вірш – </a:t>
            </a:r>
          </a:p>
          <a:p>
            <a:pPr algn="ctr"/>
            <a:r>
              <a:rPr lang="uk-UA" sz="3600" b="1" dirty="0" smtClean="0"/>
              <a:t>жаба –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514D735-FF92-4DE1-B269-AA0D4BC51E9C}"/>
              </a:ext>
            </a:extLst>
          </p:cNvPr>
          <p:cNvSpPr txBox="1"/>
          <p:nvPr/>
        </p:nvSpPr>
        <p:spPr>
          <a:xfrm>
            <a:off x="3606564" y="4328136"/>
            <a:ext cx="214109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ложка – </a:t>
            </a:r>
          </a:p>
          <a:p>
            <a:pPr algn="ctr"/>
            <a:r>
              <a:rPr lang="uk-UA" sz="3600" b="1" dirty="0" smtClean="0"/>
              <a:t>чашка – </a:t>
            </a:r>
          </a:p>
          <a:p>
            <a:pPr algn="ctr"/>
            <a:r>
              <a:rPr lang="uk-UA" sz="3600" b="1" dirty="0" smtClean="0"/>
              <a:t>жук –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514D735-FF92-4DE1-B269-AA0D4BC51E9C}"/>
              </a:ext>
            </a:extLst>
          </p:cNvPr>
          <p:cNvSpPr txBox="1"/>
          <p:nvPr/>
        </p:nvSpPr>
        <p:spPr>
          <a:xfrm>
            <a:off x="6006871" y="4328136"/>
            <a:ext cx="245235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ліжко – </a:t>
            </a:r>
          </a:p>
          <a:p>
            <a:pPr algn="ctr"/>
            <a:r>
              <a:rPr lang="uk-UA" sz="3600" b="1" dirty="0" smtClean="0"/>
              <a:t>рушник – </a:t>
            </a:r>
          </a:p>
          <a:p>
            <a:pPr algn="ctr"/>
            <a:r>
              <a:rPr lang="uk-UA" sz="3600" b="1" dirty="0" smtClean="0"/>
              <a:t>вишні – </a:t>
            </a:r>
          </a:p>
        </p:txBody>
      </p:sp>
    </p:spTree>
    <p:extLst>
      <p:ext uri="{BB962C8B-B14F-4D97-AF65-F5344CB8AC3E}">
        <p14:creationId xmlns:p14="http://schemas.microsoft.com/office/powerpoint/2010/main" val="388596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8D680240-E512-40DB-986F-C31A2046D1DC}"/>
              </a:ext>
            </a:extLst>
          </p:cNvPr>
          <p:cNvSpPr/>
          <p:nvPr/>
        </p:nvSpPr>
        <p:spPr>
          <a:xfrm>
            <a:off x="1056533" y="458903"/>
            <a:ext cx="10130024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1056533" y="1277478"/>
            <a:ext cx="4225266" cy="255389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У долині цілий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день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Він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співа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дзвінких пісень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верба і як калина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Птах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цей — символ України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Тішить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піснею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людей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Гарна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пташка —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</a:p>
        </p:txBody>
      </p:sp>
      <p:sp>
        <p:nvSpPr>
          <p:cNvPr id="4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3446007" y="3252487"/>
            <a:ext cx="1602798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соловей</a:t>
            </a:r>
          </a:p>
        </p:txBody>
      </p:sp>
      <p:sp>
        <p:nvSpPr>
          <p:cNvPr id="5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1056533" y="4062378"/>
            <a:ext cx="4096616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Хоч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не олень –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роги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має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І не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птиця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літає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Чорний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чорний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а не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крук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малий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моторний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…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4059196" y="5342253"/>
            <a:ext cx="111788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жук</a:t>
            </a:r>
          </a:p>
        </p:txBody>
      </p:sp>
      <p:pic>
        <p:nvPicPr>
          <p:cNvPr id="1026" name="Picture 2" descr="Загадки про тварин. Автор: Голомозий Ігор - МегаЗнай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"/>
          <a:stretch/>
        </p:blipFill>
        <p:spPr bwMode="auto">
          <a:xfrm>
            <a:off x="5506971" y="4020807"/>
            <a:ext cx="2592000" cy="182521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ловейко: вісім фактів :: Пернаті друзі, птахи України, орнітологія :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8" r="7555"/>
          <a:stretch/>
        </p:blipFill>
        <p:spPr bwMode="auto">
          <a:xfrm>
            <a:off x="5492696" y="1292600"/>
            <a:ext cx="2513968" cy="259731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D888C40D-FD34-4564-9E62-0116B8C1DD37}"/>
              </a:ext>
            </a:extLst>
          </p:cNvPr>
          <p:cNvSpPr/>
          <p:nvPr/>
        </p:nvSpPr>
        <p:spPr>
          <a:xfrm>
            <a:off x="8098971" y="1292601"/>
            <a:ext cx="3087586" cy="129865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Поміркуй, чим схожі і чим різняться соловей і жук?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кутник: округлені кути 11">
            <a:extLst>
              <a:ext uri="{FF2B5EF4-FFF2-40B4-BE49-F238E27FC236}">
                <a16:creationId xmlns:a16="http://schemas.microsoft.com/office/drawing/2014/main" xmlns="" id="{D888C40D-FD34-4564-9E62-0116B8C1DD37}"/>
              </a:ext>
            </a:extLst>
          </p:cNvPr>
          <p:cNvSpPr/>
          <p:nvPr/>
        </p:nvSpPr>
        <p:spPr>
          <a:xfrm>
            <a:off x="8306790" y="2711280"/>
            <a:ext cx="2671947" cy="85069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ти знаєш про цих тварин?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D888C40D-FD34-4564-9E62-0116B8C1DD37}"/>
              </a:ext>
            </a:extLst>
          </p:cNvPr>
          <p:cNvSpPr/>
          <p:nvPr/>
        </p:nvSpPr>
        <p:spPr>
          <a:xfrm>
            <a:off x="8306790" y="4020807"/>
            <a:ext cx="2671947" cy="182521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Пофантазуй, як вони можуть ставитися один до одного.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9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11095" y="582906"/>
            <a:ext cx="10251709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95" y="1486511"/>
            <a:ext cx="3720282" cy="37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7633" y="1486509"/>
            <a:ext cx="4441365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ознайомимось з твором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Василя Сухомлинського 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«Нехай будуть 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і </a:t>
            </a:r>
            <a:r>
              <a:rPr lang="uk-UA" sz="2800" b="1" dirty="0">
                <a:solidFill>
                  <a:srgbClr val="FFFF00"/>
                </a:solidFill>
              </a:rPr>
              <a:t>Соловей, і Жук»</a:t>
            </a:r>
          </a:p>
          <a:p>
            <a:pPr algn="ctr"/>
            <a:r>
              <a:rPr lang="uk-UA" sz="2800" b="1" dirty="0" smtClean="0"/>
              <a:t>Дізнаємось,</a:t>
            </a:r>
            <a:r>
              <a:rPr lang="uk-UA" sz="2800" dirty="0"/>
              <a:t> </a:t>
            </a:r>
            <a:r>
              <a:rPr lang="uk-UA" sz="2800" b="1" dirty="0"/>
              <a:t>що </a:t>
            </a:r>
            <a:r>
              <a:rPr lang="uk-UA" sz="2800" b="1" dirty="0" smtClean="0">
                <a:solidFill>
                  <a:schemeClr val="bg1"/>
                </a:solidFill>
              </a:rPr>
              <a:t>право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життя мають усі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7" name="Picture 2" descr="Результат пошуку зображень за запитом василь сухомлинський">
            <a:extLst>
              <a:ext uri="{FF2B5EF4-FFF2-40B4-BE49-F238E27FC236}">
                <a16:creationId xmlns:a16="http://schemas.microsoft.com/office/drawing/2014/main" xmlns="" id="{55C5C6FE-D134-4D3C-86CA-BDCE6277A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93" y="1889683"/>
            <a:ext cx="2507754" cy="31096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0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4615" y="488822"/>
            <a:ext cx="10632332" cy="6987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Василь Сухомлинський «Нехай будуть і Соловей, і Жук»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D455451-86ED-4C1B-9B4E-AAA063859989}"/>
              </a:ext>
            </a:extLst>
          </p:cNvPr>
          <p:cNvSpPr/>
          <p:nvPr/>
        </p:nvSpPr>
        <p:spPr>
          <a:xfrm>
            <a:off x="3355272" y="1209365"/>
            <a:ext cx="8286972" cy="507682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У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садку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співав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Соловей.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пісня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була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чудова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знав,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пісню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люблять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і тому 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дивився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з г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рдістю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квітучий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сад, на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яскраве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синє небо й на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маленьку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Дівчинку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яка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сиділа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в саду і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слухала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пісню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поряд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із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Солов’єм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літав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великий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рогатий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Жук.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літав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гудів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Соловей перервав свою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пісню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каже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з досадою Жуку: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Припини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гудіти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даєш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мені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співати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Твоє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гудіння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потрібне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нік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му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8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2800" b="1" dirty="0" err="1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взагалі</a:t>
            </a:r>
            <a:r>
              <a:rPr lang="ru-RU" sz="28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краще</a:t>
            </a:r>
            <a:r>
              <a:rPr lang="ru-RU" sz="28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8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б, </a:t>
            </a:r>
            <a:r>
              <a:rPr lang="ru-RU" sz="2800" b="1" dirty="0" err="1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якби</a:t>
            </a:r>
            <a:r>
              <a:rPr lang="ru-RU" sz="28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тебе, Жука, </a:t>
            </a:r>
            <a:r>
              <a:rPr lang="ru-RU" sz="2800" b="1" dirty="0" err="1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зовсім</a:t>
            </a:r>
            <a:r>
              <a:rPr lang="ru-RU" sz="28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b="1" dirty="0" err="1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8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b="1" dirty="0">
                <a:solidFill>
                  <a:srgbClr val="FF4343"/>
                </a:solidFill>
              </a:rPr>
              <a:t>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512" y="3418302"/>
            <a:ext cx="281313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З </a:t>
            </a:r>
            <a:r>
              <a:rPr lang="ru-RU" sz="2400" b="1" dirty="0" err="1">
                <a:solidFill>
                  <a:schemeClr val="bg1"/>
                </a:solidFill>
              </a:rPr>
              <a:t>яким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почуттям</a:t>
            </a:r>
            <a:r>
              <a:rPr lang="ru-RU" sz="2400" b="1" dirty="0">
                <a:solidFill>
                  <a:schemeClr val="bg1"/>
                </a:solidFill>
              </a:rPr>
              <a:t> Соловей </a:t>
            </a:r>
            <a:r>
              <a:rPr lang="ru-RU" sz="2400" b="1" dirty="0" err="1">
                <a:solidFill>
                  <a:schemeClr val="bg1"/>
                </a:solidFill>
              </a:rPr>
              <a:t>дивився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світ</a:t>
            </a:r>
            <a:r>
              <a:rPr lang="ru-RU" sz="2400" b="1" dirty="0">
                <a:solidFill>
                  <a:schemeClr val="bg1"/>
                </a:solidFill>
              </a:rPr>
              <a:t>? </a:t>
            </a:r>
            <a:r>
              <a:rPr lang="ru-RU" sz="2400" b="1" dirty="0" err="1">
                <a:solidFill>
                  <a:schemeClr val="bg1"/>
                </a:solidFill>
              </a:rPr>
              <a:t>Знайди</a:t>
            </a:r>
            <a:r>
              <a:rPr lang="ru-RU" sz="2400" b="1" dirty="0">
                <a:solidFill>
                  <a:schemeClr val="bg1"/>
                </a:solidFill>
              </a:rPr>
              <a:t> та прочитай про </a:t>
            </a:r>
            <a:r>
              <a:rPr lang="ru-RU" sz="2400" b="1" dirty="0" err="1">
                <a:solidFill>
                  <a:schemeClr val="bg1"/>
                </a:solidFill>
              </a:rPr>
              <a:t>це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речення</a:t>
            </a:r>
            <a:r>
              <a:rPr lang="ru-RU" sz="2400" b="1" dirty="0">
                <a:solidFill>
                  <a:schemeClr val="bg1"/>
                </a:solidFill>
              </a:rPr>
              <a:t> в </a:t>
            </a:r>
            <a:r>
              <a:rPr lang="ru-RU" sz="2400" b="1" dirty="0" err="1">
                <a:solidFill>
                  <a:schemeClr val="bg1"/>
                </a:solidFill>
              </a:rPr>
              <a:t>тексті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2" name="Picture 2" descr="Василь Сухомлинський, &quot;Соловей і Жук&quot; (казка-оповідання) - Мала Сторі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15" y="1341772"/>
            <a:ext cx="2196935" cy="18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2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D455451-86ED-4C1B-9B4E-AAA063859989}"/>
              </a:ext>
            </a:extLst>
          </p:cNvPr>
          <p:cNvSpPr/>
          <p:nvPr/>
        </p:nvSpPr>
        <p:spPr>
          <a:xfrm>
            <a:off x="2921330" y="1187532"/>
            <a:ext cx="8395854" cy="530715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Жук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гідністю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відповів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algn="just"/>
            <a:r>
              <a:rPr lang="ru-RU" sz="28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800" b="1" dirty="0" err="1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</a:t>
            </a:r>
            <a:r>
              <a:rPr lang="ru-RU" sz="28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Солов’ю</a:t>
            </a:r>
            <a:r>
              <a:rPr lang="ru-RU" sz="28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без мене, Жука, </a:t>
            </a:r>
            <a:r>
              <a:rPr lang="ru-RU" sz="2800" b="1" dirty="0" err="1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sz="28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8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неможливий</a:t>
            </a:r>
            <a:r>
              <a:rPr lang="ru-RU" sz="28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і без тебе, </a:t>
            </a:r>
            <a:r>
              <a:rPr lang="ru-RU" sz="2800" b="1" dirty="0" err="1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Солов’я</a:t>
            </a:r>
            <a:r>
              <a:rPr lang="ru-RU" sz="28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Оце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так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мудрість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! —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засміявся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Соловей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.—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Отже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теж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потрібний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людям? Ось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запитаємо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Дівчинки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вона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скаже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хто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потрібен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людям, і хто не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потрібен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Полетіли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Соловей і Жук до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Дівчинки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запитують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algn="just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— Скажи,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Дівчинко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кого треба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залишити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в світі —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Солов’я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Жука? </a:t>
            </a:r>
          </a:p>
          <a:p>
            <a:pPr algn="just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ru-RU" sz="28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Нехай </a:t>
            </a:r>
            <a:r>
              <a:rPr lang="ru-RU" sz="2800" b="1" dirty="0" err="1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будуть</a:t>
            </a:r>
            <a:r>
              <a:rPr lang="ru-RU" sz="28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Соловей, і Жук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—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відповіла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Дівчинка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Подумавши, додала: — Як же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без Жука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4615" y="488822"/>
            <a:ext cx="10512569" cy="6987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Василь Сухомлинський «Нехай будуть і Соловей, і Жук»</a:t>
            </a:r>
          </a:p>
        </p:txBody>
      </p:sp>
      <p:pic>
        <p:nvPicPr>
          <p:cNvPr id="1026" name="Picture 2" descr="Василь Сухомлинський, &quot;Соловей і Жук&quot; (казка-оповідання) - Мала Сторі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2" y="1276583"/>
            <a:ext cx="2196935" cy="18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2732" y="3240172"/>
            <a:ext cx="2196935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З </a:t>
            </a:r>
            <a:r>
              <a:rPr lang="ru-RU" sz="2400" b="1" dirty="0" err="1">
                <a:solidFill>
                  <a:schemeClr val="bg1"/>
                </a:solidFill>
              </a:rPr>
              <a:t>яким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почуттям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відповів</a:t>
            </a:r>
            <a:r>
              <a:rPr lang="ru-RU" sz="2400" b="1" dirty="0">
                <a:solidFill>
                  <a:schemeClr val="bg1"/>
                </a:solidFill>
              </a:rPr>
              <a:t> Жук </a:t>
            </a:r>
            <a:r>
              <a:rPr lang="ru-RU" sz="2400" b="1" dirty="0" err="1">
                <a:solidFill>
                  <a:schemeClr val="bg1"/>
                </a:solidFill>
              </a:rPr>
              <a:t>Солов’ю</a:t>
            </a:r>
            <a:r>
              <a:rPr lang="ru-RU" sz="2400" b="1" dirty="0">
                <a:solidFill>
                  <a:schemeClr val="bg1"/>
                </a:solidFill>
              </a:rPr>
              <a:t>? Прочитай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9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6899" y="494529"/>
            <a:ext cx="10295905" cy="7523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Дай відповіді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питання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xmlns="" id="{4F07C1AF-FBF7-45D3-B307-B30F67041B01}"/>
              </a:ext>
            </a:extLst>
          </p:cNvPr>
          <p:cNvSpPr/>
          <p:nvPr/>
        </p:nvSpPr>
        <p:spPr>
          <a:xfrm>
            <a:off x="953371" y="1405203"/>
            <a:ext cx="7062473" cy="145674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Хто дійові особи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казки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Знайди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та прочитай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відповідь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Дівчинки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Чи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згоден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згодна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 нею? Чому? </a:t>
            </a:r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:a16="http://schemas.microsoft.com/office/drawing/2014/main" xmlns="" id="{C3EF929C-077D-4718-B21B-830736A00984}"/>
              </a:ext>
            </a:extLst>
          </p:cNvPr>
          <p:cNvSpPr/>
          <p:nvPr/>
        </p:nvSpPr>
        <p:spPr>
          <a:xfrm>
            <a:off x="4187492" y="3940599"/>
            <a:ext cx="2498316" cy="2030680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гордість 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гідність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злість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впевненість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708FE9E-EDCF-47F8-B674-099C712B2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707"/>
          <a:stretch/>
        </p:blipFill>
        <p:spPr>
          <a:xfrm>
            <a:off x="9462836" y="1433080"/>
            <a:ext cx="1699968" cy="424332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: скругленные углы 1">
            <a:extLst>
              <a:ext uri="{FF2B5EF4-FFF2-40B4-BE49-F238E27FC236}">
                <a16:creationId xmlns:a16="http://schemas.microsoft.com/office/drawing/2014/main" xmlns="" id="{C3EF929C-077D-4718-B21B-830736A00984}"/>
              </a:ext>
            </a:extLst>
          </p:cNvPr>
          <p:cNvSpPr/>
          <p:nvPr/>
        </p:nvSpPr>
        <p:spPr>
          <a:xfrm>
            <a:off x="953371" y="4292962"/>
            <a:ext cx="2398354" cy="91037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Соловей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1">
            <a:extLst>
              <a:ext uri="{FF2B5EF4-FFF2-40B4-BE49-F238E27FC236}">
                <a16:creationId xmlns:a16="http://schemas.microsoft.com/office/drawing/2014/main" xmlns="" id="{C3EF929C-077D-4718-B21B-830736A00984}"/>
              </a:ext>
            </a:extLst>
          </p:cNvPr>
          <p:cNvSpPr/>
          <p:nvPr/>
        </p:nvSpPr>
        <p:spPr>
          <a:xfrm>
            <a:off x="7096447" y="4419603"/>
            <a:ext cx="1988176" cy="78373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Жук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12">
            <a:extLst>
              <a:ext uri="{FF2B5EF4-FFF2-40B4-BE49-F238E27FC236}">
                <a16:creationId xmlns:a16="http://schemas.microsoft.com/office/drawing/2014/main" xmlns="" id="{4F07C1AF-FBF7-45D3-B307-B30F67041B01}"/>
              </a:ext>
            </a:extLst>
          </p:cNvPr>
          <p:cNvSpPr/>
          <p:nvPr/>
        </p:nvSpPr>
        <p:spPr>
          <a:xfrm>
            <a:off x="888056" y="2960913"/>
            <a:ext cx="8196567" cy="88471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цих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почуттів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виявляв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Соловей, 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Жук?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Доведи свою думку,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звертаючись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до тексту.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360676" y="4762006"/>
            <a:ext cx="914400" cy="4946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421492" y="4811472"/>
            <a:ext cx="853584" cy="98717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351725" y="4292962"/>
            <a:ext cx="1232150" cy="29091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3351725" y="4955939"/>
            <a:ext cx="1220275" cy="19793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49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210" y="519505"/>
            <a:ext cx="10169219" cy="7867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/>
            <a:r>
              <a:rPr lang="uk-UA" sz="4000" b="1" dirty="0" smtClean="0">
                <a:latin typeface="+mn-lt"/>
              </a:rPr>
              <a:t>Вибери </a:t>
            </a:r>
            <a:r>
              <a:rPr lang="uk-UA" sz="4000" b="1" dirty="0" smtClean="0">
                <a:latin typeface="+mn-lt"/>
              </a:rPr>
              <a:t>правильні </a:t>
            </a:r>
            <a:r>
              <a:rPr lang="uk-UA" sz="4000" b="1" dirty="0" smtClean="0">
                <a:latin typeface="+mn-lt"/>
              </a:rPr>
              <a:t>твердження</a:t>
            </a:r>
            <a:endParaRPr lang="ru-RU" sz="4000" dirty="0"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19397" y="1549360"/>
            <a:ext cx="8439965" cy="391596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Жук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Соловей та дівчинка розмовляють різними мовами, тому не можуть зрозуміти один одного.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Не дуже привабливо виглядає той, хто дуже любить себе та не цінує інших.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Чудово, що в природі стільки різноманіття. Було б жахливо, якби всі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були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однаковими.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Жук може бути гарним другом, а соловей – ні.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Загадки про тварин. Автор: Голомозий Ігор - МегаЗнай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"/>
          <a:stretch/>
        </p:blipFill>
        <p:spPr bwMode="auto">
          <a:xfrm>
            <a:off x="8837042" y="4161526"/>
            <a:ext cx="2592000" cy="182521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оловейко: вісім фактів :: Пернаті друзі, птахи України, орнітологія :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8" r="7555"/>
          <a:stretch/>
        </p:blipFill>
        <p:spPr bwMode="auto">
          <a:xfrm>
            <a:off x="8837042" y="1414321"/>
            <a:ext cx="2513968" cy="259731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19397" y="5253862"/>
            <a:ext cx="8017645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Поміркуй, чого навчає казка В. Сухомлинського «Нехай будуть і Соловей, і Жук».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7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671</Words>
  <Application>Microsoft Office PowerPoint</Application>
  <PresentationFormat>Произвольный</PresentationFormat>
  <Paragraphs>97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Вибери правильні твердження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1318</cp:revision>
  <dcterms:created xsi:type="dcterms:W3CDTF">2018-01-05T16:38:53Z</dcterms:created>
  <dcterms:modified xsi:type="dcterms:W3CDTF">2025-03-02T16:59:58Z</dcterms:modified>
</cp:coreProperties>
</file>