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20" r:id="rId3"/>
    <p:sldId id="328" r:id="rId4"/>
    <p:sldId id="318" r:id="rId5"/>
    <p:sldId id="319" r:id="rId6"/>
    <p:sldId id="295" r:id="rId7"/>
    <p:sldId id="329" r:id="rId8"/>
    <p:sldId id="330" r:id="rId9"/>
    <p:sldId id="312" r:id="rId10"/>
    <p:sldId id="305" r:id="rId11"/>
    <p:sldId id="299" r:id="rId12"/>
    <p:sldId id="315" r:id="rId13"/>
    <p:sldId id="309" r:id="rId14"/>
    <p:sldId id="322" r:id="rId15"/>
    <p:sldId id="324" r:id="rId16"/>
    <p:sldId id="327" r:id="rId17"/>
    <p:sldId id="32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2E2791-C4FF-426F-87EB-DE9035762C08}">
          <p14:sldIdLst>
            <p14:sldId id="258"/>
            <p14:sldId id="320"/>
            <p14:sldId id="328"/>
            <p14:sldId id="318"/>
            <p14:sldId id="319"/>
            <p14:sldId id="295"/>
            <p14:sldId id="329"/>
            <p14:sldId id="330"/>
            <p14:sldId id="312"/>
            <p14:sldId id="305"/>
            <p14:sldId id="299"/>
            <p14:sldId id="315"/>
            <p14:sldId id="309"/>
            <p14:sldId id="322"/>
            <p14:sldId id="324"/>
            <p14:sldId id="327"/>
            <p14:sldId id="32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FF3131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5.wdp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cyqvw7hc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3" y="4145077"/>
            <a:ext cx="9318172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звички впливають на твоє здоров’я?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" b="9548"/>
          <a:stretch/>
        </p:blipFill>
        <p:spPr>
          <a:xfrm>
            <a:off x="1567543" y="975385"/>
            <a:ext cx="1894114" cy="275363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13965" y="97538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53" y="494529"/>
            <a:ext cx="10284204" cy="637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Поетична хвилинка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9854" y="1213365"/>
            <a:ext cx="5048175" cy="36390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  <a:r>
              <a:rPr lang="uk-UA" sz="2800" b="1" dirty="0"/>
              <a:t> Марічки гарна звичка –</a:t>
            </a:r>
          </a:p>
          <a:p>
            <a:pPr algn="ctr"/>
            <a:r>
              <a:rPr lang="uk-UA" sz="2800" b="1" dirty="0"/>
              <a:t>Любить все робить Марічка:</a:t>
            </a:r>
          </a:p>
          <a:p>
            <a:pPr algn="ctr"/>
            <a:r>
              <a:rPr lang="uk-UA" sz="2800" b="1" dirty="0"/>
              <a:t>Полежати, потім сісти,</a:t>
            </a:r>
          </a:p>
          <a:p>
            <a:pPr algn="ctr"/>
            <a:r>
              <a:rPr lang="uk-UA" sz="2800" b="1" dirty="0"/>
              <a:t>Потім булку з медом з’їсти</a:t>
            </a:r>
            <a:r>
              <a:rPr lang="uk-UA" sz="2800" b="1" dirty="0" smtClean="0"/>
              <a:t>.</a:t>
            </a:r>
          </a:p>
          <a:p>
            <a:pPr algn="ctr"/>
            <a:r>
              <a:rPr lang="uk-UA" sz="2800" b="1" dirty="0"/>
              <a:t>Потім трішечки </a:t>
            </a:r>
            <a:r>
              <a:rPr lang="uk-UA" sz="2800" b="1" dirty="0" err="1"/>
              <a:t>поспати</a:t>
            </a:r>
            <a:endParaRPr lang="uk-UA" sz="2800" b="1" dirty="0"/>
          </a:p>
          <a:p>
            <a:pPr algn="ctr"/>
            <a:r>
              <a:rPr lang="uk-UA" sz="2800" b="1" dirty="0"/>
              <a:t>Та на гулі вийти з хати…</a:t>
            </a:r>
          </a:p>
          <a:p>
            <a:pPr algn="ctr"/>
            <a:r>
              <a:rPr lang="uk-UA" sz="2800" b="1" dirty="0"/>
              <a:t>Працьовита в нас Марічка,</a:t>
            </a:r>
          </a:p>
          <a:p>
            <a:pPr algn="ctr"/>
            <a:r>
              <a:rPr lang="uk-UA" sz="2800" b="1" dirty="0"/>
              <a:t>Тільки дивні в неї звички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13" b="84872" l="7400" r="8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704" r="9767" b="16996"/>
          <a:stretch/>
        </p:blipFill>
        <p:spPr>
          <a:xfrm>
            <a:off x="7075714" y="1055912"/>
            <a:ext cx="4249948" cy="29114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59471" y="3825639"/>
            <a:ext cx="4574585" cy="10267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Корисні чи шкідливі звички має Марічка?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92130" y="5041618"/>
            <a:ext cx="4541928" cy="553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</a:t>
            </a:r>
            <a:r>
              <a:rPr lang="uk-UA" sz="2800" b="1" dirty="0" smtClean="0"/>
              <a:t>ти </a:t>
            </a:r>
            <a:r>
              <a:rPr lang="uk-UA" sz="2800" b="1" dirty="0"/>
              <a:t>їй </a:t>
            </a:r>
            <a:r>
              <a:rPr lang="uk-UA" sz="2800" b="1" dirty="0" smtClean="0"/>
              <a:t>порадиш?</a:t>
            </a:r>
            <a:endParaRPr lang="uk-UA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49854" y="4873913"/>
            <a:ext cx="5048175" cy="88904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Назви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свої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корисні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звички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шкідливі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8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709" y="516890"/>
            <a:ext cx="9980225" cy="726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«Корисна </a:t>
            </a:r>
            <a:r>
              <a:rPr lang="uk-UA" sz="4000" b="1" dirty="0">
                <a:solidFill>
                  <a:schemeClr val="bg1"/>
                </a:solidFill>
              </a:rPr>
              <a:t>– </a:t>
            </a:r>
            <a:r>
              <a:rPr lang="uk-UA" sz="4000" b="1" dirty="0" smtClean="0">
                <a:solidFill>
                  <a:schemeClr val="bg1"/>
                </a:solidFill>
              </a:rPr>
              <a:t>шкідлива звичка»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28600" y="1770682"/>
            <a:ext cx="2765000" cy="2775957"/>
            <a:chOff x="684784" y="1120115"/>
            <a:chExt cx="2925605" cy="334623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684784" y="1120115"/>
              <a:ext cx="2925605" cy="33462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78172" y="1921209"/>
              <a:ext cx="1688328" cy="1446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Їсти багато солодкого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64697" y="1662279"/>
            <a:ext cx="2461587" cy="2737735"/>
            <a:chOff x="3924881" y="1047511"/>
            <a:chExt cx="2198260" cy="309064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3924881" y="1047511"/>
              <a:ext cx="2198260" cy="30906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304154" y="1828823"/>
              <a:ext cx="1583141" cy="135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Виконувати ранкову зарядку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288142" y="1662279"/>
            <a:ext cx="2467989" cy="2696502"/>
            <a:chOff x="7071167" y="1197095"/>
            <a:chExt cx="2495271" cy="356746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7071167" y="1197095"/>
              <a:ext cx="2495271" cy="35674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21021" y="2002009"/>
              <a:ext cx="1620368" cy="1629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Мити руки, </a:t>
              </a:r>
              <a:r>
                <a:rPr lang="uk-UA" sz="2400" b="1" dirty="0" err="1">
                  <a:solidFill>
                    <a:srgbClr val="002060"/>
                  </a:solidFill>
                </a:rPr>
                <a:t>вмиватися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14401" y="4021315"/>
            <a:ext cx="2521470" cy="2499219"/>
            <a:chOff x="2117861" y="4052524"/>
            <a:chExt cx="2189101" cy="292109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4074" l="0" r="99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" b="28271"/>
            <a:stretch/>
          </p:blipFill>
          <p:spPr>
            <a:xfrm>
              <a:off x="2117861" y="4052524"/>
              <a:ext cx="2189101" cy="29210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20840" y="4299893"/>
              <a:ext cx="1583141" cy="146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Брати до рота і гризти предмети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058505" y="3829928"/>
            <a:ext cx="2619828" cy="2736213"/>
            <a:chOff x="9479261" y="1120115"/>
            <a:chExt cx="2572029" cy="30373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389" b="90000" l="124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4" t="4907" r="28275" b="43132"/>
            <a:stretch/>
          </p:blipFill>
          <p:spPr>
            <a:xfrm>
              <a:off x="9479261" y="1120115"/>
              <a:ext cx="2572029" cy="30373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58247" y="1685166"/>
              <a:ext cx="1909025" cy="133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Кидати сміття на підлогу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02641" y="3613808"/>
            <a:ext cx="3060326" cy="2854709"/>
            <a:chOff x="5108799" y="4021756"/>
            <a:chExt cx="2787644" cy="30494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56" b="90000" l="139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3" t="3200" r="28395" b="42870"/>
            <a:stretch/>
          </p:blipFill>
          <p:spPr>
            <a:xfrm>
              <a:off x="5108799" y="4021756"/>
              <a:ext cx="2678078" cy="30494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29492" y="5113981"/>
              <a:ext cx="2566951" cy="49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Загартовуватися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398214" y="1319691"/>
            <a:ext cx="9313330" cy="5308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Якщо це корисно –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підстрибуй,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якщо шкідливо –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присідай.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236823" y="1662280"/>
            <a:ext cx="3292224" cy="2622102"/>
            <a:chOff x="-1320569" y="1379323"/>
            <a:chExt cx="3102113" cy="334623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-1320569" y="1379323"/>
              <a:ext cx="3102113" cy="334623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-960059" y="1919263"/>
              <a:ext cx="2141460" cy="153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Багато часу </a:t>
              </a:r>
              <a:r>
                <a:rPr lang="uk-UA" sz="2400" b="1" dirty="0" smtClean="0">
                  <a:solidFill>
                    <a:srgbClr val="002060"/>
                  </a:solidFill>
                </a:rPr>
                <a:t>проводити </a:t>
              </a:r>
              <a:r>
                <a:rPr lang="uk-UA" sz="2400" b="1" dirty="0">
                  <a:solidFill>
                    <a:srgbClr val="002060"/>
                  </a:solidFill>
                </a:rPr>
                <a:t>за комп’ютером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726208" y="3711432"/>
            <a:ext cx="2511025" cy="2787639"/>
            <a:chOff x="3924881" y="1047511"/>
            <a:chExt cx="2198260" cy="309064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3924881" y="1047511"/>
              <a:ext cx="2198260" cy="30906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027416" y="1963436"/>
              <a:ext cx="2033800" cy="89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Дотримуватися режиму дня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935844" y="1662280"/>
            <a:ext cx="2364818" cy="2608026"/>
            <a:chOff x="7050085" y="1120115"/>
            <a:chExt cx="2495271" cy="356746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7050085" y="1120115"/>
              <a:ext cx="2495271" cy="356746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246777" y="2323194"/>
              <a:ext cx="1934500" cy="113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Поводитися чемно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52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469" y="516890"/>
            <a:ext cx="9783359" cy="7243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8726" y="1306563"/>
            <a:ext cx="5798325" cy="1044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Що таке звичка? Які звички впливають на твій розпорядок дня?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 b="9020"/>
          <a:stretch/>
        </p:blipFill>
        <p:spPr>
          <a:xfrm>
            <a:off x="527050" y="1631012"/>
            <a:ext cx="2445654" cy="3733522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9229" y="2351314"/>
            <a:ext cx="6531428" cy="11464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Чи ти </a:t>
            </a:r>
            <a:r>
              <a:rPr lang="ru-RU" sz="2800" dirty="0" err="1"/>
              <a:t>погоджуєшся</a:t>
            </a:r>
            <a:r>
              <a:rPr lang="ru-RU" sz="2800" dirty="0"/>
              <a:t> з </a:t>
            </a:r>
            <a:r>
              <a:rPr lang="ru-RU" sz="2800" dirty="0" err="1"/>
              <a:t>думкою</a:t>
            </a:r>
            <a:r>
              <a:rPr lang="ru-RU" sz="2800" dirty="0"/>
              <a:t>, що </a:t>
            </a:r>
            <a:r>
              <a:rPr lang="ru-RU" sz="2800" dirty="0" err="1"/>
              <a:t>звичка</a:t>
            </a:r>
            <a:r>
              <a:rPr lang="ru-RU" sz="2800" dirty="0"/>
              <a:t> — це </a:t>
            </a:r>
            <a:r>
              <a:rPr lang="ru-RU" sz="2800" dirty="0" err="1"/>
              <a:t>особлива</a:t>
            </a:r>
            <a:r>
              <a:rPr lang="ru-RU" sz="2800" dirty="0"/>
              <a:t> форма </a:t>
            </a:r>
            <a:r>
              <a:rPr lang="ru-RU" sz="2800" dirty="0" err="1"/>
              <a:t>поведінки</a:t>
            </a:r>
            <a:r>
              <a:rPr lang="ru-RU" sz="2800" dirty="0"/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69229" y="4742527"/>
            <a:ext cx="5798325" cy="100527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Яка інформація тебе найбільше </a:t>
            </a:r>
            <a:r>
              <a:rPr lang="uk-UA" sz="2800" dirty="0" smtClean="0"/>
              <a:t>зацікавила?</a:t>
            </a:r>
            <a:r>
              <a:rPr lang="ru-RU" sz="2800" dirty="0" smtClean="0"/>
              <a:t> </a:t>
            </a:r>
            <a:r>
              <a:rPr lang="uk-UA" sz="2800" dirty="0" smtClean="0"/>
              <a:t>А </a:t>
            </a:r>
            <a:r>
              <a:rPr lang="uk-UA" sz="2800" dirty="0"/>
              <a:t>яка здивувала?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28727" y="3606630"/>
            <a:ext cx="5798324" cy="1072218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sz="2800" b="1" dirty="0" smtClean="0"/>
              <a:t>Досліди</a:t>
            </a:r>
            <a:r>
              <a:rPr lang="uk-UA" sz="2800" b="1" dirty="0"/>
              <a:t>, </a:t>
            </a:r>
            <a:r>
              <a:rPr lang="uk-UA" sz="2800" dirty="0"/>
              <a:t>які твої звички корисні, а які — шкідливі.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380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2" y="506004"/>
            <a:ext cx="10014857" cy="680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Побажання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0344" y="1262911"/>
            <a:ext cx="4526771" cy="19374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Поки ви ще невеличкі –</a:t>
            </a:r>
          </a:p>
          <a:p>
            <a:pPr algn="ctr"/>
            <a:r>
              <a:rPr lang="uk-UA" sz="2800" b="1" dirty="0"/>
              <a:t>Виробляйте добрі звички,</a:t>
            </a:r>
          </a:p>
          <a:p>
            <a:pPr algn="ctr"/>
            <a:r>
              <a:rPr lang="uk-UA" sz="2800" b="1" dirty="0"/>
              <a:t>Щоб здоров’я зберегти </a:t>
            </a:r>
          </a:p>
          <a:p>
            <a:pPr algn="ctr"/>
            <a:r>
              <a:rPr lang="uk-UA" sz="2800" b="1" dirty="0"/>
              <a:t>І щасливими рости.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6915" y="1262911"/>
            <a:ext cx="4837671" cy="19374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Є погані звички й гарні,</a:t>
            </a:r>
          </a:p>
          <a:p>
            <a:pPr algn="ctr"/>
            <a:r>
              <a:rPr lang="uk-UA" sz="2800" b="1" dirty="0"/>
              <a:t>Хай погані йдуть від нас!</a:t>
            </a:r>
          </a:p>
          <a:p>
            <a:pPr algn="ctr"/>
            <a:r>
              <a:rPr lang="uk-UA" sz="2800" b="1" dirty="0"/>
              <a:t>А хороші звички, славні, </a:t>
            </a:r>
          </a:p>
          <a:p>
            <a:pPr algn="ctr"/>
            <a:r>
              <a:rPr lang="uk-UA" sz="2800" b="1" dirty="0"/>
              <a:t>Набувайте, в добрий час!</a:t>
            </a:r>
          </a:p>
        </p:txBody>
      </p:sp>
      <p:pic>
        <p:nvPicPr>
          <p:cNvPr id="3074" name="Picture 2" descr="D:\Картинки до тестів\Людина\Діт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46" y="3355922"/>
            <a:ext cx="3743498" cy="29995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5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2 клас\4 ЯДС\1 Грущинська\5 Людина і природа навесні\№081 Як звички впливають на твоє здоров’я\2025-03-21_2249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1380" r="1226" b="1"/>
          <a:stretch/>
        </p:blipFill>
        <p:spPr bwMode="auto">
          <a:xfrm>
            <a:off x="6984000" y="252000"/>
            <a:ext cx="4716000" cy="64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03707" y="1259002"/>
            <a:ext cx="5422922" cy="127736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Заповни таблицю «Звички людини». Оціни, яких звичок маєш більше – корисних або шкідливих. Напиши.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707" y="465137"/>
            <a:ext cx="5422922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36-37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547009" y="1636076"/>
            <a:ext cx="69810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3707" y="2630601"/>
            <a:ext cx="5422922" cy="87459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Доповни схему, використовуючи слова: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характер, бажання, звичка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2" descr="D:\2 клас\4 ЯДС\1 Грущинська\5 Людина і природа навесні\№081 Як звички впливають на твоє здоров’я\2025-03-21_2253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24801" r="2279" b="-655"/>
          <a:stretch/>
        </p:blipFill>
        <p:spPr bwMode="auto">
          <a:xfrm>
            <a:off x="876685" y="3609943"/>
            <a:ext cx="5349943" cy="24995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01585" y="3623653"/>
            <a:ext cx="193054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звичка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1585" y="5450054"/>
            <a:ext cx="193054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характер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455" y="5397182"/>
            <a:ext cx="193054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бажання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31153" y="2053658"/>
            <a:ext cx="69810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18615" y="2536371"/>
            <a:ext cx="69810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Ш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59547" y="2950780"/>
            <a:ext cx="69810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18615" y="3362043"/>
            <a:ext cx="69810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Ш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18615" y="3780562"/>
            <a:ext cx="69810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10326" y="4303782"/>
            <a:ext cx="69810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18615" y="4827002"/>
            <a:ext cx="69810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59547" y="5586287"/>
            <a:ext cx="698100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Ш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4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animBg="1"/>
      <p:bldP spid="16" grpId="0"/>
      <p:bldP spid="17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2 клас\4 ЯДС\1 Грущинська\5 Людина і природа навесні\№081 Як звички впливають на твоє здоров’я\2025-03-21_2257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24162" r="2228" b="2606"/>
          <a:stretch/>
        </p:blipFill>
        <p:spPr bwMode="auto">
          <a:xfrm>
            <a:off x="1241838" y="2793880"/>
            <a:ext cx="5627047" cy="382463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37-38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077271" y="1804805"/>
            <a:ext cx="193054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Відлига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745" y="1166649"/>
            <a:ext cx="6473826" cy="15292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Заповнюй календарик свого життя навесні. Порівняй його з попередніми. Чи змінюються твої звички залежно від пір року? Зроби висновки.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D:\2 клас\4 ЯДС\1 Грущинська\5 Людина і природа навесні\№081 Як звички впливають на твоє здоров’я\2025-03-21_2301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2090" r="3547" b="106"/>
          <a:stretch/>
        </p:blipFill>
        <p:spPr bwMode="auto">
          <a:xfrm>
            <a:off x="7239000" y="160338"/>
            <a:ext cx="4322057" cy="65384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3707" y="465137"/>
            <a:ext cx="5422922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7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Обери смайл,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79337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550" y="528922"/>
            <a:ext cx="10116009" cy="11257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</a:t>
            </a:r>
            <a:r>
              <a:rPr lang="uk-UA" sz="3600" b="1" dirty="0" smtClean="0">
                <a:solidFill>
                  <a:schemeClr val="bg1"/>
                </a:solidFill>
              </a:rPr>
              <a:t>оби </a:t>
            </a:r>
            <a:r>
              <a:rPr lang="uk-UA" sz="3600" b="1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3600" b="1" dirty="0" smtClean="0">
                <a:solidFill>
                  <a:schemeClr val="bg1"/>
                </a:solidFill>
              </a:rPr>
              <a:t>прямокутник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007550" y="1894115"/>
            <a:ext cx="10116009" cy="4248292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97982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581616"/>
            <a:ext cx="9993086" cy="781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9457" y="1678782"/>
            <a:ext cx="5780314" cy="26083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Уже дзвінок нам дав сигнал:</a:t>
            </a: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Працювати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час настав.</a:t>
            </a: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Тож і ми часу не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гаймо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Роботу швидше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починаймо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377" y="1678781"/>
            <a:ext cx="3609080" cy="40035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192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1.liveinternet.ru/images/attach/c/0/121/481/121481165_pochkiraspuskayut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457" y="1880906"/>
            <a:ext cx="2574095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85209" y="538071"/>
            <a:ext cx="10172648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Асоціація «Весна»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96006" y="1379831"/>
            <a:ext cx="4661851" cy="115524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Розглянь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групи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світлин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весняних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місяців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В яку пору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весни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хочеш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потрапити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s21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6732">
            <a:off x="444379" y="4472167"/>
            <a:ext cx="2324254" cy="17474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buzok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246" y="2798113"/>
            <a:ext cx="2391460" cy="17935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" descr="http://savepic.ru/9248653m.jpg"/>
          <p:cNvPicPr>
            <a:picLocks noChangeAspect="1" noChangeArrowheads="1"/>
          </p:cNvPicPr>
          <p:nvPr/>
        </p:nvPicPr>
        <p:blipFill rotWithShape="1">
          <a:blip r:embed="rId5" cstate="print"/>
          <a:srcRect l="1" t="1" r="1732" b="7610"/>
          <a:stretch/>
        </p:blipFill>
        <p:spPr bwMode="auto">
          <a:xfrm>
            <a:off x="985209" y="1855119"/>
            <a:ext cx="2391730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904317" y="1295392"/>
            <a:ext cx="2035188" cy="5799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Березень </a:t>
            </a:r>
            <a:endParaRPr lang="ru-RU" sz="3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36723" y="3145866"/>
            <a:ext cx="2035188" cy="6315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Травень </a:t>
            </a:r>
            <a:endParaRPr lang="ru-RU" sz="3200" b="1" dirty="0"/>
          </a:p>
        </p:txBody>
      </p:sp>
      <p:pic>
        <p:nvPicPr>
          <p:cNvPr id="21" name="Picture 4" descr="http://pcholy.by/wp-content/uploads/2016/03/Viarb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5474" y="4208163"/>
            <a:ext cx="2771649" cy="17322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Рисунок 9" descr="lechenie-cheremukhoy (1).jpg"/>
          <p:cNvPicPr>
            <a:picLocks noChangeAspect="1"/>
          </p:cNvPicPr>
          <p:nvPr/>
        </p:nvPicPr>
        <p:blipFill rotWithShape="1">
          <a:blip r:embed="rId7" cstate="print"/>
          <a:srcRect r="8510"/>
          <a:stretch/>
        </p:blipFill>
        <p:spPr bwMode="auto">
          <a:xfrm rot="1090374">
            <a:off x="5314142" y="4541088"/>
            <a:ext cx="2564401" cy="17514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41" y="4065128"/>
            <a:ext cx="2421153" cy="1614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252675" y="3719458"/>
            <a:ext cx="2035188" cy="4887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Квітень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892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7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49D3E21-1E6F-42EB-B137-687D64A63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r="2576" b="12416"/>
          <a:stretch/>
        </p:blipFill>
        <p:spPr>
          <a:xfrm>
            <a:off x="777037" y="4322795"/>
            <a:ext cx="1742963" cy="17590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12372" y="494529"/>
            <a:ext cx="10134599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39" y="1269897"/>
            <a:ext cx="2404545" cy="360392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496202" y="4577437"/>
            <a:ext cx="6383890" cy="162080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поглибимо знання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корисні та шкідливі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звички;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д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ізнаємось, як запобігати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шкідливим звичкам, які негативно впливають 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здоров’я.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44277" y="1372423"/>
            <a:ext cx="3335394" cy="7918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допомагає людині загартовуватися?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9937" y="1372423"/>
            <a:ext cx="2198913" cy="1345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таке здоровий спосіб життя?</a:t>
            </a:r>
            <a:endParaRPr lang="ru-RU" sz="2400" b="1" dirty="0"/>
          </a:p>
        </p:txBody>
      </p:sp>
      <p:pic>
        <p:nvPicPr>
          <p:cNvPr id="21" name="Picture 2" descr="Буклет на тему &quot;Ми обираємо здоровий спосіб житт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64" y="2302993"/>
            <a:ext cx="2403806" cy="192496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DD34272-35F7-4ADA-918F-FF10CD4F8C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t="9510" r="1208" b="13726"/>
          <a:stretch/>
        </p:blipFill>
        <p:spPr>
          <a:xfrm>
            <a:off x="900000" y="1372423"/>
            <a:ext cx="1620000" cy="1620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97DDECA-7278-41DC-8144-25835B915D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1710000" y="2889156"/>
            <a:ext cx="1750866" cy="171977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359937" y="2889156"/>
            <a:ext cx="2198914" cy="1503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</a:t>
            </a:r>
            <a:r>
              <a:rPr lang="uk-UA" sz="2400" b="1" dirty="0" smtClean="0"/>
              <a:t>є найціннішим для кожної людини?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1289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53" y="494529"/>
            <a:ext cx="10352709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0434" y="1226781"/>
            <a:ext cx="5512852" cy="18756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Найціннішим для кожної людини є її здоров’я. Купити здоров’я неможливо, тому потрібно його берегти і зміцнювати.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0" b="7606"/>
          <a:stretch/>
        </p:blipFill>
        <p:spPr>
          <a:xfrm>
            <a:off x="949853" y="1274504"/>
            <a:ext cx="1209575" cy="184551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49086" y="3218571"/>
            <a:ext cx="6934200" cy="17536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Коли ти виконуєш якісь дії постійно, із часом у тебе виникає звичка — бажання робити щось знову. Усе, що ми робимо тому, що так звикли, називають </a:t>
            </a:r>
            <a:r>
              <a:rPr lang="uk-UA" sz="2800" b="1" dirty="0">
                <a:solidFill>
                  <a:srgbClr val="FFFF00"/>
                </a:solidFill>
              </a:rPr>
              <a:t>звичкою</a:t>
            </a:r>
            <a:r>
              <a:rPr lang="uk-UA" sz="2800" dirty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3228" y="55046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56917" y="3866784"/>
            <a:ext cx="2635177" cy="13039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Твоя поведінка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залежить від різних </a:t>
            </a:r>
            <a:r>
              <a:rPr lang="uk-UA" sz="2800" dirty="0" smtClean="0">
                <a:solidFill>
                  <a:schemeClr val="bg1"/>
                </a:solidFill>
              </a:rPr>
              <a:t>звичок:</a:t>
            </a:r>
            <a:endParaRPr lang="uk-UA" sz="2800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_Безпечна поведінка\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18" y="1218366"/>
            <a:ext cx="2635177" cy="263517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520756" y="5473600"/>
            <a:ext cx="1926543" cy="5604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корисних </a:t>
            </a:r>
            <a:endParaRPr lang="uk-UA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25227" y="5433944"/>
            <a:ext cx="2155144" cy="6000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шкідливих</a:t>
            </a:r>
            <a:r>
              <a:rPr lang="uk-UA" sz="2800" dirty="0" smtClean="0"/>
              <a:t> </a:t>
            </a:r>
            <a:endParaRPr lang="uk-UA" sz="2800" dirty="0"/>
          </a:p>
        </p:txBody>
      </p: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>
            <a:off x="9774506" y="5170713"/>
            <a:ext cx="664894" cy="23661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8741229" y="5170713"/>
            <a:ext cx="700830" cy="26323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75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111" y="549547"/>
            <a:ext cx="9707260" cy="800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До корисних звичок </a:t>
            </a:r>
            <a:r>
              <a:rPr lang="uk-UA" sz="4000" b="1" dirty="0" smtClean="0"/>
              <a:t>належать</a:t>
            </a:r>
            <a:endParaRPr lang="ru-RU" sz="4000" dirty="0"/>
          </a:p>
        </p:txBody>
      </p:sp>
      <p:sp>
        <p:nvSpPr>
          <p:cNvPr id="11" name="Полилиния 10"/>
          <p:cNvSpPr/>
          <p:nvPr/>
        </p:nvSpPr>
        <p:spPr>
          <a:xfrm>
            <a:off x="1192144" y="1517956"/>
            <a:ext cx="6268005" cy="619920"/>
          </a:xfrm>
          <a:custGeom>
            <a:avLst/>
            <a:gdLst>
              <a:gd name="connsiteX0" fmla="*/ 0 w 7415952"/>
              <a:gd name="connsiteY0" fmla="*/ 103322 h 619920"/>
              <a:gd name="connsiteX1" fmla="*/ 103322 w 7415952"/>
              <a:gd name="connsiteY1" fmla="*/ 0 h 619920"/>
              <a:gd name="connsiteX2" fmla="*/ 7312630 w 7415952"/>
              <a:gd name="connsiteY2" fmla="*/ 0 h 619920"/>
              <a:gd name="connsiteX3" fmla="*/ 7415952 w 7415952"/>
              <a:gd name="connsiteY3" fmla="*/ 103322 h 619920"/>
              <a:gd name="connsiteX4" fmla="*/ 7415952 w 7415952"/>
              <a:gd name="connsiteY4" fmla="*/ 516598 h 619920"/>
              <a:gd name="connsiteX5" fmla="*/ 7312630 w 7415952"/>
              <a:gd name="connsiteY5" fmla="*/ 619920 h 619920"/>
              <a:gd name="connsiteX6" fmla="*/ 103322 w 7415952"/>
              <a:gd name="connsiteY6" fmla="*/ 619920 h 619920"/>
              <a:gd name="connsiteX7" fmla="*/ 0 w 7415952"/>
              <a:gd name="connsiteY7" fmla="*/ 516598 h 619920"/>
              <a:gd name="connsiteX8" fmla="*/ 0 w 7415952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5952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7312630" y="0"/>
                </a:lnTo>
                <a:cubicBezTo>
                  <a:pt x="7369693" y="0"/>
                  <a:pt x="7415952" y="46259"/>
                  <a:pt x="7415952" y="103322"/>
                </a:cubicBezTo>
                <a:lnTo>
                  <a:pt x="7415952" y="516598"/>
                </a:lnTo>
                <a:cubicBezTo>
                  <a:pt x="7415952" y="573661"/>
                  <a:pt x="7369693" y="619920"/>
                  <a:pt x="7312630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kern="1200" dirty="0" smtClean="0"/>
              <a:t>Дотримання гігієни тіла й одягу</a:t>
            </a:r>
            <a:endParaRPr lang="ru-RU" sz="32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1116435" y="2230489"/>
            <a:ext cx="8387658" cy="619920"/>
          </a:xfrm>
          <a:custGeom>
            <a:avLst/>
            <a:gdLst>
              <a:gd name="connsiteX0" fmla="*/ 0 w 8387658"/>
              <a:gd name="connsiteY0" fmla="*/ 103322 h 619920"/>
              <a:gd name="connsiteX1" fmla="*/ 103322 w 8387658"/>
              <a:gd name="connsiteY1" fmla="*/ 0 h 619920"/>
              <a:gd name="connsiteX2" fmla="*/ 8284336 w 8387658"/>
              <a:gd name="connsiteY2" fmla="*/ 0 h 619920"/>
              <a:gd name="connsiteX3" fmla="*/ 8387658 w 8387658"/>
              <a:gd name="connsiteY3" fmla="*/ 103322 h 619920"/>
              <a:gd name="connsiteX4" fmla="*/ 8387658 w 8387658"/>
              <a:gd name="connsiteY4" fmla="*/ 516598 h 619920"/>
              <a:gd name="connsiteX5" fmla="*/ 8284336 w 8387658"/>
              <a:gd name="connsiteY5" fmla="*/ 619920 h 619920"/>
              <a:gd name="connsiteX6" fmla="*/ 103322 w 8387658"/>
              <a:gd name="connsiteY6" fmla="*/ 619920 h 619920"/>
              <a:gd name="connsiteX7" fmla="*/ 0 w 8387658"/>
              <a:gd name="connsiteY7" fmla="*/ 516598 h 619920"/>
              <a:gd name="connsiteX8" fmla="*/ 0 w 838765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765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8284336" y="0"/>
                </a:lnTo>
                <a:cubicBezTo>
                  <a:pt x="8341399" y="0"/>
                  <a:pt x="8387658" y="46259"/>
                  <a:pt x="8387658" y="103322"/>
                </a:cubicBezTo>
                <a:lnTo>
                  <a:pt x="8387658" y="516598"/>
                </a:lnTo>
                <a:cubicBezTo>
                  <a:pt x="8387658" y="573661"/>
                  <a:pt x="8341399" y="619920"/>
                  <a:pt x="828433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kern="1200" dirty="0" smtClean="0"/>
              <a:t>регулярна ранкова </a:t>
            </a:r>
            <a:r>
              <a:rPr lang="uk-UA" sz="3200" kern="1200" dirty="0" err="1" smtClean="0"/>
              <a:t>руханка</a:t>
            </a:r>
            <a:r>
              <a:rPr lang="uk-UA" sz="3200" kern="1200" dirty="0" smtClean="0"/>
              <a:t> та фізичні вправи </a:t>
            </a:r>
            <a:endParaRPr lang="ru-RU" sz="32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1116435" y="2906632"/>
            <a:ext cx="6343714" cy="619920"/>
          </a:xfrm>
          <a:custGeom>
            <a:avLst/>
            <a:gdLst>
              <a:gd name="connsiteX0" fmla="*/ 0 w 6343714"/>
              <a:gd name="connsiteY0" fmla="*/ 103322 h 619920"/>
              <a:gd name="connsiteX1" fmla="*/ 103322 w 6343714"/>
              <a:gd name="connsiteY1" fmla="*/ 0 h 619920"/>
              <a:gd name="connsiteX2" fmla="*/ 6240392 w 6343714"/>
              <a:gd name="connsiteY2" fmla="*/ 0 h 619920"/>
              <a:gd name="connsiteX3" fmla="*/ 6343714 w 6343714"/>
              <a:gd name="connsiteY3" fmla="*/ 103322 h 619920"/>
              <a:gd name="connsiteX4" fmla="*/ 6343714 w 6343714"/>
              <a:gd name="connsiteY4" fmla="*/ 516598 h 619920"/>
              <a:gd name="connsiteX5" fmla="*/ 6240392 w 6343714"/>
              <a:gd name="connsiteY5" fmla="*/ 619920 h 619920"/>
              <a:gd name="connsiteX6" fmla="*/ 103322 w 6343714"/>
              <a:gd name="connsiteY6" fmla="*/ 619920 h 619920"/>
              <a:gd name="connsiteX7" fmla="*/ 0 w 6343714"/>
              <a:gd name="connsiteY7" fmla="*/ 516598 h 619920"/>
              <a:gd name="connsiteX8" fmla="*/ 0 w 6343714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3714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240392" y="0"/>
                </a:lnTo>
                <a:cubicBezTo>
                  <a:pt x="6297455" y="0"/>
                  <a:pt x="6343714" y="46259"/>
                  <a:pt x="6343714" y="103322"/>
                </a:cubicBezTo>
                <a:lnTo>
                  <a:pt x="6343714" y="516598"/>
                </a:lnTo>
                <a:cubicBezTo>
                  <a:pt x="6343714" y="573661"/>
                  <a:pt x="6297455" y="619920"/>
                  <a:pt x="6240392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kern="1200" dirty="0" smtClean="0"/>
              <a:t>дотримання розпорядку дня</a:t>
            </a:r>
            <a:endParaRPr lang="ru-RU" sz="3200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1116435" y="3623537"/>
            <a:ext cx="6266574" cy="619920"/>
          </a:xfrm>
          <a:custGeom>
            <a:avLst/>
            <a:gdLst>
              <a:gd name="connsiteX0" fmla="*/ 0 w 6266574"/>
              <a:gd name="connsiteY0" fmla="*/ 103322 h 619920"/>
              <a:gd name="connsiteX1" fmla="*/ 103322 w 6266574"/>
              <a:gd name="connsiteY1" fmla="*/ 0 h 619920"/>
              <a:gd name="connsiteX2" fmla="*/ 6163252 w 6266574"/>
              <a:gd name="connsiteY2" fmla="*/ 0 h 619920"/>
              <a:gd name="connsiteX3" fmla="*/ 6266574 w 6266574"/>
              <a:gd name="connsiteY3" fmla="*/ 103322 h 619920"/>
              <a:gd name="connsiteX4" fmla="*/ 6266574 w 6266574"/>
              <a:gd name="connsiteY4" fmla="*/ 516598 h 619920"/>
              <a:gd name="connsiteX5" fmla="*/ 6163252 w 6266574"/>
              <a:gd name="connsiteY5" fmla="*/ 619920 h 619920"/>
              <a:gd name="connsiteX6" fmla="*/ 103322 w 6266574"/>
              <a:gd name="connsiteY6" fmla="*/ 619920 h 619920"/>
              <a:gd name="connsiteX7" fmla="*/ 0 w 6266574"/>
              <a:gd name="connsiteY7" fmla="*/ 516598 h 619920"/>
              <a:gd name="connsiteX8" fmla="*/ 0 w 6266574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6574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163252" y="0"/>
                </a:lnTo>
                <a:cubicBezTo>
                  <a:pt x="6220315" y="0"/>
                  <a:pt x="6266574" y="46259"/>
                  <a:pt x="6266574" y="103322"/>
                </a:cubicBezTo>
                <a:lnTo>
                  <a:pt x="6266574" y="516598"/>
                </a:lnTo>
                <a:cubicBezTo>
                  <a:pt x="6266574" y="573661"/>
                  <a:pt x="6220315" y="619920"/>
                  <a:pt x="6163252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kern="1200" dirty="0" smtClean="0"/>
              <a:t>Загартовування</a:t>
            </a:r>
            <a:endParaRPr lang="ru-RU" sz="32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1070966" y="4322194"/>
            <a:ext cx="6357511" cy="619920"/>
          </a:xfrm>
          <a:custGeom>
            <a:avLst/>
            <a:gdLst>
              <a:gd name="connsiteX0" fmla="*/ 0 w 6357511"/>
              <a:gd name="connsiteY0" fmla="*/ 103322 h 619920"/>
              <a:gd name="connsiteX1" fmla="*/ 103322 w 6357511"/>
              <a:gd name="connsiteY1" fmla="*/ 0 h 619920"/>
              <a:gd name="connsiteX2" fmla="*/ 6254189 w 6357511"/>
              <a:gd name="connsiteY2" fmla="*/ 0 h 619920"/>
              <a:gd name="connsiteX3" fmla="*/ 6357511 w 6357511"/>
              <a:gd name="connsiteY3" fmla="*/ 103322 h 619920"/>
              <a:gd name="connsiteX4" fmla="*/ 6357511 w 6357511"/>
              <a:gd name="connsiteY4" fmla="*/ 516598 h 619920"/>
              <a:gd name="connsiteX5" fmla="*/ 6254189 w 6357511"/>
              <a:gd name="connsiteY5" fmla="*/ 619920 h 619920"/>
              <a:gd name="connsiteX6" fmla="*/ 103322 w 6357511"/>
              <a:gd name="connsiteY6" fmla="*/ 619920 h 619920"/>
              <a:gd name="connsiteX7" fmla="*/ 0 w 6357511"/>
              <a:gd name="connsiteY7" fmla="*/ 516598 h 619920"/>
              <a:gd name="connsiteX8" fmla="*/ 0 w 6357511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511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254189" y="0"/>
                </a:lnTo>
                <a:cubicBezTo>
                  <a:pt x="6311252" y="0"/>
                  <a:pt x="6357511" y="46259"/>
                  <a:pt x="6357511" y="103322"/>
                </a:cubicBezTo>
                <a:lnTo>
                  <a:pt x="6357511" y="516598"/>
                </a:lnTo>
                <a:cubicBezTo>
                  <a:pt x="6357511" y="573661"/>
                  <a:pt x="6311252" y="619920"/>
                  <a:pt x="6254189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kern="1200" smtClean="0"/>
              <a:t>споживання овочів і фруктів</a:t>
            </a:r>
            <a:endParaRPr lang="ru-RU" sz="3200" kern="1200"/>
          </a:p>
        </p:txBody>
      </p:sp>
      <p:pic>
        <p:nvPicPr>
          <p:cNvPr id="2050" name="Picture 2" descr="D:\Картинки до тестів\!!!!_Органи чуття\_free_2023-10-05-20-18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79" y="3004457"/>
            <a:ext cx="3265713" cy="32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111" y="549547"/>
            <a:ext cx="9707260" cy="8002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Шкідливі звички</a:t>
            </a:r>
            <a:endParaRPr lang="ru-RU" sz="4000" dirty="0"/>
          </a:p>
        </p:txBody>
      </p:sp>
      <p:sp>
        <p:nvSpPr>
          <p:cNvPr id="11" name="Табличка 10"/>
          <p:cNvSpPr/>
          <p:nvPr/>
        </p:nvSpPr>
        <p:spPr>
          <a:xfrm>
            <a:off x="1436914" y="1902313"/>
            <a:ext cx="2405744" cy="1051074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dirty="0" smtClean="0"/>
              <a:t>шкодять здоров’ю</a:t>
            </a:r>
            <a:endParaRPr lang="ru-RU" sz="2800" dirty="0"/>
          </a:p>
        </p:txBody>
      </p:sp>
      <p:sp>
        <p:nvSpPr>
          <p:cNvPr id="13" name="Полилиния 12"/>
          <p:cNvSpPr/>
          <p:nvPr/>
        </p:nvSpPr>
        <p:spPr>
          <a:xfrm>
            <a:off x="3643450" y="3175775"/>
            <a:ext cx="4822372" cy="619920"/>
          </a:xfrm>
          <a:custGeom>
            <a:avLst/>
            <a:gdLst>
              <a:gd name="connsiteX0" fmla="*/ 0 w 8387658"/>
              <a:gd name="connsiteY0" fmla="*/ 103322 h 619920"/>
              <a:gd name="connsiteX1" fmla="*/ 103322 w 8387658"/>
              <a:gd name="connsiteY1" fmla="*/ 0 h 619920"/>
              <a:gd name="connsiteX2" fmla="*/ 8284336 w 8387658"/>
              <a:gd name="connsiteY2" fmla="*/ 0 h 619920"/>
              <a:gd name="connsiteX3" fmla="*/ 8387658 w 8387658"/>
              <a:gd name="connsiteY3" fmla="*/ 103322 h 619920"/>
              <a:gd name="connsiteX4" fmla="*/ 8387658 w 8387658"/>
              <a:gd name="connsiteY4" fmla="*/ 516598 h 619920"/>
              <a:gd name="connsiteX5" fmla="*/ 8284336 w 8387658"/>
              <a:gd name="connsiteY5" fmla="*/ 619920 h 619920"/>
              <a:gd name="connsiteX6" fmla="*/ 103322 w 8387658"/>
              <a:gd name="connsiteY6" fmla="*/ 619920 h 619920"/>
              <a:gd name="connsiteX7" fmla="*/ 0 w 8387658"/>
              <a:gd name="connsiteY7" fmla="*/ 516598 h 619920"/>
              <a:gd name="connsiteX8" fmla="*/ 0 w 838765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765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8284336" y="0"/>
                </a:lnTo>
                <a:cubicBezTo>
                  <a:pt x="8341399" y="0"/>
                  <a:pt x="8387658" y="46259"/>
                  <a:pt x="8387658" y="103322"/>
                </a:cubicBezTo>
                <a:lnTo>
                  <a:pt x="8387658" y="516598"/>
                </a:lnTo>
                <a:cubicBezTo>
                  <a:pt x="8387658" y="573661"/>
                  <a:pt x="8341399" y="619920"/>
                  <a:pt x="828433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/>
              <a:t>Уникай звикання до</a:t>
            </a:r>
            <a:endParaRPr lang="ru-RU" sz="3200" b="1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5117582" y="4432903"/>
            <a:ext cx="2921639" cy="1295272"/>
          </a:xfrm>
          <a:custGeom>
            <a:avLst/>
            <a:gdLst>
              <a:gd name="connsiteX0" fmla="*/ 0 w 6343714"/>
              <a:gd name="connsiteY0" fmla="*/ 103322 h 619920"/>
              <a:gd name="connsiteX1" fmla="*/ 103322 w 6343714"/>
              <a:gd name="connsiteY1" fmla="*/ 0 h 619920"/>
              <a:gd name="connsiteX2" fmla="*/ 6240392 w 6343714"/>
              <a:gd name="connsiteY2" fmla="*/ 0 h 619920"/>
              <a:gd name="connsiteX3" fmla="*/ 6343714 w 6343714"/>
              <a:gd name="connsiteY3" fmla="*/ 103322 h 619920"/>
              <a:gd name="connsiteX4" fmla="*/ 6343714 w 6343714"/>
              <a:gd name="connsiteY4" fmla="*/ 516598 h 619920"/>
              <a:gd name="connsiteX5" fmla="*/ 6240392 w 6343714"/>
              <a:gd name="connsiteY5" fmla="*/ 619920 h 619920"/>
              <a:gd name="connsiteX6" fmla="*/ 103322 w 6343714"/>
              <a:gd name="connsiteY6" fmla="*/ 619920 h 619920"/>
              <a:gd name="connsiteX7" fmla="*/ 0 w 6343714"/>
              <a:gd name="connsiteY7" fmla="*/ 516598 h 619920"/>
              <a:gd name="connsiteX8" fmla="*/ 0 w 6343714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3714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240392" y="0"/>
                </a:lnTo>
                <a:cubicBezTo>
                  <a:pt x="6297455" y="0"/>
                  <a:pt x="6343714" y="46259"/>
                  <a:pt x="6343714" y="103322"/>
                </a:cubicBezTo>
                <a:lnTo>
                  <a:pt x="6343714" y="516598"/>
                </a:lnTo>
                <a:cubicBezTo>
                  <a:pt x="6343714" y="573661"/>
                  <a:pt x="6297455" y="619920"/>
                  <a:pt x="6240392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dirty="0"/>
              <a:t>малорухливого способу життя</a:t>
            </a:r>
            <a:endParaRPr lang="ru-RU" sz="2800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841321" y="4228365"/>
            <a:ext cx="3991935" cy="1704348"/>
          </a:xfrm>
          <a:custGeom>
            <a:avLst/>
            <a:gdLst>
              <a:gd name="connsiteX0" fmla="*/ 0 w 6266574"/>
              <a:gd name="connsiteY0" fmla="*/ 103322 h 619920"/>
              <a:gd name="connsiteX1" fmla="*/ 103322 w 6266574"/>
              <a:gd name="connsiteY1" fmla="*/ 0 h 619920"/>
              <a:gd name="connsiteX2" fmla="*/ 6163252 w 6266574"/>
              <a:gd name="connsiteY2" fmla="*/ 0 h 619920"/>
              <a:gd name="connsiteX3" fmla="*/ 6266574 w 6266574"/>
              <a:gd name="connsiteY3" fmla="*/ 103322 h 619920"/>
              <a:gd name="connsiteX4" fmla="*/ 6266574 w 6266574"/>
              <a:gd name="connsiteY4" fmla="*/ 516598 h 619920"/>
              <a:gd name="connsiteX5" fmla="*/ 6163252 w 6266574"/>
              <a:gd name="connsiteY5" fmla="*/ 619920 h 619920"/>
              <a:gd name="connsiteX6" fmla="*/ 103322 w 6266574"/>
              <a:gd name="connsiteY6" fmla="*/ 619920 h 619920"/>
              <a:gd name="connsiteX7" fmla="*/ 0 w 6266574"/>
              <a:gd name="connsiteY7" fmla="*/ 516598 h 619920"/>
              <a:gd name="connsiteX8" fmla="*/ 0 w 6266574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6574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163252" y="0"/>
                </a:lnTo>
                <a:cubicBezTo>
                  <a:pt x="6220315" y="0"/>
                  <a:pt x="6266574" y="46259"/>
                  <a:pt x="6266574" y="103322"/>
                </a:cubicBezTo>
                <a:lnTo>
                  <a:pt x="6266574" y="516598"/>
                </a:lnTo>
                <a:cubicBezTo>
                  <a:pt x="6266574" y="573661"/>
                  <a:pt x="6220315" y="619920"/>
                  <a:pt x="6163252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dirty="0"/>
              <a:t>вживання великої кількості ласощів і солодких газованих напоїв</a:t>
            </a:r>
            <a:endParaRPr lang="ru-RU" sz="28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8295683" y="4217730"/>
            <a:ext cx="2971032" cy="1704349"/>
          </a:xfrm>
          <a:custGeom>
            <a:avLst/>
            <a:gdLst>
              <a:gd name="connsiteX0" fmla="*/ 0 w 6357511"/>
              <a:gd name="connsiteY0" fmla="*/ 103322 h 619920"/>
              <a:gd name="connsiteX1" fmla="*/ 103322 w 6357511"/>
              <a:gd name="connsiteY1" fmla="*/ 0 h 619920"/>
              <a:gd name="connsiteX2" fmla="*/ 6254189 w 6357511"/>
              <a:gd name="connsiteY2" fmla="*/ 0 h 619920"/>
              <a:gd name="connsiteX3" fmla="*/ 6357511 w 6357511"/>
              <a:gd name="connsiteY3" fmla="*/ 103322 h 619920"/>
              <a:gd name="connsiteX4" fmla="*/ 6357511 w 6357511"/>
              <a:gd name="connsiteY4" fmla="*/ 516598 h 619920"/>
              <a:gd name="connsiteX5" fmla="*/ 6254189 w 6357511"/>
              <a:gd name="connsiteY5" fmla="*/ 619920 h 619920"/>
              <a:gd name="connsiteX6" fmla="*/ 103322 w 6357511"/>
              <a:gd name="connsiteY6" fmla="*/ 619920 h 619920"/>
              <a:gd name="connsiteX7" fmla="*/ 0 w 6357511"/>
              <a:gd name="connsiteY7" fmla="*/ 516598 h 619920"/>
              <a:gd name="connsiteX8" fmla="*/ 0 w 6357511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511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254189" y="0"/>
                </a:lnTo>
                <a:cubicBezTo>
                  <a:pt x="6311252" y="0"/>
                  <a:pt x="6357511" y="46259"/>
                  <a:pt x="6357511" y="103322"/>
                </a:cubicBezTo>
                <a:lnTo>
                  <a:pt x="6357511" y="516598"/>
                </a:lnTo>
                <a:cubicBezTo>
                  <a:pt x="6357511" y="573661"/>
                  <a:pt x="6311252" y="619920"/>
                  <a:pt x="6254189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algn="ctr"/>
            <a:r>
              <a:rPr lang="uk-UA" sz="2800" dirty="0"/>
              <a:t>Не проводь багато часу за комп’ютерними </a:t>
            </a:r>
            <a:r>
              <a:rPr lang="uk-UA" sz="2800" dirty="0" smtClean="0"/>
              <a:t>іграми</a:t>
            </a:r>
            <a:endParaRPr lang="ru-RU" sz="2800" dirty="0"/>
          </a:p>
        </p:txBody>
      </p:sp>
      <p:sp>
        <p:nvSpPr>
          <p:cNvPr id="10" name="Табличка 9"/>
          <p:cNvSpPr/>
          <p:nvPr/>
        </p:nvSpPr>
        <p:spPr>
          <a:xfrm>
            <a:off x="4327125" y="1954710"/>
            <a:ext cx="3159082" cy="97058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dirty="0" smtClean="0"/>
              <a:t>знижують працездатність</a:t>
            </a:r>
            <a:endParaRPr lang="ru-RU" sz="2800" kern="1200" dirty="0"/>
          </a:p>
        </p:txBody>
      </p:sp>
      <p:sp>
        <p:nvSpPr>
          <p:cNvPr id="12" name="Табличка 11"/>
          <p:cNvSpPr/>
          <p:nvPr/>
        </p:nvSpPr>
        <p:spPr>
          <a:xfrm>
            <a:off x="7916409" y="1902313"/>
            <a:ext cx="2860448" cy="93375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62036" tIns="30262" rIns="262036" bIns="30262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dirty="0" smtClean="0"/>
              <a:t>навіть </a:t>
            </a:r>
            <a:r>
              <a:rPr lang="uk-UA" sz="2800" dirty="0"/>
              <a:t>псують </a:t>
            </a:r>
            <a:r>
              <a:rPr lang="uk-UA" sz="2800" dirty="0" smtClean="0"/>
              <a:t>характер</a:t>
            </a:r>
            <a:endParaRPr lang="ru-RU" sz="2800" kern="1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739038" y="1349829"/>
            <a:ext cx="2394076" cy="55248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39143" y="1349829"/>
            <a:ext cx="2050300" cy="457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54636" y="1362840"/>
            <a:ext cx="0" cy="59187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52557" y="3795695"/>
            <a:ext cx="2394076" cy="43267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152662" y="3795695"/>
            <a:ext cx="2050300" cy="3089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268155" y="3808706"/>
            <a:ext cx="0" cy="59187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54" y="462462"/>
            <a:ext cx="9859660" cy="7131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Обери </a:t>
            </a:r>
            <a:r>
              <a:rPr lang="uk-UA" sz="3600" b="1" dirty="0" smtClean="0">
                <a:solidFill>
                  <a:schemeClr val="bg1"/>
                </a:solidFill>
              </a:rPr>
              <a:t>звички</a:t>
            </a:r>
            <a:r>
              <a:rPr lang="uk-UA" sz="3600" b="1" dirty="0">
                <a:solidFill>
                  <a:schemeClr val="bg1"/>
                </a:solidFill>
              </a:rPr>
              <a:t>, які є у тебе.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054" y="1290940"/>
            <a:ext cx="4406109" cy="6151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Дотримуватися слова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6025" y="4392859"/>
            <a:ext cx="4405946" cy="616590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Їсти багато солодощів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6028" y="2763039"/>
            <a:ext cx="4405946" cy="694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Прибирати за собою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6026" y="3603816"/>
            <a:ext cx="4405946" cy="6199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Запізнюватися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6228" y="2033544"/>
            <a:ext cx="4405946" cy="603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Казати лише правду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63501" y="2763038"/>
            <a:ext cx="5301392" cy="69439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Бути ввічливим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63500" y="3599631"/>
            <a:ext cx="5301391" cy="62827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Бути неохайним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84323" y="1310455"/>
            <a:ext cx="5301391" cy="595630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Приймати зважені рішення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84323" y="4392858"/>
            <a:ext cx="5281448" cy="616590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Бути обачним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63502" y="2022788"/>
            <a:ext cx="5301391" cy="614092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Дбати про своє здоров’я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29" y="2632624"/>
            <a:ext cx="1634437" cy="369917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89584" y="5264008"/>
            <a:ext cx="7747832" cy="6469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Проаналізуй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корисні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твої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звички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шкідливі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2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637</Words>
  <Application>Microsoft Office PowerPoint</Application>
  <PresentationFormat>Произвольный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2025-03-26T12:36:36Z</dcterms:modified>
</cp:coreProperties>
</file>