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30" r:id="rId3"/>
    <p:sldId id="325" r:id="rId4"/>
    <p:sldId id="323" r:id="rId5"/>
    <p:sldId id="285" r:id="rId6"/>
    <p:sldId id="326" r:id="rId7"/>
    <p:sldId id="328" r:id="rId8"/>
    <p:sldId id="327" r:id="rId9"/>
    <p:sldId id="303" r:id="rId10"/>
    <p:sldId id="308" r:id="rId11"/>
    <p:sldId id="310" r:id="rId12"/>
    <p:sldId id="311" r:id="rId13"/>
    <p:sldId id="313" r:id="rId14"/>
    <p:sldId id="304" r:id="rId15"/>
    <p:sldId id="321" r:id="rId16"/>
    <p:sldId id="324" r:id="rId17"/>
    <p:sldId id="32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0971" y="4370294"/>
            <a:ext cx="9546772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Коли рослини весну зустрічають?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3965" y="9753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40971" y="1059697"/>
            <a:ext cx="3482388" cy="2145268"/>
            <a:chOff x="6188298" y="2691685"/>
            <a:chExt cx="5093476" cy="29492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0" r="705"/>
            <a:stretch/>
          </p:blipFill>
          <p:spPr>
            <a:xfrm>
              <a:off x="6188298" y="2691685"/>
              <a:ext cx="5093476" cy="2949261"/>
            </a:xfrm>
            <a:prstGeom prst="round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10"/>
            <p:cNvSpPr/>
            <p:nvPr/>
          </p:nvSpPr>
          <p:spPr>
            <a:xfrm>
              <a:off x="6516709" y="2691685"/>
              <a:ext cx="1545465" cy="1159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40972" y="1691137"/>
            <a:ext cx="5529943" cy="24780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 прогулянці спостерігай за деревами і кущами.</a:t>
            </a:r>
          </a:p>
          <a:p>
            <a:pPr algn="ctr"/>
            <a:r>
              <a:rPr lang="uk-UA" sz="2800" b="1" dirty="0"/>
              <a:t>На яких спочатку з’являються квіточки, а потім листочки, а на яких навпаки.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1484305"/>
            <a:ext cx="3494703" cy="494160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14401" y="603386"/>
            <a:ext cx="10243456" cy="781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Будь дослідником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1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505418"/>
            <a:ext cx="10134600" cy="724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Вибери </a:t>
            </a:r>
            <a:r>
              <a:rPr lang="uk-UA" sz="4000" b="1" dirty="0"/>
              <a:t>весняні явища в житті </a:t>
            </a:r>
            <a:r>
              <a:rPr lang="uk-UA" sz="4000" b="1" dirty="0" smtClean="0"/>
              <a:t>рослин</a:t>
            </a:r>
            <a:endParaRPr lang="ru-RU" sz="4000" b="1" dirty="0"/>
          </a:p>
        </p:txBody>
      </p:sp>
      <p:sp>
        <p:nvSpPr>
          <p:cNvPr id="2" name="Табличка 1"/>
          <p:cNvSpPr/>
          <p:nvPr/>
        </p:nvSpPr>
        <p:spPr>
          <a:xfrm>
            <a:off x="1064021" y="1301447"/>
            <a:ext cx="3294018" cy="83353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Сокорух </a:t>
            </a:r>
            <a:endParaRPr lang="ru-RU" sz="32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4537039" y="2199061"/>
            <a:ext cx="4074219" cy="81213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Набухання </a:t>
            </a:r>
            <a:r>
              <a:rPr lang="uk-UA" sz="3200" b="1" dirty="0"/>
              <a:t>бруньок</a:t>
            </a:r>
            <a:endParaRPr lang="ru-RU" sz="32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4537039" y="1273475"/>
            <a:ext cx="4082025" cy="829875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Розпускання листя</a:t>
            </a:r>
            <a:endParaRPr lang="ru-RU" sz="32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1034262" y="2199061"/>
            <a:ext cx="3310105" cy="81213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Цвітіння </a:t>
            </a:r>
            <a:endParaRPr lang="ru-RU" sz="32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1034262" y="3096192"/>
            <a:ext cx="3310106" cy="73571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Поява плодів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3" b="7647"/>
          <a:stretch/>
        </p:blipFill>
        <p:spPr>
          <a:xfrm>
            <a:off x="8880909" y="2625318"/>
            <a:ext cx="2597116" cy="367401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582220" y="3096192"/>
            <a:ext cx="4062185" cy="73571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Листопад</a:t>
            </a:r>
            <a:endParaRPr lang="ru-RU" sz="3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25877" r="6802" b="4592"/>
          <a:stretch/>
        </p:blipFill>
        <p:spPr>
          <a:xfrm>
            <a:off x="2587286" y="3945016"/>
            <a:ext cx="3676714" cy="239785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28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167" y="474964"/>
            <a:ext cx="10131804" cy="7115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>
                <a:solidFill>
                  <a:schemeClr val="bg1"/>
                </a:solidFill>
              </a:rPr>
              <a:t>Довідничок</a:t>
            </a:r>
            <a:r>
              <a:rPr lang="uk-UA" sz="4400" b="1" dirty="0" smtClean="0">
                <a:solidFill>
                  <a:schemeClr val="bg1"/>
                </a:solidFill>
              </a:rPr>
              <a:t>. Що таке сокорух?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0224" y="1621534"/>
            <a:ext cx="5080833" cy="352740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Коріння дерева починає всмоктувати воду з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ґрунту. Вода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розчиняє запаси речовин, і цей розчин – сік починає рухатися вгору до бруньок. Це явище називається сокорух.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3922" r="11107" b="13726"/>
          <a:stretch/>
        </p:blipFill>
        <p:spPr>
          <a:xfrm>
            <a:off x="6843914" y="1338505"/>
            <a:ext cx="4030914" cy="44203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452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938" y="636044"/>
            <a:ext cx="10110033" cy="730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Цікаво. Чому </a:t>
            </a:r>
            <a:r>
              <a:rPr lang="uk-UA" sz="4000" b="1" dirty="0">
                <a:solidFill>
                  <a:schemeClr val="bg1"/>
                </a:solidFill>
              </a:rPr>
              <a:t>плаче берізка?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464742"/>
            <a:ext cx="4876800" cy="311910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36938" y="1464742"/>
            <a:ext cx="4808691" cy="20078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Щовесни люди збирають березовий сік. Це дуже шкодить деревам. Більша частина берізок гине.</a:t>
            </a:r>
            <a:endParaRPr lang="en-US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0196" y="3831968"/>
            <a:ext cx="3469746" cy="4857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вберегти берізку?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2000" y="4776033"/>
            <a:ext cx="2848012" cy="14600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можна збирати сік із молодих </a:t>
            </a:r>
            <a:r>
              <a:rPr lang="uk-UA" sz="2800" b="1" dirty="0" smtClean="0"/>
              <a:t>дерев</a:t>
            </a:r>
            <a:endParaRPr lang="en-US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22914" y="4762351"/>
            <a:ext cx="5649685" cy="14600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Після закінчення збирання отвір у дереві потрібно закрити глиною, парафіном або </a:t>
            </a:r>
            <a:r>
              <a:rPr lang="uk-UA" sz="2800" b="1" dirty="0" smtClean="0"/>
              <a:t>пластиліном</a:t>
            </a:r>
            <a:endParaRPr lang="en-US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332514" y="4317743"/>
            <a:ext cx="653143" cy="44460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34344" y="4317743"/>
            <a:ext cx="649096" cy="43747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0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3661" y="570729"/>
            <a:ext cx="10274195" cy="691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Плодові дерева навесні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0368" y="1978330"/>
            <a:ext cx="3064061" cy="15922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На </a:t>
            </a:r>
            <a:r>
              <a:rPr lang="uk-UA" sz="2400" b="1" dirty="0" err="1"/>
              <a:t>зеленії</a:t>
            </a:r>
            <a:r>
              <a:rPr lang="uk-UA" sz="2400" b="1" dirty="0"/>
              <a:t> листочки</a:t>
            </a:r>
          </a:p>
          <a:p>
            <a:r>
              <a:rPr lang="uk-UA" sz="2400" b="1" dirty="0"/>
              <a:t>Одягли білі віночки.</a:t>
            </a:r>
          </a:p>
          <a:p>
            <a:r>
              <a:rPr lang="uk-UA" sz="2400" b="1" dirty="0"/>
              <a:t>Усміхаючись весні,</a:t>
            </a:r>
          </a:p>
          <a:p>
            <a:r>
              <a:rPr lang="uk-UA" sz="2400" b="1" dirty="0" smtClean="0"/>
              <a:t>Зацвітають …</a:t>
            </a:r>
            <a:endParaRPr lang="en-US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49" y="1360025"/>
            <a:ext cx="3088745" cy="231655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5" y="3676584"/>
            <a:ext cx="2747033" cy="20602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1851"/>
          <a:stretch/>
        </p:blipFill>
        <p:spPr>
          <a:xfrm>
            <a:off x="7765371" y="1360025"/>
            <a:ext cx="3492000" cy="221057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01004" y="5736858"/>
            <a:ext cx="1596625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Абрикос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0009" y="3131067"/>
            <a:ext cx="1373342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Слива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608" y="3160937"/>
            <a:ext cx="1406631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Яблуні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8214" y="1387075"/>
            <a:ext cx="2946215" cy="5505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4003" r="7161" b="7314"/>
          <a:stretch/>
        </p:blipFill>
        <p:spPr>
          <a:xfrm>
            <a:off x="3340381" y="3739819"/>
            <a:ext cx="2506778" cy="21583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78084" y="5668754"/>
            <a:ext cx="1482093" cy="6469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Вишня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3709949"/>
            <a:ext cx="2973341" cy="198222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29" y="4198450"/>
            <a:ext cx="2579747" cy="193232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9662627" y="5413366"/>
            <a:ext cx="1419029" cy="6469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Груша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3634" y="3874957"/>
            <a:ext cx="1591737" cy="6469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Персик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1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8967" y="625157"/>
            <a:ext cx="10034994" cy="772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437971" y="1510288"/>
            <a:ext cx="1973649" cy="215230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859371" y="4939737"/>
            <a:ext cx="4287798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в тебе змінюється настрій навесні?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6677" y="4856986"/>
            <a:ext cx="4333185" cy="120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Цвітіння яких дерев і </a:t>
            </a:r>
            <a:r>
              <a:rPr lang="ru-RU" sz="2400" b="1" dirty="0" err="1"/>
              <a:t>кущів</a:t>
            </a:r>
            <a:r>
              <a:rPr lang="ru-RU" sz="2400" b="1" dirty="0"/>
              <a:t> вказує на кінець весни й початок літа?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88362" y="3124390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1273629"/>
            <a:ext cx="2187329" cy="2385330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7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0.00023 C 0.00027 -0.00764 0.00053 -0.01528 0.00105 -0.02268 C 0.00118 -0.02523 0.00196 -0.02755 0.00209 -0.03009 C 0.00261 -0.04259 0.00248 -0.05532 0.00313 -0.06759 C 0.00365 -0.07778 0.0043 -0.08773 0.00521 -0.09768 C 0.0056 -0.10139 0.00586 -0.10532 0.00626 -0.10903 C 0.00691 -0.11342 0.00769 -0.11782 0.00834 -0.12222 C 0.00769 -0.13727 0.00743 -0.15231 0.00626 -0.16713 C 0.00599 -0.1706 0.00469 -0.17338 0.00417 -0.17662 C 0.00066 -0.19907 0.00626 -0.17662 5E-6 -0.19907 C -0.00221 -0.21875 0.00066 -0.19815 -0.00429 -0.21782 C -0.00482 -0.22014 -0.00482 -0.22292 -0.00533 -0.22546 C -0.00598 -0.2287 -0.0069 -0.23148 -0.00742 -0.23472 C -0.00794 -0.23796 -0.00794 -0.2412 -0.00846 -0.24421 C -0.00898 -0.24676 -0.01002 -0.24907 -0.01067 -0.25162 C -0.01432 -0.26643 -0.01067 -0.25648 -0.01693 -0.27037 C -0.0177 -0.2743 -0.01797 -0.27824 -0.01902 -0.28171 C -0.02005 -0.28495 -0.02825 -0.30741 -0.03072 -0.31366 C -0.03242 -0.31805 -0.03463 -0.32199 -0.03593 -0.32685 C -0.03698 -0.33055 -0.03815 -0.33426 -0.0392 -0.33796 C -0.04023 -0.34236 -0.04075 -0.34722 -0.04232 -0.35116 C -0.05143 -0.37546 -0.04402 -0.3463 -0.05183 -0.36991 C -0.05313 -0.37407 -0.05364 -0.37893 -0.05495 -0.3831 C -0.05612 -0.38657 -0.05795 -0.38912 -0.05925 -0.39259 C -0.0621 -0.39977 -0.06536 -0.40694 -0.0677 -0.41505 C -0.07031 -0.42454 -0.07369 -0.43704 -0.07721 -0.44514 C -0.07968 -0.45069 -0.08255 -0.45579 -0.0845 -0.46204 C -0.08567 -0.46505 -0.08671 -0.46805 -0.08776 -0.4713 C -0.09153 -0.48356 -0.09179 -0.48842 -0.09726 -0.50139 C -0.10417 -0.51782 -0.09583 -0.49884 -0.10573 -0.51829 C -0.10717 -0.5213 -0.10834 -0.52477 -0.1099 -0.52778 C -0.11146 -0.53055 -0.11355 -0.53241 -0.11524 -0.53518 C -0.11667 -0.5375 -0.11784 -0.54051 -0.11941 -0.54259 C -0.1211 -0.54491 -0.1267 -0.55046 -0.12891 -0.55208 C -0.13438 -0.55625 -0.14011 -0.56018 -0.14584 -0.56342 C -0.14727 -0.56412 -0.1487 -0.56435 -0.15 -0.56528 C -0.1543 -0.56759 -0.15834 -0.57106 -0.16277 -0.57268 L -0.17748 -0.57824 C -0.18737 -0.57778 -0.19727 -0.57801 -0.20717 -0.57639 C -0.20912 -0.57616 -0.21055 -0.57361 -0.21237 -0.57268 C -0.21407 -0.57176 -0.21589 -0.57176 -0.21771 -0.57083 C -0.22826 -0.56574 -0.2198 -0.56805 -0.23139 -0.56342 C -0.2336 -0.5625 -0.23568 -0.56204 -0.2379 -0.56157 C -0.24284 -0.55787 -0.2448 -0.55602 -0.2504 -0.55393 C -0.25287 -0.55301 -0.25534 -0.55301 -0.25782 -0.55208 C -0.26277 -0.55 -0.26758 -0.54583 -0.27253 -0.54467 C -0.275 -0.54398 -0.27761 -0.54375 -0.27995 -0.54259 C -0.28503 -0.54051 -0.28972 -0.53657 -0.2948 -0.53518 C -0.29727 -0.53449 -0.29974 -0.53426 -0.30222 -0.53333 C -0.31615 -0.52801 -0.30326 -0.53148 -0.31589 -0.52569 C -0.32084 -0.52361 -0.32579 -0.52222 -0.33073 -0.52014 C -0.33816 -0.51713 -0.34558 -0.51412 -0.35287 -0.51088 C -0.37357 -0.50092 -0.35938 -0.50555 -0.37826 -0.49768 C -0.38178 -0.49606 -0.38529 -0.49537 -0.38881 -0.49398 C -0.40639 -0.48611 -0.3862 -0.49421 -0.39935 -0.48634 C -0.40131 -0.48518 -0.40938 -0.48333 -0.41094 -0.48264 C -0.42318 -0.47778 -0.40118 -0.48426 -0.41941 -0.47893 C -0.42188 -0.47824 -0.42435 -0.47778 -0.42683 -0.47708 C -0.42969 -0.47592 -0.43243 -0.47407 -0.43529 -0.47315 C -0.44011 -0.47153 -0.44519 -0.47106 -0.45 -0.46944 C -0.45326 -0.46852 -0.45639 -0.46667 -0.45951 -0.46574 C -0.46706 -0.46342 -0.4823 -0.46227 -0.48803 -0.46204 L -0.5198 -0.46018 C -0.52123 -0.45764 -0.52266 -0.45532 -0.52396 -0.45255 C -0.52605 -0.44838 -0.52631 -0.4463 -0.52722 -0.4412 C -0.52761 -0.43889 -0.52813 -0.43634 -0.52826 -0.4338 C -0.52839 -0.43009 -0.52826 -0.42639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533 L 0.02852 0.00556 C 0.02891 -0.00023 0.02917 -0.00579 0.02956 -0.01157 C 0.02982 -0.01412 0.03034 -0.01643 0.03073 -0.01898 C 0.03164 -0.02639 0.03229 -0.03403 0.03281 -0.04143 C 0.0332 -0.04907 0.0332 -0.05648 0.03385 -0.06412 C 0.03555 -0.08356 0.0388 -0.0787 0.04232 -0.10347 C 0.04271 -0.10602 0.04297 -0.10856 0.04336 -0.11088 C 0.04401 -0.11481 0.04492 -0.11829 0.04544 -0.12222 C 0.04714 -0.13449 0.04766 -0.14213 0.0487 -0.15417 C 0.04857 -0.15717 0.04844 -0.18518 0.04648 -0.19537 C 0.04596 -0.19815 0.04505 -0.20046 0.0444 -0.20301 C 0.04336 -0.2125 0.04245 -0.22315 0.03906 -0.23125 C 0.03802 -0.23356 0.03685 -0.23588 0.03594 -0.23866 C 0.03385 -0.24491 0.03229 -0.25347 0.02956 -0.25926 C 0.02773 -0.26342 0.02526 -0.26667 0.02331 -0.2706 C 0.01992 -0.27731 0.01693 -0.28426 0.0138 -0.2912 C 0.0138 -0.29097 0.00534 -0.30995 0.00534 -0.30972 C 0.00182 -0.3162 -0.00143 -0.32315 -0.00521 -0.3287 C -0.00951 -0.33495 -0.01341 -0.3419 -0.01797 -0.34745 C -0.02031 -0.35069 -0.02292 -0.3537 -0.02526 -0.35694 C -0.02786 -0.36042 -0.03008 -0.36481 -0.03268 -0.36829 C -0.0375 -0.37477 -0.04284 -0.38009 -0.04753 -0.38704 C -0.05169 -0.39329 -0.05534 -0.3993 -0.06016 -0.40393 C -0.0625 -0.40625 -0.06523 -0.40717 -0.06758 -0.40949 C -0.06979 -0.41157 -0.07161 -0.41481 -0.07383 -0.41713 C -0.0763 -0.41921 -0.07904 -0.42014 -0.08125 -0.42268 C -0.08359 -0.42523 -0.08516 -0.42986 -0.08763 -0.43194 C -0.09167 -0.43565 -0.09609 -0.43704 -0.10026 -0.43958 C -0.10247 -0.44074 -0.10456 -0.44213 -0.10664 -0.44329 C -0.10911 -0.44467 -0.11159 -0.4456 -0.11406 -0.44699 C -0.11654 -0.44861 -0.11888 -0.45139 -0.12148 -0.45278 C -0.12422 -0.45393 -0.12708 -0.45393 -0.12982 -0.45463 C -0.13919 -0.46088 -0.13854 -0.46065 -0.14883 -0.46574 C -0.15169 -0.46713 -0.15443 -0.46875 -0.15729 -0.46967 C -0.16016 -0.4706 -0.16302 -0.47037 -0.16576 -0.47153 C -0.17826 -0.47616 -0.1819 -0.47963 -0.19323 -0.48264 C -0.19675 -0.4838 -0.20026 -0.48403 -0.20378 -0.48472 L -0.21328 -0.48842 C -0.21901 -0.49074 -0.22448 -0.49444 -0.23021 -0.49583 C -0.24349 -0.4993 -0.23516 -0.49745 -0.2556 -0.49954 C -0.2651 -0.4993 -0.30391 -0.4993 -0.32214 -0.49583 C -0.32708 -0.49491 -0.33203 -0.49352 -0.33685 -0.49213 C -0.34115 -0.49097 -0.34531 -0.48889 -0.34961 -0.48842 L -0.36328 -0.48657 L -0.36966 -0.48472 C -0.37214 -0.48403 -0.37461 -0.4838 -0.37708 -0.48264 C -0.39427 -0.47569 -0.36901 -0.48148 -0.39388 -0.47708 C -0.39531 -0.47639 -0.39675 -0.47569 -0.39818 -0.47523 C -0.39987 -0.47454 -0.40169 -0.4743 -0.40339 -0.47338 C -0.40664 -0.47176 -0.40977 -0.46944 -0.41289 -0.46782 C -0.42279 -0.46273 -0.41471 -0.47083 -0.42878 -0.45833 C -0.44518 -0.44375 -0.43815 -0.44722 -0.44883 -0.44329 C -0.45026 -0.44213 -0.45169 -0.44074 -0.45313 -0.43958 C -0.45482 -0.43819 -0.45664 -0.43727 -0.45833 -0.43588 C -0.46745 -0.42778 -0.45964 -0.43171 -0.46888 -0.42824 C -0.47318 -0.42338 -0.47708 -0.41736 -0.48164 -0.41319 C -0.48307 -0.41204 -0.48451 -0.41088 -0.48581 -0.40949 C -0.48802 -0.40717 -0.4901 -0.40463 -0.49219 -0.40208 C -0.49323 -0.40069 -0.49427 -0.39954 -0.49531 -0.39815 C -0.49675 -0.3963 -0.49818 -0.39444 -0.49961 -0.39259 C -0.51042 -0.37893 -0.4931 -0.40162 -0.5069 -0.38333 C -0.50872 -0.37824 -0.51042 -0.37315 -0.51224 -0.36829 C -0.51315 -0.36551 -0.51432 -0.36319 -0.51536 -0.36065 C -0.51758 -0.35532 -0.52031 -0.34722 -0.52175 -0.3419 C -0.52253 -0.33889 -0.52318 -0.33565 -0.52383 -0.33264 C -0.52461 -0.325 -0.52669 -0.31759 -0.52591 -0.30995 C -0.52448 -0.29444 -0.52487 -0.29583 -0.52175 -0.27616 C -0.52109 -0.27245 -0.52031 -0.26875 -0.51966 -0.26505 C -0.51927 -0.2625 -0.51927 -0.25972 -0.51862 -0.25741 C -0.51732 -0.25324 -0.51328 -0.24236 -0.5112 -0.2368 C -0.51042 -0.23495 -0.50951 -0.23333 -0.50911 -0.23125 C -0.50638 -0.21944 -0.50742 -0.225 -0.50586 -0.21435 C -0.50378 -0.17361 -0.50612 -0.20671 -0.50378 -0.18611 C -0.50339 -0.18241 -0.50339 -0.17847 -0.50273 -0.17477 C -0.50156 -0.16829 -0.50078 -0.16134 -0.49857 -0.15602 C -0.4974 -0.15347 -0.49648 -0.15092 -0.49531 -0.14861 C -0.49297 -0.14398 -0.49036 -0.13981 -0.48789 -0.13542 L -0.48789 -0.13518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клас\4 ЯДС\1 Грущинська\5 Людина і природа навесні\№082 Коли рослини весну зустрічають\2025-03-28_2208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6" r="2449" b="2339"/>
          <a:stretch/>
        </p:blipFill>
        <p:spPr bwMode="auto">
          <a:xfrm>
            <a:off x="765175" y="2386642"/>
            <a:ext cx="5760945" cy="21126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87271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3706" y="1199302"/>
            <a:ext cx="4650037" cy="11084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Досліди кору одного з дерев: каштана, тополі, осики, берези (на свій вибір). Допиши.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706" y="465137"/>
            <a:ext cx="1033237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D:\2 клас\4 ЯДС\1 Грущинська\5 Людина і природа навесні\№082 Коли рослини весну зустрічають\2025-03-28_2209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7" b="2846"/>
          <a:stretch/>
        </p:blipFill>
        <p:spPr bwMode="auto">
          <a:xfrm>
            <a:off x="5599781" y="4586775"/>
            <a:ext cx="5823858" cy="18240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93507" y="2640428"/>
            <a:ext cx="140567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берези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8800" y="1199302"/>
            <a:ext cx="5497285" cy="11084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Досліди. Який вигляд мають сережки на березі, вербі й ліщині? Роздивись і намалюй (на свій вибір).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8999" y="2364868"/>
            <a:ext cx="3897086" cy="20943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03706" y="4586775"/>
            <a:ext cx="4680857" cy="18053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Досліди.  Які фруктові дерева зацвітають першими: абрикоси, вишні та черешні чи яблуні та груші? Запиши цифрами послідовність їхнього цвітіння.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3858" y="3331495"/>
            <a:ext cx="2084254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гладенька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593" y="3960310"/>
            <a:ext cx="287382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стала світлішою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ора берези (береста) 6 шт 10*12 см: продаж, ціна у Хмельницькій області.  Сушені квіти, рослини від &quot;&quot;ЗАБАВОЧКА-ДЕКОР&quot; магазин, творча майстерня&quot; -  5789733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6447" r="19689" b="21725"/>
          <a:stretch/>
        </p:blipFill>
        <p:spPr bwMode="auto">
          <a:xfrm>
            <a:off x="4553743" y="2948649"/>
            <a:ext cx="180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резові сережки: лікувальні властивості і протипоказ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40" y="2468959"/>
            <a:ext cx="1724063" cy="18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70539" y="5814823"/>
            <a:ext cx="428057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05277" y="5825354"/>
            <a:ext cx="428057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73513" y="5814823"/>
            <a:ext cx="428057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9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animBg="1"/>
      <p:bldP spid="2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22022" y="570729"/>
            <a:ext cx="9968491" cy="731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023" y="4359778"/>
            <a:ext cx="287266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уроці мені було нецікаво.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52" y="4276541"/>
            <a:ext cx="287266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все зрозумів(ла). Урок сподобався.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114" y="4276541"/>
            <a:ext cx="363025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нічого не зрозумів(ла) і з нетерпінням чекав(ла) закінчення уроку.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82"/>
          <a:stretch/>
        </p:blipFill>
        <p:spPr>
          <a:xfrm>
            <a:off x="1403248" y="2046068"/>
            <a:ext cx="2921177" cy="21613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4800452" y="2021264"/>
            <a:ext cx="2921177" cy="21626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8125654" y="2045398"/>
            <a:ext cx="2495097" cy="21619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2320726" y="1329212"/>
            <a:ext cx="7484517" cy="51904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смайлика, який відповідає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твоєму настрою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3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8"/>
            <a:ext cx="10014603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5385" y="1319276"/>
            <a:ext cx="8948058" cy="73504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весняні квіти. Вибери свою квітку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настрою і прочитай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передбачення під нею на урок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Барві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04" y="3165526"/>
            <a:ext cx="2784021" cy="1856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ок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5" y="2269796"/>
            <a:ext cx="2848882" cy="18992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алант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269796"/>
            <a:ext cx="2729962" cy="18236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воцвіт (примула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07" y="2961523"/>
            <a:ext cx="2532931" cy="18996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558323" y="5021540"/>
            <a:ext cx="24335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481458" y="4861222"/>
            <a:ext cx="194828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744495" y="4093533"/>
            <a:ext cx="2547256" cy="10556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Отримаю задоволення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455229" y="4208904"/>
            <a:ext cx="2560778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13206" y="2054322"/>
            <a:ext cx="5252415" cy="24305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265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0012" y="494529"/>
            <a:ext cx="9746331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06" y="1356095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083754" y="3469337"/>
            <a:ext cx="4112642" cy="195943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простежимо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весняними змінами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житті дерев та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кущів.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70012" y="1334737"/>
            <a:ext cx="2670617" cy="6523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</a:t>
            </a:r>
            <a:r>
              <a:rPr lang="uk-UA" sz="2400" b="1" dirty="0" smtClean="0"/>
              <a:t>таке звичка?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83754" y="1356096"/>
            <a:ext cx="4091418" cy="8373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звички впливають на твій розпорядок дня?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2044" y="2378957"/>
            <a:ext cx="4244352" cy="9520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свої шкідливі звички. Чим вони шкодять здоров’ю? 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8" y="2087747"/>
            <a:ext cx="2711462" cy="383408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96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3627" y="559843"/>
            <a:ext cx="9866112" cy="65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057131"/>
            <a:ext cx="2340429" cy="32962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155356" y="1315235"/>
            <a:ext cx="7402286" cy="5974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стані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перебувають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рослини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взимку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143" y="2065615"/>
            <a:ext cx="4865238" cy="1929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Розкажи, чи </a:t>
            </a:r>
            <a:r>
              <a:rPr lang="uk-UA" sz="2800" dirty="0"/>
              <a:t>любиш ти </a:t>
            </a:r>
            <a:r>
              <a:rPr lang="uk-UA" sz="2800" dirty="0" smtClean="0"/>
              <a:t>спостерігати, як рослини поступово пробуджуються </a:t>
            </a:r>
            <a:r>
              <a:rPr lang="uk-UA" sz="2800" dirty="0"/>
              <a:t>від зимового сну?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68143" y="4119044"/>
            <a:ext cx="4865238" cy="14731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Унаслідок цих спостережень </a:t>
            </a:r>
            <a:r>
              <a:rPr lang="uk-UA" sz="2800" dirty="0" smtClean="0"/>
              <a:t> встановили </a:t>
            </a:r>
            <a:r>
              <a:rPr lang="uk-UA" sz="2800" dirty="0"/>
              <a:t>послідовність </a:t>
            </a:r>
            <a:r>
              <a:rPr lang="uk-UA" sz="2800" dirty="0" smtClean="0"/>
              <a:t>розвитку рослин навесні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картинки для детей весна пришла | Disegni, Illustrazion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67" y="2057131"/>
            <a:ext cx="2427516" cy="34217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4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3627" y="559843"/>
            <a:ext cx="9866112" cy="65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Календар весняних змін </a:t>
            </a:r>
            <a:r>
              <a:rPr lang="uk-UA" sz="4000" b="1" dirty="0"/>
              <a:t>у житті рослин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3627" y="1315235"/>
            <a:ext cx="9866112" cy="51356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Ознайомся з календарем і роздивись світлини, що його ілюструють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4401" y="1937382"/>
            <a:ext cx="3853542" cy="1436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/>
              <a:t>1. Почався </a:t>
            </a:r>
            <a:r>
              <a:rPr lang="uk-UA" sz="2800" dirty="0"/>
              <a:t>сокорух у ліщини, верби, берези, клена.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5027" y="1937382"/>
            <a:ext cx="6270173" cy="14480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/>
              <a:t>2. Зацвіли </a:t>
            </a:r>
            <a:r>
              <a:rPr lang="uk-UA" sz="2800" dirty="0"/>
              <a:t>сережки на ліщині, сріблясті вербові котики стали схожими на жовтеньких пухнастих курчаток.</a:t>
            </a:r>
            <a:endParaRPr lang="ru-RU" sz="2800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r="1771"/>
          <a:stretch/>
        </p:blipFill>
        <p:spPr>
          <a:xfrm>
            <a:off x="7680514" y="3477171"/>
            <a:ext cx="3204000" cy="264604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81" y="3477171"/>
            <a:ext cx="1953833" cy="26051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421"/>
          <a:stretch/>
        </p:blipFill>
        <p:spPr bwMode="auto">
          <a:xfrm>
            <a:off x="1054100" y="3497640"/>
            <a:ext cx="3778630" cy="2584641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4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3627" y="559843"/>
            <a:ext cx="9866112" cy="65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Календар весняних змін </a:t>
            </a:r>
            <a:r>
              <a:rPr lang="uk-UA" sz="4000" b="1" dirty="0"/>
              <a:t>у житті рослин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3627" y="1315235"/>
            <a:ext cx="9866112" cy="51356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Ознайомся з календарем і роздивись світлини, що його ілюструють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3627" y="1980018"/>
            <a:ext cx="4253030" cy="10912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/>
              <a:t>3. </a:t>
            </a:r>
            <a:r>
              <a:rPr lang="uk-UA" sz="2800" dirty="0"/>
              <a:t>Набубнявіли бруньки на деревах і кущах.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6145" y="1992609"/>
            <a:ext cx="2318655" cy="1827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/>
              <a:t>4. Зацвіли </a:t>
            </a:r>
            <a:r>
              <a:rPr lang="uk-UA" sz="2800" dirty="0"/>
              <a:t>кущі смородини й порічок.</a:t>
            </a:r>
            <a:endParaRPr lang="ru-RU" sz="2800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83" y="3239280"/>
            <a:ext cx="3872519" cy="229174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Смородина чорна &quot;Золотиста&quot; (ранній термін дозрівання, зимостійкий і  невибагливий сорт) купити поштою в Одесі, Києві, Україні | Agro-Mark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" b="13237"/>
          <a:stretch/>
        </p:blipFill>
        <p:spPr bwMode="auto">
          <a:xfrm>
            <a:off x="8033657" y="2002165"/>
            <a:ext cx="2946082" cy="36348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5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3627" y="559843"/>
            <a:ext cx="9866112" cy="65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Календар весняних змін </a:t>
            </a:r>
            <a:r>
              <a:rPr lang="uk-UA" sz="4000" b="1" dirty="0"/>
              <a:t>у житті рослин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3627" y="1315235"/>
            <a:ext cx="9866112" cy="51356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Ознайомся з календарем і роздивись світлини, що його ілюструють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6756" y="1903408"/>
            <a:ext cx="4612259" cy="14342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/>
              <a:t>5. </a:t>
            </a:r>
            <a:r>
              <a:rPr lang="uk-UA" sz="2800" dirty="0"/>
              <a:t>На березі, клені, бузку й інших деревах і кущах з’явилися молоді листочки.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6229" y="1942687"/>
            <a:ext cx="4143510" cy="13556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/>
              <a:t>6. Розпочалося цвітіння плодових і дикорослих </a:t>
            </a:r>
            <a:r>
              <a:rPr lang="uk-UA" sz="2800" dirty="0"/>
              <a:t>дерев.</a:t>
            </a:r>
            <a:endParaRPr lang="ru-RU" sz="2800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лен остролистный семена || Питомник семян Ореш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65" y="3439885"/>
            <a:ext cx="2869292" cy="28692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</p:pic>
      <p:pic>
        <p:nvPicPr>
          <p:cNvPr id="3076" name="Picture 4" descr="Особливості весняного підживлення плодових дерев та ягідних культ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39" y="3439885"/>
            <a:ext cx="3878489" cy="25816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38967" y="483640"/>
            <a:ext cx="10251547" cy="767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Які зміни навесні відбуваються в житті дерев?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1287170"/>
            <a:ext cx="3576201" cy="238180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57853" y="1250646"/>
            <a:ext cx="6096000" cy="15323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uk-UA" sz="2800" b="1" dirty="0" smtClean="0"/>
              <a:t>Зауваж</a:t>
            </a:r>
            <a:r>
              <a:rPr lang="uk-UA" sz="2800" dirty="0"/>
              <a:t>, коли відцвітуть горобина, бузок і калина, красуня весна дасть знак, що настала пора </a:t>
            </a:r>
            <a:r>
              <a:rPr lang="uk-UA" sz="2800" dirty="0" smtClean="0"/>
              <a:t>зустрічати </a:t>
            </a:r>
            <a:r>
              <a:rPr lang="uk-UA" sz="2800" dirty="0"/>
              <a:t>літо.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7" y="2872667"/>
            <a:ext cx="3594385" cy="269579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37612" y="3685718"/>
            <a:ext cx="1995703" cy="65232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Горобина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34041" y="5568457"/>
            <a:ext cx="1712674" cy="65232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Бузок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26844" y="4916137"/>
            <a:ext cx="1995703" cy="65232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Калина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Як використовувати не лише ягоди, а й квіти калини? - На пенс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52" y="3376046"/>
            <a:ext cx="3723617" cy="24699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5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634</Words>
  <Application>Microsoft Office PowerPoint</Application>
  <PresentationFormat>Произвольный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</cp:revision>
  <dcterms:created xsi:type="dcterms:W3CDTF">2018-01-05T16:38:53Z</dcterms:created>
  <dcterms:modified xsi:type="dcterms:W3CDTF">2025-03-31T19:41:44Z</dcterms:modified>
</cp:coreProperties>
</file>