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1198" r:id="rId3"/>
    <p:sldId id="1099" r:id="rId4"/>
    <p:sldId id="1196" r:id="rId5"/>
    <p:sldId id="1130" r:id="rId6"/>
    <p:sldId id="1199" r:id="rId7"/>
    <p:sldId id="1142" r:id="rId8"/>
    <p:sldId id="1197" r:id="rId9"/>
    <p:sldId id="1177" r:id="rId10"/>
    <p:sldId id="1200" r:id="rId11"/>
    <p:sldId id="120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712225"/>
    <a:srgbClr val="F2AEC6"/>
    <a:srgbClr val="3C4272"/>
    <a:srgbClr val="A6D724"/>
    <a:srgbClr val="D5F360"/>
    <a:srgbClr val="F0CC6C"/>
    <a:srgbClr val="3A6B40"/>
    <a:srgbClr val="539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0737" y="4600153"/>
            <a:ext cx="9404893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Марія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Манеру «Збори іграшок»</a:t>
            </a:r>
            <a:endParaRPr lang="uk-UA" sz="33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EF94461-49AB-42B9-B17F-9C893476B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1350737" y="1464340"/>
            <a:ext cx="2981233" cy="2273299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74354" y="1464340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420" y="520439"/>
            <a:ext cx="9922131" cy="720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3408" y="3761569"/>
            <a:ext cx="4944582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казку. Поміркуй, чи можуть твої іграшки провести такі збори?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Знайди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джерелах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прислів’я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друзів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дружбу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420" y="1339702"/>
            <a:ext cx="9922131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почуття, настрій у тебе після читання казки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Марії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Манеру «Збори іграшок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авторка хотіла повідомити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цим твором?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навчає ця історія?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нового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 взяв/взяла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для себе з уроку?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Марії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Манеру «Збори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іграшок» розмістили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розділі «Літературні казки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7516774" y="3345407"/>
            <a:ext cx="3479777" cy="27200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5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2"/>
            <a:ext cx="1895309" cy="7970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12416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1998" y="3936906"/>
            <a:ext cx="240361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6480" y="2045390"/>
            <a:ext cx="6040060" cy="28475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Новинки – цікавинки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себе відкривай.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6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863708" y="1969221"/>
            <a:ext cx="3309757" cy="353519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1C3F2DE-F9BC-4F94-ADCC-C9ECF60065AE}"/>
              </a:ext>
            </a:extLst>
          </p:cNvPr>
          <p:cNvSpPr/>
          <p:nvPr/>
        </p:nvSpPr>
        <p:spPr>
          <a:xfrm>
            <a:off x="4517571" y="1714714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4B4DDB1-19F2-4129-9355-47283EADBE36}"/>
              </a:ext>
            </a:extLst>
          </p:cNvPr>
          <p:cNvSpPr/>
          <p:nvPr/>
        </p:nvSpPr>
        <p:spPr>
          <a:xfrm>
            <a:off x="5841391" y="2510915"/>
            <a:ext cx="4542628" cy="661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8F80B7A-7092-4C05-8B8F-1C11320F7BBD}"/>
              </a:ext>
            </a:extLst>
          </p:cNvPr>
          <p:cNvSpPr/>
          <p:nvPr/>
        </p:nvSpPr>
        <p:spPr>
          <a:xfrm>
            <a:off x="6299988" y="3293856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A7D727B-C46D-42C1-8F2C-3E313849BCAD}"/>
              </a:ext>
            </a:extLst>
          </p:cNvPr>
          <p:cNvSpPr/>
          <p:nvPr/>
        </p:nvSpPr>
        <p:spPr>
          <a:xfrm>
            <a:off x="5732535" y="4079992"/>
            <a:ext cx="4542628" cy="75078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xmlns="" id="{622F9CDE-33A9-49E4-BCF5-E104680210B7}"/>
              </a:ext>
            </a:extLst>
          </p:cNvPr>
          <p:cNvSpPr/>
          <p:nvPr/>
        </p:nvSpPr>
        <p:spPr>
          <a:xfrm>
            <a:off x="9538745" y="5060153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408161AD-397B-4862-8B81-9BB1CF374784}"/>
              </a:ext>
            </a:extLst>
          </p:cNvPr>
          <p:cNvSpPr/>
          <p:nvPr/>
        </p:nvSpPr>
        <p:spPr>
          <a:xfrm>
            <a:off x="4731049" y="4932222"/>
            <a:ext cx="4542628" cy="7507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7565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</p:spTree>
    <p:extLst>
      <p:ext uri="{BB962C8B-B14F-4D97-AF65-F5344CB8AC3E}">
        <p14:creationId xmlns:p14="http://schemas.microsoft.com/office/powerpoint/2010/main" val="286643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2466" y="494529"/>
            <a:ext cx="9786608" cy="694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«Подивись і повтори»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DD8F7C52-34E7-4995-9132-1FEAC2C471F4}"/>
              </a:ext>
            </a:extLst>
          </p:cNvPr>
          <p:cNvSpPr/>
          <p:nvPr/>
        </p:nvSpPr>
        <p:spPr>
          <a:xfrm>
            <a:off x="1206775" y="1434957"/>
            <a:ext cx="5887279" cy="8311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Витягни губи «трубочкою»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46EB18E-E86C-4259-96BD-46C16F96DDED}"/>
              </a:ext>
            </a:extLst>
          </p:cNvPr>
          <p:cNvSpPr/>
          <p:nvPr/>
        </p:nvSpPr>
        <p:spPr>
          <a:xfrm>
            <a:off x="1206775" y="2580854"/>
            <a:ext cx="5887279" cy="8311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Зімкни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губи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EC12E1E-47EF-4BC8-8864-80ADB458E6C4}"/>
              </a:ext>
            </a:extLst>
          </p:cNvPr>
          <p:cNvSpPr/>
          <p:nvPr/>
        </p:nvSpPr>
        <p:spPr>
          <a:xfrm>
            <a:off x="1196112" y="3693445"/>
            <a:ext cx="5887279" cy="8311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Покажи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губами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букви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А, О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, І, И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4BA92C5B-6A7B-4489-B82A-752380FC509C}"/>
              </a:ext>
            </a:extLst>
          </p:cNvPr>
          <p:cNvSpPr/>
          <p:nvPr/>
        </p:nvSpPr>
        <p:spPr>
          <a:xfrm>
            <a:off x="1206775" y="4848565"/>
            <a:ext cx="5887279" cy="8311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Зроби язичком рухи маятника</a:t>
            </a:r>
          </a:p>
        </p:txBody>
      </p:sp>
      <p:pic>
        <p:nvPicPr>
          <p:cNvPr id="1027" name="Picture 3" descr="D:\Картинки до тестів\Людина\Співа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0" y="1336216"/>
            <a:ext cx="2274483" cy="43435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9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532" y="617220"/>
            <a:ext cx="9856520" cy="748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Буква </a:t>
            </a:r>
            <a:r>
              <a:rPr lang="uk-UA" sz="4000" b="1" dirty="0" smtClean="0">
                <a:solidFill>
                  <a:schemeClr val="bg1"/>
                </a:solidFill>
              </a:rPr>
              <a:t>заховалась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1187532" y="2192599"/>
            <a:ext cx="218075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Л_в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532" y="1512814"/>
            <a:ext cx="716280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Встав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букву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та прочитай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слова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1187532" y="3129413"/>
            <a:ext cx="218075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Б_р_г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3988480" y="2189716"/>
            <a:ext cx="21273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Ф_н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3935041" y="3160177"/>
            <a:ext cx="21807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С_кр_т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3935042" y="4136913"/>
            <a:ext cx="21807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Ф_рм_р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6466466" y="2171076"/>
            <a:ext cx="18304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Н_рв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6466466" y="3160177"/>
            <a:ext cx="18304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Ж_л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6413027" y="4190856"/>
            <a:ext cx="19373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С_рц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C6B8EA-DFA8-4601-AB05-D420D351B1F3}"/>
              </a:ext>
            </a:extLst>
          </p:cNvPr>
          <p:cNvSpPr txBox="1"/>
          <p:nvPr/>
        </p:nvSpPr>
        <p:spPr>
          <a:xfrm>
            <a:off x="1187532" y="4133732"/>
            <a:ext cx="218075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Ш_д_вр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Картинки до тестів\Людина\Хлопець пита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40" y="1512814"/>
            <a:ext cx="2044112" cy="44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87532" y="5208514"/>
            <a:ext cx="716280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Назви односкладові слова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830" y="494529"/>
            <a:ext cx="10184130" cy="775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954795" y="1415882"/>
            <a:ext cx="6983723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Ша-ша-ша</a:t>
            </a:r>
            <a:r>
              <a:rPr lang="uk-UA" sz="3200" b="1" dirty="0"/>
              <a:t> – наша Леся в ліс </a:t>
            </a:r>
            <a:r>
              <a:rPr lang="uk-UA" sz="3200" b="1" dirty="0" smtClean="0"/>
              <a:t>пішла.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3954787" y="2152552"/>
            <a:ext cx="6983723" cy="7106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Са-са-са</a:t>
            </a:r>
            <a:r>
              <a:rPr lang="uk-UA" sz="3200" b="1" dirty="0"/>
              <a:t> – укусила в ніс </a:t>
            </a:r>
            <a:r>
              <a:rPr lang="uk-UA" sz="3200" b="1" dirty="0" smtClean="0"/>
              <a:t>оса.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3954787" y="2900652"/>
            <a:ext cx="6983723" cy="739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Ши-ши-ши</a:t>
            </a:r>
            <a:r>
              <a:rPr lang="uk-UA" sz="3200" b="1" dirty="0"/>
              <a:t> – Лесю в лісі ми </a:t>
            </a:r>
            <a:r>
              <a:rPr lang="uk-UA" sz="3200" b="1" dirty="0" smtClean="0"/>
              <a:t>знайшли.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3954787" y="3670336"/>
            <a:ext cx="6983723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Ить-ить-ить</a:t>
            </a:r>
            <a:r>
              <a:rPr lang="uk-UA" sz="3200" b="1" dirty="0"/>
              <a:t> – в Лесі ніс </a:t>
            </a:r>
            <a:r>
              <a:rPr lang="uk-UA" sz="3200" b="1" dirty="0" smtClean="0"/>
              <a:t>болить.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8">
            <a:extLst>
              <a:ext uri="{FF2B5EF4-FFF2-40B4-BE49-F238E27FC236}">
                <a16:creationId xmlns="" xmlns:a16="http://schemas.microsoft.com/office/drawing/2014/main" id="{8E16E8F4-9AE0-40D4-84EC-C2BC3270FDAE}"/>
              </a:ext>
            </a:extLst>
          </p:cNvPr>
          <p:cNvSpPr/>
          <p:nvPr/>
        </p:nvSpPr>
        <p:spPr>
          <a:xfrm>
            <a:off x="3954787" y="4440020"/>
            <a:ext cx="6983723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Би-би-би – ти </a:t>
            </a:r>
            <a:r>
              <a:rPr lang="uk-UA" sz="3200" b="1" dirty="0" smtClean="0">
                <a:solidFill>
                  <a:schemeClr val="bg1"/>
                </a:solidFill>
              </a:rPr>
              <a:t>так, Лесю, </a:t>
            </a:r>
            <a:r>
              <a:rPr lang="uk-UA" sz="3200" b="1" dirty="0">
                <a:solidFill>
                  <a:schemeClr val="bg1"/>
                </a:solidFill>
              </a:rPr>
              <a:t>не </a:t>
            </a:r>
            <a:r>
              <a:rPr lang="uk-UA" sz="3200" b="1" dirty="0" smtClean="0">
                <a:solidFill>
                  <a:schemeClr val="bg1"/>
                </a:solidFill>
              </a:rPr>
              <a:t>роби.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9">
            <a:extLst>
              <a:ext uri="{FF2B5EF4-FFF2-40B4-BE49-F238E27FC236}">
                <a16:creationId xmlns="" xmlns:a16="http://schemas.microsoft.com/office/drawing/2014/main" id="{CA533E73-1AC3-4C97-81C7-6BB2B5379AD6}"/>
              </a:ext>
            </a:extLst>
          </p:cNvPr>
          <p:cNvSpPr/>
          <p:nvPr/>
        </p:nvSpPr>
        <p:spPr>
          <a:xfrm>
            <a:off x="3954787" y="5221134"/>
            <a:ext cx="6983723" cy="73984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Су-су-су – більше не займай </a:t>
            </a:r>
            <a:r>
              <a:rPr lang="uk-UA" sz="3200" b="1" dirty="0" smtClean="0"/>
              <a:t>осу.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Щаслива дівчин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7947" r="7479" b="9542"/>
          <a:stretch/>
        </p:blipFill>
        <p:spPr bwMode="auto">
          <a:xfrm>
            <a:off x="925830" y="1771220"/>
            <a:ext cx="2700064" cy="418975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7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2" y="582906"/>
            <a:ext cx="995393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0" y="1486510"/>
            <a:ext cx="3870059" cy="38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5148" y="1609349"/>
            <a:ext cx="5580511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>
                <a:solidFill>
                  <a:schemeClr val="bg1"/>
                </a:solidFill>
              </a:rPr>
              <a:t>казкою </a:t>
            </a:r>
            <a:r>
              <a:rPr lang="uk-UA" sz="2800" b="1" dirty="0" smtClean="0">
                <a:solidFill>
                  <a:schemeClr val="bg1"/>
                </a:solidFill>
              </a:rPr>
              <a:t>іспанської письменниці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Марії </a:t>
            </a:r>
            <a:r>
              <a:rPr lang="uk-UA" sz="2800" b="1" dirty="0">
                <a:solidFill>
                  <a:schemeClr val="bg1"/>
                </a:solidFill>
              </a:rPr>
              <a:t>Манеру «Збори іграшок</a:t>
            </a:r>
            <a:r>
              <a:rPr lang="uk-UA" sz="2800" b="1" dirty="0" smtClean="0">
                <a:solidFill>
                  <a:schemeClr val="bg1"/>
                </a:solidFill>
              </a:rPr>
              <a:t>» в перекладі О. Соколової.</a:t>
            </a:r>
            <a:endParaRPr lang="uk-UA" sz="194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Дізнаємось про проблему іграшок і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чиє </a:t>
            </a:r>
            <a:r>
              <a:rPr lang="uk-UA" sz="2800" b="1" dirty="0">
                <a:solidFill>
                  <a:schemeClr val="bg1"/>
                </a:solidFill>
              </a:rPr>
              <a:t>рішення </a:t>
            </a:r>
            <a:r>
              <a:rPr lang="uk-UA" sz="2800" b="1" dirty="0" smtClean="0">
                <a:solidFill>
                  <a:schemeClr val="bg1"/>
                </a:solidFill>
              </a:rPr>
              <a:t>стало кращим на зборах іграшок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1581" y="5149334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5C6260-9A11-4CD2-991D-1778287B1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632501" y="2870652"/>
            <a:ext cx="2342873" cy="178652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0CEAEA5-5B90-476C-850E-DACB7D44B429}"/>
              </a:ext>
            </a:extLst>
          </p:cNvPr>
          <p:cNvSpPr/>
          <p:nvPr/>
        </p:nvSpPr>
        <p:spPr>
          <a:xfrm>
            <a:off x="3018712" y="481782"/>
            <a:ext cx="8651318" cy="59647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Тієї ночі в кімнаті одного Хлопчика відбувався справжній переполох. Усі іграшки зібралися поговорити про своє майбутнє, тому що з появою в будинку Робота Хлопчик, здається, повністю забув про них.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Ми маємо повернути прихильність Хлопчика, — сказав Пазл, який був дуже мудрим.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Що ж ми робитимемо? — запитали Ролики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та М’ячі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що були найкращими приятелями.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Ми маємо підлаштув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тися до цього, — відповів Пластилін. Всі іграшки почувалися дуже нещасними.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Але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Пазл вигадав дуже гарний план: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Об’єднаймось із Батарейками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61" y="481782"/>
            <a:ext cx="2342873" cy="2354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Марія Манеру «Збори іграшок»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900" y="4683175"/>
            <a:ext cx="26324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Які </a:t>
            </a:r>
            <a:r>
              <a:rPr lang="ru-RU" sz="2400" b="1" dirty="0" err="1">
                <a:solidFill>
                  <a:schemeClr val="bg1"/>
                </a:solidFill>
              </a:rPr>
              <a:t>іграшки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були</a:t>
            </a:r>
            <a:r>
              <a:rPr lang="ru-RU" sz="2400" b="1" dirty="0">
                <a:solidFill>
                  <a:schemeClr val="bg1"/>
                </a:solidFill>
              </a:rPr>
              <a:t> у Хлопчика? Чим вони </a:t>
            </a:r>
            <a:r>
              <a:rPr lang="ru-RU" sz="2400" b="1" dirty="0" err="1">
                <a:solidFill>
                  <a:schemeClr val="bg1"/>
                </a:solidFill>
              </a:rPr>
              <a:t>були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стурбовані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8092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994" y="468630"/>
            <a:ext cx="2342873" cy="2354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Марія Манеру «Збори іграшок»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0CEAEA5-5B90-476C-850E-DACB7D44B429}"/>
              </a:ext>
            </a:extLst>
          </p:cNvPr>
          <p:cNvSpPr/>
          <p:nvPr/>
        </p:nvSpPr>
        <p:spPr>
          <a:xfrm>
            <a:off x="3018712" y="468630"/>
            <a:ext cx="8628458" cy="59550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Так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вони і зробили. Батарейки, які були заодно з іграшками, припинили свою роботу. Тож відт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ді Робот перестав працювати. Спочатку Хлопчик був дуже розлючений, він струснув Робота та кинув його на підлогу, але Робот і далі не працював.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Хлопчику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стало прикро та нудно. Він не знав, що робити без свого Робота! Але потім знову почав бавитися із звичайними іграшками, радіючи старим друзям. 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Відтоді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кожного дня Хлопчик грав деякий час із Роботом, але не забував і про інші іграшки. А понад усе йому подобалося кататися на ковзанах і грати у футбол зі своїми друзями!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5C6260-9A11-4CD2-991D-1778287B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572770" y="2868930"/>
            <a:ext cx="2342873" cy="178652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" y="4684514"/>
            <a:ext cx="274439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 </a:t>
            </a:r>
            <a:r>
              <a:rPr lang="ru-RU" sz="2400" b="1" dirty="0" err="1" smtClean="0">
                <a:solidFill>
                  <a:schemeClr val="bg1"/>
                </a:solidFill>
              </a:rPr>
              <a:t>іграшкам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вдалося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повернути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прихильність</a:t>
            </a:r>
            <a:r>
              <a:rPr lang="ru-RU" sz="2400" b="1" dirty="0">
                <a:solidFill>
                  <a:schemeClr val="bg1"/>
                </a:solidFill>
              </a:rPr>
              <a:t> Хлопчика?</a:t>
            </a:r>
          </a:p>
        </p:txBody>
      </p:sp>
    </p:spTree>
    <p:extLst>
      <p:ext uri="{BB962C8B-B14F-4D97-AF65-F5344CB8AC3E}">
        <p14:creationId xmlns:p14="http://schemas.microsoft.com/office/powerpoint/2010/main" val="36129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980" y="538130"/>
            <a:ext cx="10126979" cy="692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</a:t>
            </a:r>
            <a:r>
              <a:rPr lang="uk-UA" sz="4000" b="1" dirty="0">
                <a:solidFill>
                  <a:schemeClr val="bg1"/>
                </a:solidFill>
              </a:rPr>
              <a:t>відповідь на </a:t>
            </a:r>
            <a:r>
              <a:rPr lang="uk-UA" sz="4000" b="1" dirty="0" smtClean="0">
                <a:solidFill>
                  <a:schemeClr val="bg1"/>
                </a:solidFill>
              </a:rPr>
              <a:t>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4F07C1AF-FBF7-45D3-B307-B30F67041B01}"/>
              </a:ext>
            </a:extLst>
          </p:cNvPr>
          <p:cNvSpPr/>
          <p:nvPr/>
        </p:nvSpPr>
        <p:spPr>
          <a:xfrm>
            <a:off x="982980" y="1384522"/>
            <a:ext cx="8343900" cy="24445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кожна іграшка пропонувала свій план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назви почуттів. Які з них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ти можеш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розпізнати  у словах і вчинках дійових осіб?</a:t>
            </a:r>
            <a:r>
              <a:rPr lang="ru-RU" sz="2800" b="1" dirty="0">
                <a:solidFill>
                  <a:srgbClr val="653819"/>
                </a:solidFill>
              </a:rPr>
              <a:t> </a:t>
            </a:r>
            <a:endParaRPr lang="ru-RU" sz="2800" b="1" dirty="0">
              <a:solidFill>
                <a:srgbClr val="653819"/>
              </a:solidFill>
            </a:endParaRPr>
          </a:p>
          <a:p>
            <a:r>
              <a:rPr lang="ru-RU" sz="2800" b="1" dirty="0">
                <a:solidFill>
                  <a:srgbClr val="653819"/>
                </a:solidFill>
              </a:rPr>
              <a:t> </a:t>
            </a:r>
            <a:r>
              <a:rPr lang="ru-RU" sz="2800" b="1" dirty="0" smtClean="0">
                <a:solidFill>
                  <a:srgbClr val="653819"/>
                </a:solidFill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</a:rPr>
              <a:t>Сум</a:t>
            </a:r>
            <a:r>
              <a:rPr lang="ru-RU" sz="2800" b="1" dirty="0">
                <a:solidFill>
                  <a:srgbClr val="00B050"/>
                </a:solidFill>
              </a:rPr>
              <a:t>, радість, злість, нудьг</a:t>
            </a:r>
            <a:r>
              <a:rPr lang="uk-UA" sz="2800" b="1" dirty="0">
                <a:solidFill>
                  <a:srgbClr val="00B050"/>
                </a:solidFill>
              </a:rPr>
              <a:t>а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>
                <a:solidFill>
                  <a:srgbClr val="00B050"/>
                </a:solidFill>
              </a:rPr>
              <a:t>здивув</a:t>
            </a:r>
            <a:r>
              <a:rPr lang="uk-UA" sz="2800" b="1" dirty="0">
                <a:solidFill>
                  <a:srgbClr val="00B050"/>
                </a:solidFill>
              </a:rPr>
              <a:t>а</a:t>
            </a:r>
            <a:r>
              <a:rPr lang="ru-RU" sz="2800" b="1" dirty="0">
                <a:solidFill>
                  <a:srgbClr val="00B050"/>
                </a:solidFill>
              </a:rPr>
              <a:t>ння, обр</a:t>
            </a:r>
            <a:r>
              <a:rPr lang="uk-UA" sz="2800" b="1" dirty="0">
                <a:solidFill>
                  <a:srgbClr val="00B050"/>
                </a:solidFill>
              </a:rPr>
              <a:t>а</a:t>
            </a:r>
            <a:r>
              <a:rPr lang="ru-RU" sz="2800" b="1" dirty="0">
                <a:solidFill>
                  <a:srgbClr val="00B050"/>
                </a:solidFill>
              </a:rPr>
              <a:t>за</a:t>
            </a:r>
            <a:r>
              <a:rPr lang="ru-RU" sz="2800" b="1" dirty="0">
                <a:solidFill>
                  <a:srgbClr val="653819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Який висновок із цієї історії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ти зробиш?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0255" y="3919581"/>
            <a:ext cx="325755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Поясни прислів’я</a:t>
            </a:r>
          </a:p>
        </p:txBody>
      </p:sp>
      <p:sp>
        <p:nvSpPr>
          <p:cNvPr id="17" name="Прямоугольник: скругленные углы 8">
            <a:extLst>
              <a:ext uri="{FF2B5EF4-FFF2-40B4-BE49-F238E27FC236}">
                <a16:creationId xmlns="" xmlns:a16="http://schemas.microsoft.com/office/drawing/2014/main" id="{55E6F9C2-B5AB-4024-B37A-75B26BBA8C81}"/>
              </a:ext>
            </a:extLst>
          </p:cNvPr>
          <p:cNvSpPr/>
          <p:nvPr/>
        </p:nvSpPr>
        <p:spPr>
          <a:xfrm>
            <a:off x="2237210" y="4435691"/>
            <a:ext cx="4563640" cy="8992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Дружба та братство — найбільше багатство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09" y="3420060"/>
            <a:ext cx="3645041" cy="2430027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616</Words>
  <Application>Microsoft Office PowerPoint</Application>
  <PresentationFormat>Произвольный</PresentationFormat>
  <Paragraphs>85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1339</cp:revision>
  <dcterms:created xsi:type="dcterms:W3CDTF">2018-01-05T16:38:53Z</dcterms:created>
  <dcterms:modified xsi:type="dcterms:W3CDTF">2025-03-03T17:19:26Z</dcterms:modified>
</cp:coreProperties>
</file>