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062" r:id="rId3"/>
    <p:sldId id="601" r:id="rId4"/>
    <p:sldId id="621" r:id="rId5"/>
    <p:sldId id="1092" r:id="rId6"/>
    <p:sldId id="546" r:id="rId7"/>
    <p:sldId id="1093" r:id="rId8"/>
    <p:sldId id="613" r:id="rId9"/>
    <p:sldId id="578" r:id="rId10"/>
    <p:sldId id="607" r:id="rId11"/>
    <p:sldId id="611" r:id="rId12"/>
    <p:sldId id="592" r:id="rId13"/>
    <p:sldId id="1094" r:id="rId14"/>
    <p:sldId id="10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295FFF"/>
    <a:srgbClr val="FF7C80"/>
    <a:srgbClr val="00B050"/>
    <a:srgbClr val="1694E9"/>
    <a:srgbClr val="FFFF0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7800" y="4584356"/>
            <a:ext cx="8768690" cy="102155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Утворюю числівники</a:t>
            </a:r>
          </a:p>
        </p:txBody>
      </p:sp>
      <p:pic>
        <p:nvPicPr>
          <p:cNvPr id="1026" name="Picture 2" descr="Картинки по запросу &quot;клипарт дети пишу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5"/>
          <a:stretch/>
        </p:blipFill>
        <p:spPr bwMode="auto">
          <a:xfrm>
            <a:off x="1757800" y="969066"/>
            <a:ext cx="3354749" cy="306002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липатр числ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"/>
          <a:stretch/>
        </p:blipFill>
        <p:spPr bwMode="auto">
          <a:xfrm>
            <a:off x="3135608" y="3107756"/>
            <a:ext cx="1398049" cy="7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9102" y="1214338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88572" y="1575988"/>
            <a:ext cx="1948542" cy="28028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61979" y="651761"/>
            <a:ext cx="10008792" cy="7942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Родзинці розв'язати віршовану </a:t>
            </a:r>
            <a:r>
              <a:rPr lang="uk-UA" sz="3200" b="1" dirty="0" smtClean="0">
                <a:solidFill>
                  <a:schemeClr val="bg1"/>
                </a:solidFill>
              </a:rPr>
              <a:t>задачу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2132026"/>
            <a:ext cx="789214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Два зелених огірочки заховались під листочком.</a:t>
            </a:r>
          </a:p>
          <a:p>
            <a:r>
              <a:rPr lang="uk-UA" sz="2800" b="1" dirty="0"/>
              <a:t>Шість на сонечку лежали і хутенько підростали.</a:t>
            </a:r>
          </a:p>
          <a:p>
            <a:r>
              <a:rPr lang="uk-UA" sz="2800" b="1" dirty="0"/>
              <a:t>Вісім жовтих лежебок вигрівали свої боки.</a:t>
            </a:r>
          </a:p>
          <a:p>
            <a:r>
              <a:rPr lang="uk-UA" sz="2800" b="1" dirty="0"/>
              <a:t>Скільки ж всіх було на грядці?</a:t>
            </a:r>
          </a:p>
          <a:p>
            <a:r>
              <a:rPr lang="uk-UA" sz="2800" b="1" dirty="0"/>
              <a:t>Полічи їх по порядку.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4757" y="1524691"/>
            <a:ext cx="4563235" cy="5242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її. Назви числівники.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1193" r="61644" b="81274"/>
          <a:stretch/>
        </p:blipFill>
        <p:spPr>
          <a:xfrm>
            <a:off x="4386144" y="4451605"/>
            <a:ext cx="5410999" cy="16702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1057920" y="4456927"/>
            <a:ext cx="3296366" cy="12703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відповідь </a:t>
            </a:r>
            <a:r>
              <a:rPr lang="uk-UA" sz="2400" b="1" dirty="0">
                <a:solidFill>
                  <a:srgbClr val="0070C0"/>
                </a:solidFill>
              </a:rPr>
              <a:t>на запитання Читалочки. Підкресли </a:t>
            </a:r>
            <a:r>
              <a:rPr lang="uk-UA" sz="2400" b="1" dirty="0" smtClean="0">
                <a:solidFill>
                  <a:srgbClr val="0070C0"/>
                </a:solidFill>
              </a:rPr>
              <a:t>числівник.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80000" r="22890" b="3084"/>
          <a:stretch/>
        </p:blipFill>
        <p:spPr>
          <a:xfrm>
            <a:off x="4558978" y="4500415"/>
            <a:ext cx="2577673" cy="8799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14323" r="62860" b="66771"/>
          <a:stretch/>
        </p:blipFill>
        <p:spPr>
          <a:xfrm>
            <a:off x="7505294" y="4448654"/>
            <a:ext cx="1066266" cy="9834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t="34622" r="20084" b="51755"/>
          <a:stretch/>
        </p:blipFill>
        <p:spPr>
          <a:xfrm>
            <a:off x="4386144" y="5405679"/>
            <a:ext cx="2670840" cy="7086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7866" r="49374" b="36232"/>
          <a:stretch/>
        </p:blipFill>
        <p:spPr>
          <a:xfrm>
            <a:off x="7140927" y="5232310"/>
            <a:ext cx="1583037" cy="8271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84" y="3603626"/>
            <a:ext cx="2518249" cy="251824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74029" y="5834739"/>
            <a:ext cx="2582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535788"/>
            <a:ext cx="9982199" cy="726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вірш про </a:t>
            </a:r>
            <a:r>
              <a:rPr lang="uk-UA" sz="4000" b="1" dirty="0" smtClean="0">
                <a:solidFill>
                  <a:schemeClr val="bg1"/>
                </a:solidFill>
              </a:rPr>
              <a:t>ведмедя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061" y="2286854"/>
            <a:ext cx="468445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Що у лісі так гримить?</a:t>
            </a:r>
          </a:p>
          <a:p>
            <a:pPr algn="ctr"/>
            <a:r>
              <a:rPr lang="uk-UA" sz="3200" b="1" dirty="0"/>
              <a:t>Робить вулики ведмідь.</a:t>
            </a:r>
          </a:p>
          <a:p>
            <a:pPr algn="ctr"/>
            <a:r>
              <a:rPr lang="uk-UA" sz="3200" b="1" dirty="0"/>
              <a:t>Їх зробив він тільки сім.</a:t>
            </a:r>
          </a:p>
          <a:p>
            <a:pPr algn="ctr"/>
            <a:r>
              <a:rPr lang="uk-UA" sz="3200" b="1" dirty="0"/>
              <a:t>На два менше, ніж хотів.</a:t>
            </a:r>
          </a:p>
        </p:txBody>
      </p:sp>
      <p:pic>
        <p:nvPicPr>
          <p:cNvPr id="9" name="Picture 2" descr="Картинки по запросу &quot;клипатр медведь пас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359" y="1324981"/>
            <a:ext cx="3344326" cy="33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5685" y="1324981"/>
            <a:ext cx="6983183" cy="9618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числівники. Запиши, скільки вуликів хотів зробити ведмідь. Підкресли числівник.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1193" r="61644" b="81274"/>
          <a:stretch/>
        </p:blipFill>
        <p:spPr>
          <a:xfrm>
            <a:off x="4220061" y="4451605"/>
            <a:ext cx="6434249" cy="16702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63483" r="43996" b="19403"/>
          <a:stretch/>
        </p:blipFill>
        <p:spPr>
          <a:xfrm>
            <a:off x="4432925" y="4451014"/>
            <a:ext cx="1871861" cy="930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80000" r="55042" b="6873"/>
          <a:stretch/>
        </p:blipFill>
        <p:spPr>
          <a:xfrm>
            <a:off x="6562287" y="4470448"/>
            <a:ext cx="1360617" cy="7137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5722" r="44442" b="68358"/>
          <a:stretch/>
        </p:blipFill>
        <p:spPr>
          <a:xfrm>
            <a:off x="8166725" y="4483473"/>
            <a:ext cx="1947600" cy="865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31642" r="42754" b="52438"/>
          <a:stretch/>
        </p:blipFill>
        <p:spPr>
          <a:xfrm>
            <a:off x="6413679" y="5223975"/>
            <a:ext cx="1947600" cy="8656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32071" r="48755" b="52208"/>
          <a:stretch/>
        </p:blipFill>
        <p:spPr>
          <a:xfrm>
            <a:off x="4431028" y="5256568"/>
            <a:ext cx="1806940" cy="85478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474029" y="5834739"/>
            <a:ext cx="1605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857" y="1534816"/>
            <a:ext cx="9750970" cy="9035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2-3 речення про те, де у своєму житті ти зустрічаєш числівники.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773429"/>
            <a:ext cx="492034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</a:t>
            </a:r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своєму житті я зустрічаю числівники, коли щось купую в магазині …</a:t>
            </a:r>
          </a:p>
        </p:txBody>
      </p:sp>
      <p:pic>
        <p:nvPicPr>
          <p:cNvPr id="10242" name="Picture 2" descr="Картинки по запросу &quot;клипатр магазин игруше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57" y="2547257"/>
            <a:ext cx="3471229" cy="34848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53885" y="544285"/>
            <a:ext cx="9818915" cy="8382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2 клас\1 Українська мова\1 Пономарьова\6 Числівник Службові слова\№083 - Утворюю числівники\2025-02-25_1747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28506" r="431" b="1500"/>
          <a:stretch/>
        </p:blipFill>
        <p:spPr bwMode="auto">
          <a:xfrm>
            <a:off x="6327360" y="4850966"/>
            <a:ext cx="5146180" cy="10273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1 Українська мова\1 Пономарьова\6 Числівник Службові слова\№083 - Утворюю числівники\2025-02-25_1747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35224" r="26279" b="1783"/>
          <a:stretch/>
        </p:blipFill>
        <p:spPr bwMode="auto">
          <a:xfrm>
            <a:off x="6327360" y="2454002"/>
            <a:ext cx="5096602" cy="170077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1 Українська мова\1 Пономарьова\6 Числівник Службові слова\№083 - Утворюю числівники\2025-02-25_1747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26255" r="5983" b="5355"/>
          <a:stretch/>
        </p:blipFill>
        <p:spPr bwMode="auto">
          <a:xfrm>
            <a:off x="747818" y="4013570"/>
            <a:ext cx="5436000" cy="201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 клас\1 Українська мова\1 Пономарьова\6 Числівник Службові слова\№083 - Утворюю числівники\2025-02-25_1747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21862" r="3199" b="1761"/>
          <a:stretch/>
        </p:blipFill>
        <p:spPr bwMode="auto">
          <a:xfrm>
            <a:off x="713618" y="1789809"/>
            <a:ext cx="4824000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55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0" y="1025111"/>
            <a:ext cx="4844503" cy="705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Утвори й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чотири числівники, які починаються з буквосполучення ДВ.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3820" y="3270584"/>
            <a:ext cx="5685722" cy="696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Розгадай ребуси. Запиши слова-відгадки. Знайди серед них «зайве» слово і закресли його.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71457" y="1034670"/>
            <a:ext cx="5724687" cy="138452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Утвори числівники за допомогою арифметичних дій. Запиши результати обчислень спочатку цифрами, а потім словами. Перевір за словником правильність написання числівників.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414383" y="2437379"/>
            <a:ext cx="223632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п’ятнадцять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4681" y="2784635"/>
            <a:ext cx="212495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шістнадцять</a:t>
            </a:r>
          </a:p>
        </p:txBody>
      </p:sp>
      <p:sp>
        <p:nvSpPr>
          <p:cNvPr id="4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341639" y="3538582"/>
            <a:ext cx="23580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вісімнадцять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41639" y="3182169"/>
            <a:ext cx="211856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сімнадцять</a:t>
            </a: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96287" y="5522525"/>
            <a:ext cx="8475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сім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715251" y="5522525"/>
            <a:ext cx="98903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тюль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241418" y="1895977"/>
            <a:ext cx="8700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Два,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351913" y="1895977"/>
            <a:ext cx="223536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дванадцять,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56528" y="2473627"/>
            <a:ext cx="17745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двадцять,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769967" y="2488688"/>
            <a:ext cx="12033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двісті.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600639" y="2424685"/>
            <a:ext cx="6296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15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597411" y="2816923"/>
            <a:ext cx="6296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16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1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594183" y="3216762"/>
            <a:ext cx="63290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17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590955" y="3621578"/>
            <a:ext cx="6296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18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67132" y="5798258"/>
            <a:ext cx="885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44343" y="4249238"/>
            <a:ext cx="4691727" cy="491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Склади ребуси за зразком.</a:t>
            </a:r>
          </a:p>
        </p:txBody>
      </p:sp>
      <p:sp>
        <p:nvSpPr>
          <p:cNvPr id="3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4619931" y="5506350"/>
            <a:ext cx="105310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один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479699" y="5364486"/>
            <a:ext cx="8475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в і 3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7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0352039" y="5352132"/>
            <a:ext cx="11541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п і 2 л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54" grpId="0"/>
      <p:bldP spid="22" grpId="0"/>
      <p:bldP spid="40" grpId="0"/>
      <p:bldP spid="42" grpId="0"/>
      <p:bldP spid="43" grpId="0"/>
      <p:bldP spid="44" grpId="0"/>
      <p:bldP spid="45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 animBg="1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476672"/>
            <a:ext cx="1001086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66285" y="2857940"/>
            <a:ext cx="4366428" cy="7200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4000" dirty="0" smtClean="0">
                <a:solidFill>
                  <a:srgbClr val="0070C0"/>
                </a:solidFill>
                <a:effectLst/>
                <a:latin typeface="+mn-lt"/>
              </a:rPr>
              <a:t>Самооцінювання</a:t>
            </a:r>
            <a:endParaRPr lang="ru-RU" sz="40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0544" y="1336099"/>
            <a:ext cx="50807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числівники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03446" y="2025959"/>
            <a:ext cx="508077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а яке питання відповідають? </a:t>
            </a:r>
            <a:endParaRPr lang="ru-RU" alt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4" y="1270009"/>
            <a:ext cx="36766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60589" y="3703647"/>
            <a:ext cx="4823627" cy="9663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Обери число, яким оцінюєш свою роботу на уроці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6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993444" y="1306214"/>
            <a:ext cx="3984171" cy="267524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1857" y="461872"/>
            <a:ext cx="9644743" cy="6991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251857" y="1306214"/>
            <a:ext cx="5214257" cy="28448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довкола озирнутись,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 сусіду посміхнутись.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А щоб знання здобути,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уважним бути.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13187" y="4264698"/>
            <a:ext cx="3984171" cy="9738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8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4228199"/>
            <a:ext cx="3592285" cy="20206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2787439" y="1238571"/>
            <a:ext cx="1974082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164" y="1571294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40  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1520" y="1571294"/>
            <a:ext cx="1713469" cy="747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26616" y="1571294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сорока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767237" y="2802360"/>
            <a:ext cx="1974082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9962" y="3135083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ті  100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41318" y="3135083"/>
            <a:ext cx="1713469" cy="747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26616" y="3175590"/>
            <a:ext cx="16281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тісто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767238" y="4412475"/>
            <a:ext cx="1974082" cy="1342554"/>
          </a:xfrm>
          <a:prstGeom prst="rightArrow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9963" y="4745198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  2 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41319" y="4745198"/>
            <a:ext cx="1713469" cy="747131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26617" y="4759996"/>
            <a:ext cx="1628171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підвал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7106787" y="1239015"/>
            <a:ext cx="2058064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3697" y="1516864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ві</a:t>
            </a:r>
            <a:r>
              <a:rPr lang="uk-UA" sz="3600" b="1" dirty="0">
                <a:solidFill>
                  <a:schemeClr val="bg1"/>
                </a:solidFill>
              </a:rPr>
              <a:t>  3 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85053" y="1516864"/>
            <a:ext cx="1869265" cy="747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0351" y="1516863"/>
            <a:ext cx="178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вітрина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106787" y="2747930"/>
            <a:ext cx="2078267" cy="1342554"/>
          </a:xfrm>
          <a:prstGeom prst="rightArrow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6787" y="3080653"/>
            <a:ext cx="19929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100 </a:t>
            </a:r>
            <a:r>
              <a:rPr lang="uk-UA" sz="3600" b="1" dirty="0" err="1">
                <a:solidFill>
                  <a:schemeClr val="bg1"/>
                </a:solidFill>
              </a:rPr>
              <a:t>вбур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85053" y="3080653"/>
            <a:ext cx="1869265" cy="74713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270351" y="3080652"/>
            <a:ext cx="178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стовбур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7106787" y="4372843"/>
            <a:ext cx="2078267" cy="1342554"/>
          </a:xfrm>
          <a:prstGeom prst="rightArrow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6787" y="4705566"/>
            <a:ext cx="19929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3  </a:t>
            </a:r>
            <a:r>
              <a:rPr lang="uk-UA" sz="3600" b="1" dirty="0" err="1">
                <a:solidFill>
                  <a:schemeClr val="bg1"/>
                </a:solidFill>
              </a:rPr>
              <a:t>буна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85053" y="4705566"/>
            <a:ext cx="2025382" cy="747131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270351" y="4705565"/>
            <a:ext cx="19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трибуна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79714" y="523274"/>
            <a:ext cx="10014857" cy="6523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ребуси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4319" r="14002" b="2360"/>
          <a:stretch/>
        </p:blipFill>
        <p:spPr bwMode="auto">
          <a:xfrm>
            <a:off x="645860" y="1352568"/>
            <a:ext cx="2055337" cy="25296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5098" y="5781708"/>
            <a:ext cx="397130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 </a:t>
            </a:r>
            <a:endParaRPr lang="ru-RU" altLang="ru-RU" sz="24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347" y="5764402"/>
            <a:ext cx="4317898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а яке питання відповідають? </a:t>
            </a:r>
            <a:endParaRPr lang="ru-RU" altLang="ru-RU" sz="24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2" grpId="0" animBg="1"/>
      <p:bldP spid="26" grpId="0"/>
      <p:bldP spid="30" grpId="0"/>
      <p:bldP spid="34" grpId="0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4" y="523274"/>
            <a:ext cx="10014857" cy="6523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ребуси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09211" y="1249457"/>
            <a:ext cx="1974082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936" y="1582180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ак</a:t>
            </a:r>
            <a:r>
              <a:rPr lang="uk-UA" sz="3600" b="1" dirty="0">
                <a:solidFill>
                  <a:schemeClr val="bg1"/>
                </a:solidFill>
              </a:rPr>
              <a:t> 3 </a:t>
            </a:r>
            <a:r>
              <a:rPr lang="uk-UA" sz="3600" b="1" dirty="0" err="1">
                <a:solidFill>
                  <a:schemeClr val="bg1"/>
                </a:solidFill>
              </a:rPr>
              <a:t>са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3292" y="1582180"/>
            <a:ext cx="1870562" cy="747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03496" y="1582180"/>
            <a:ext cx="185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актриса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789009" y="2813246"/>
            <a:ext cx="1974082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9212" y="3145969"/>
            <a:ext cx="170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100 </a:t>
            </a:r>
            <a:r>
              <a:rPr lang="uk-UA" sz="3600" b="1" dirty="0" err="1"/>
              <a:t>ляр</a:t>
            </a:r>
            <a:endParaRPr lang="uk-UA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63090" y="3145969"/>
            <a:ext cx="1890764" cy="747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48388" y="3186476"/>
            <a:ext cx="18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столяр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789010" y="4423361"/>
            <a:ext cx="1974082" cy="1342554"/>
          </a:xfrm>
          <a:prstGeom prst="rightArrow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1735" y="4756084"/>
            <a:ext cx="162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3 </a:t>
            </a:r>
            <a:r>
              <a:rPr lang="uk-UA" sz="3600" b="1" dirty="0" err="1">
                <a:solidFill>
                  <a:schemeClr val="bg1"/>
                </a:solidFill>
              </a:rPr>
              <a:t>вога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3091" y="4756084"/>
            <a:ext cx="1890763" cy="747131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83292" y="4770882"/>
            <a:ext cx="187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тривога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6791093" y="1326103"/>
            <a:ext cx="2058064" cy="134255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1093" y="1603952"/>
            <a:ext cx="205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смор 1 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869359" y="1603952"/>
            <a:ext cx="2426826" cy="747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869359" y="1603951"/>
            <a:ext cx="242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смородина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6791093" y="2835018"/>
            <a:ext cx="2078267" cy="1342554"/>
          </a:xfrm>
          <a:prstGeom prst="rightArrow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1093" y="3167741"/>
            <a:ext cx="19929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мі  100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69360" y="3193378"/>
            <a:ext cx="2162892" cy="74713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945380" y="3193377"/>
            <a:ext cx="208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місто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6791093" y="4459931"/>
            <a:ext cx="2078267" cy="1342554"/>
          </a:xfrm>
          <a:prstGeom prst="rightArrow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1093" y="4792654"/>
            <a:ext cx="19929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7   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869360" y="4818291"/>
            <a:ext cx="2162892" cy="747131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945380" y="4818290"/>
            <a:ext cx="208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сім'я</a:t>
            </a:r>
          </a:p>
        </p:txBody>
      </p:sp>
      <p:pic>
        <p:nvPicPr>
          <p:cNvPr id="35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4319" r="14002" b="2360"/>
          <a:stretch/>
        </p:blipFill>
        <p:spPr bwMode="auto">
          <a:xfrm>
            <a:off x="645860" y="1352568"/>
            <a:ext cx="2055337" cy="25296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5098" y="5781708"/>
            <a:ext cx="3971302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числівники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 </a:t>
            </a:r>
            <a:endParaRPr lang="ru-RU" altLang="ru-RU" sz="24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347" y="5764402"/>
            <a:ext cx="4317898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uk-UA" altLang="ru-RU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а яке питання відповідають? </a:t>
            </a:r>
            <a:endParaRPr lang="ru-RU" altLang="ru-RU" sz="24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30" grpId="0"/>
      <p:bldP spid="34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36029" y="1557873"/>
            <a:ext cx="5671457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будемо вчитися </a:t>
            </a:r>
            <a:r>
              <a:rPr lang="uk-UA" sz="3200" dirty="0" smtClean="0"/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утворювати і правильно записувати числівники, записувати </a:t>
            </a:r>
            <a:r>
              <a:rPr lang="uk-UA" sz="3200" b="1" dirty="0">
                <a:solidFill>
                  <a:srgbClr val="0070C0"/>
                </a:solidFill>
              </a:rPr>
              <a:t>відповіді на </a:t>
            </a:r>
            <a:r>
              <a:rPr lang="uk-UA" sz="3200" b="1" dirty="0" smtClean="0">
                <a:solidFill>
                  <a:srgbClr val="0070C0"/>
                </a:solidFill>
              </a:rPr>
              <a:t>запитання.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62344" y="1557873"/>
            <a:ext cx="3768885" cy="35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84444" y="1513477"/>
            <a:ext cx="2089915" cy="22703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3771" y="512980"/>
            <a:ext cx="10526486" cy="9674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Друзі </a:t>
            </a:r>
            <a:r>
              <a:rPr lang="uk-UA" sz="3200" b="1" dirty="0">
                <a:solidFill>
                  <a:schemeClr val="bg1"/>
                </a:solidFill>
              </a:rPr>
              <a:t>потрапили в майстерню,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 </a:t>
            </a:r>
            <a:r>
              <a:rPr lang="uk-UA" sz="3200" b="1" dirty="0">
                <a:solidFill>
                  <a:schemeClr val="bg1"/>
                </a:solidFill>
              </a:rPr>
              <a:t>утворюються числівники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159768" y="2350816"/>
            <a:ext cx="1505700" cy="1176655"/>
            <a:chOff x="8710999" y="5320035"/>
            <a:chExt cx="1223002" cy="991575"/>
          </a:xfrm>
        </p:grpSpPr>
        <p:pic>
          <p:nvPicPr>
            <p:cNvPr id="8" name="Picture 6" descr="Lego, ÐÐµÐ³Ð¾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288" y="5320035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Т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635663" y="2279856"/>
            <a:ext cx="1353913" cy="1176655"/>
            <a:chOff x="8690925" y="5324513"/>
            <a:chExt cx="1099713" cy="991575"/>
          </a:xfrm>
        </p:grpSpPr>
        <p:pic>
          <p:nvPicPr>
            <p:cNvPr id="12" name="Picture 6" descr="Lego, ÐÐµÐ³Ð¾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Ь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38394" y="2356129"/>
            <a:ext cx="1353913" cy="1176655"/>
            <a:chOff x="8690925" y="5324513"/>
            <a:chExt cx="1099713" cy="991575"/>
          </a:xfrm>
        </p:grpSpPr>
        <p:pic>
          <p:nvPicPr>
            <p:cNvPr id="15" name="Picture 6" descr="Lego, ÐÐµÐ³Ð¾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П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20890" y="2422607"/>
            <a:ext cx="1353913" cy="1176655"/>
            <a:chOff x="8690925" y="5324513"/>
            <a:chExt cx="1099713" cy="991575"/>
          </a:xfrm>
        </p:grpSpPr>
        <p:pic>
          <p:nvPicPr>
            <p:cNvPr id="18" name="Picture 6" descr="Lego, ÐÐµÐ³Ð¾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925" y="5324513"/>
              <a:ext cx="1099713" cy="99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710999" y="5700004"/>
              <a:ext cx="742130" cy="49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Я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831170" y="3568391"/>
            <a:ext cx="1334792" cy="1204211"/>
            <a:chOff x="7386977" y="3975652"/>
            <a:chExt cx="1088077" cy="981083"/>
          </a:xfrm>
        </p:grpSpPr>
        <p:pic>
          <p:nvPicPr>
            <p:cNvPr id="21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Ь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312619" y="3551046"/>
            <a:ext cx="1386225" cy="1169779"/>
            <a:chOff x="7386977" y="3975652"/>
            <a:chExt cx="1088077" cy="981083"/>
          </a:xfrm>
        </p:grpSpPr>
        <p:pic>
          <p:nvPicPr>
            <p:cNvPr id="24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Я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49640" y="3463351"/>
            <a:ext cx="1371351" cy="1242157"/>
            <a:chOff x="7386977" y="3975652"/>
            <a:chExt cx="1088077" cy="981083"/>
          </a:xfrm>
        </p:grpSpPr>
        <p:pic>
          <p:nvPicPr>
            <p:cNvPr id="27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Е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353328" y="3532784"/>
            <a:ext cx="1367483" cy="1281895"/>
            <a:chOff x="7386977" y="3975652"/>
            <a:chExt cx="1088077" cy="981083"/>
          </a:xfrm>
        </p:grpSpPr>
        <p:pic>
          <p:nvPicPr>
            <p:cNvPr id="30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Т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870959" y="3564675"/>
            <a:ext cx="1375142" cy="1207927"/>
            <a:chOff x="7386977" y="3975652"/>
            <a:chExt cx="1088077" cy="981083"/>
          </a:xfrm>
        </p:grpSpPr>
        <p:pic>
          <p:nvPicPr>
            <p:cNvPr id="33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В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43597" y="3635141"/>
            <a:ext cx="1353913" cy="1158062"/>
            <a:chOff x="7386977" y="3975652"/>
            <a:chExt cx="1088077" cy="981083"/>
          </a:xfrm>
        </p:grpSpPr>
        <p:pic>
          <p:nvPicPr>
            <p:cNvPr id="36" name="Picture 2" descr="Lego, ÐÐµÐ³Ð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77" y="3975652"/>
              <a:ext cx="1088077" cy="98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447653" y="4335128"/>
              <a:ext cx="723411" cy="52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/>
                <a:t>Д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45240" y="5005692"/>
            <a:ext cx="1350629" cy="1183668"/>
            <a:chOff x="7340212" y="2070234"/>
            <a:chExt cx="1102486" cy="994074"/>
          </a:xfrm>
        </p:grpSpPr>
        <p:pic>
          <p:nvPicPr>
            <p:cNvPr id="39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340212" y="2398523"/>
              <a:ext cx="748162" cy="49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Ш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870959" y="5005692"/>
            <a:ext cx="1365856" cy="1209364"/>
            <a:chOff x="7340212" y="2070234"/>
            <a:chExt cx="1102486" cy="994074"/>
          </a:xfrm>
        </p:grpSpPr>
        <p:pic>
          <p:nvPicPr>
            <p:cNvPr id="42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7340212" y="2398523"/>
              <a:ext cx="748162" cy="48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С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78299" y="4916832"/>
            <a:ext cx="1393388" cy="1185256"/>
            <a:chOff x="7340212" y="2070234"/>
            <a:chExt cx="1102486" cy="994074"/>
          </a:xfrm>
        </p:grpSpPr>
        <p:pic>
          <p:nvPicPr>
            <p:cNvPr id="45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340212" y="2398523"/>
              <a:ext cx="748162" cy="49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І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58843" y="4920789"/>
            <a:ext cx="1361875" cy="1157160"/>
            <a:chOff x="7340212" y="2070234"/>
            <a:chExt cx="1102486" cy="994074"/>
          </a:xfrm>
        </p:grpSpPr>
        <p:pic>
          <p:nvPicPr>
            <p:cNvPr id="48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340212" y="2398523"/>
              <a:ext cx="748162" cy="50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Т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230695" y="4877328"/>
            <a:ext cx="1355698" cy="1189590"/>
            <a:chOff x="7340212" y="2070234"/>
            <a:chExt cx="1102486" cy="994074"/>
          </a:xfrm>
        </p:grpSpPr>
        <p:pic>
          <p:nvPicPr>
            <p:cNvPr id="51" name="Picture 4" descr="Lego, ÐÐµÐ³Ð¾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212" y="2070234"/>
              <a:ext cx="1102486" cy="99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7340212" y="2398523"/>
              <a:ext cx="748162" cy="48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Ь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874359" y="1524000"/>
            <a:ext cx="8435896" cy="8321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Ґаджикові утворити числівники з цеглинок одного кольору. </a:t>
            </a:r>
            <a:r>
              <a:rPr lang="uk-UA" sz="2400" b="1" dirty="0" smtClean="0">
                <a:solidFill>
                  <a:srgbClr val="0070C0"/>
                </a:solidFill>
              </a:rPr>
              <a:t>Назви найкоротший й найдовший числівники.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44543" y="2794489"/>
            <a:ext cx="1246181" cy="65847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П’ять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642" y="3918486"/>
            <a:ext cx="1514895" cy="65847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Дев’ять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3000" y="4921793"/>
            <a:ext cx="1246181" cy="65847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Шість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1113357" y="2343409"/>
            <a:ext cx="7053943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7053943" cy="9052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слова. Доведи, що це – числівники. Пригадай, коли ставимо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апостроф у словах. 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3505201" y="2239641"/>
            <a:ext cx="2866724" cy="1015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78222" r="52288" b="7251"/>
          <a:stretch/>
        </p:blipFill>
        <p:spPr>
          <a:xfrm>
            <a:off x="1213067" y="2913317"/>
            <a:ext cx="1807928" cy="8917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79" y="3805065"/>
            <a:ext cx="2243822" cy="870053"/>
          </a:xfrm>
          <a:prstGeom prst="rect">
            <a:avLst/>
          </a:prstGeom>
        </p:spPr>
      </p:pic>
      <p:pic>
        <p:nvPicPr>
          <p:cNvPr id="21" name="Picture 4" descr="Five pelican and number fiv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 bwMode="auto">
          <a:xfrm>
            <a:off x="8265272" y="1318988"/>
            <a:ext cx="1379471" cy="13327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&quot;клипарт число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1"/>
          <a:stretch/>
        </p:blipFill>
        <p:spPr bwMode="auto">
          <a:xfrm>
            <a:off x="9682384" y="1318988"/>
            <a:ext cx="1377502" cy="133271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7909" y="2651707"/>
            <a:ext cx="1610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– =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=</a:t>
            </a:r>
            <a:endParaRPr lang="uk-UA" sz="28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3357" y="4768414"/>
            <a:ext cx="7053943" cy="1129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числівники </a:t>
            </a:r>
            <a:r>
              <a:rPr lang="uk-UA" sz="2400" b="1" dirty="0">
                <a:solidFill>
                  <a:srgbClr val="0070C0"/>
                </a:solidFill>
              </a:rPr>
              <a:t>з пам’яті.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Побудуй звукову схему найкоротшого слова. Поділи на склади для переносу </a:t>
            </a:r>
            <a:r>
              <a:rPr lang="uk-UA" sz="2400" b="1" dirty="0">
                <a:solidFill>
                  <a:srgbClr val="0070C0"/>
                </a:solidFill>
              </a:rPr>
              <a:t>найдовше слово.</a:t>
            </a:r>
          </a:p>
        </p:txBody>
      </p:sp>
      <p:sp>
        <p:nvSpPr>
          <p:cNvPr id="26" name="Дуга 25"/>
          <p:cNvSpPr/>
          <p:nvPr/>
        </p:nvSpPr>
        <p:spPr>
          <a:xfrm rot="9692051">
            <a:off x="1260984" y="3967089"/>
            <a:ext cx="1314556" cy="51624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220503">
            <a:off x="2003798" y="3944688"/>
            <a:ext cx="2912066" cy="53280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65272" y="2747209"/>
            <a:ext cx="2794614" cy="20212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Добери і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іменник </a:t>
            </a:r>
            <a:r>
              <a:rPr lang="uk-UA" sz="2400" b="1" dirty="0">
                <a:solidFill>
                  <a:srgbClr val="0070C0"/>
                </a:solidFill>
              </a:rPr>
              <a:t>до кожного утвореного числівника.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52027" r="44411" b="34640"/>
          <a:stretch/>
        </p:blipFill>
        <p:spPr>
          <a:xfrm>
            <a:off x="3188670" y="3279336"/>
            <a:ext cx="2221530" cy="8462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82582" r="38568" b="4547"/>
          <a:stretch/>
        </p:blipFill>
        <p:spPr>
          <a:xfrm>
            <a:off x="3764451" y="3975937"/>
            <a:ext cx="2275907" cy="7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536927"/>
            <a:ext cx="10570029" cy="636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Читалочці утворити числівники за </a:t>
            </a:r>
            <a:r>
              <a:rPr lang="uk-UA" sz="3200" b="1" dirty="0" smtClean="0">
                <a:solidFill>
                  <a:schemeClr val="bg1"/>
                </a:solidFill>
              </a:rPr>
              <a:t>схемою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 flipH="1">
            <a:off x="1135885" y="1953622"/>
            <a:ext cx="2131407" cy="212794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84272" y="1282736"/>
            <a:ext cx="2072585" cy="6364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їх.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2 клас\1 Українська мова\1 Пономарьова\6 Числівник Службові слова\№083 - Утворюю числівники\2025-02-25_1647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7801" r="8792" b="4740"/>
          <a:stretch/>
        </p:blipFill>
        <p:spPr bwMode="auto">
          <a:xfrm>
            <a:off x="3858171" y="1247554"/>
            <a:ext cx="3502031" cy="13432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737" r="55310" b="73219"/>
          <a:stretch/>
        </p:blipFill>
        <p:spPr>
          <a:xfrm>
            <a:off x="3345096" y="2628000"/>
            <a:ext cx="7884000" cy="26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4836" r="13779" b="68322"/>
          <a:stretch/>
        </p:blipFill>
        <p:spPr>
          <a:xfrm>
            <a:off x="3475931" y="2623457"/>
            <a:ext cx="3488061" cy="10596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31853" r="18741" b="51305"/>
          <a:stretch/>
        </p:blipFill>
        <p:spPr>
          <a:xfrm>
            <a:off x="7277910" y="2679908"/>
            <a:ext cx="3488061" cy="10596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64133" r="14275" b="20066"/>
          <a:stretch/>
        </p:blipFill>
        <p:spPr>
          <a:xfrm>
            <a:off x="6761362" y="3475564"/>
            <a:ext cx="3395009" cy="96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51151" r="20395" b="35473"/>
          <a:stretch/>
        </p:blipFill>
        <p:spPr>
          <a:xfrm>
            <a:off x="3475931" y="3660766"/>
            <a:ext cx="3149557" cy="841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79726" r="26714" b="4978"/>
          <a:stretch/>
        </p:blipFill>
        <p:spPr>
          <a:xfrm>
            <a:off x="3441983" y="4211542"/>
            <a:ext cx="2923628" cy="9623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6231" r="28121" b="68330"/>
          <a:stretch/>
        </p:blipFill>
        <p:spPr>
          <a:xfrm>
            <a:off x="6365611" y="4289641"/>
            <a:ext cx="2969266" cy="971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32022" r="52930" b="52432"/>
          <a:stretch/>
        </p:blipFill>
        <p:spPr>
          <a:xfrm>
            <a:off x="9407798" y="4260939"/>
            <a:ext cx="1821298" cy="978135"/>
          </a:xfrm>
          <a:prstGeom prst="rect">
            <a:avLst/>
          </a:prstGeom>
        </p:spPr>
      </p:pic>
      <p:pic>
        <p:nvPicPr>
          <p:cNvPr id="28" name="Picture 10" descr="Картинки по запросу &quot;12 блюд на рождество 2020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6" y="3959373"/>
            <a:ext cx="2472635" cy="18089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45096" y="5369541"/>
            <a:ext cx="4651973" cy="73269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речення з одним із утворених числівників і </a:t>
            </a:r>
            <a:r>
              <a:rPr lang="uk-UA" sz="2400" b="1" dirty="0" err="1">
                <a:solidFill>
                  <a:srgbClr val="0070C0"/>
                </a:solidFill>
              </a:rPr>
              <a:t>запиши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5" y="494527"/>
            <a:ext cx="10262433" cy="1042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Щебетунчикові утворити числівники за допомогою арифметичних дій.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0960" y="1688473"/>
            <a:ext cx="18970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15 – 1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4812" y="1688473"/>
            <a:ext cx="8390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0960" y="2350172"/>
            <a:ext cx="18970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10 + 1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14756" y="2339286"/>
            <a:ext cx="8390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2602" y="1536870"/>
            <a:ext cx="1787941" cy="26461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644437" y="1706509"/>
            <a:ext cx="5508962" cy="9113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і обчисли вирази. Запиши результати словами і постав наголос.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1193" r="61644" b="81274"/>
          <a:stretch/>
        </p:blipFill>
        <p:spPr>
          <a:xfrm>
            <a:off x="2644437" y="3068795"/>
            <a:ext cx="6434249" cy="16702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67543" r="22159" b="19825"/>
          <a:stretch/>
        </p:blipFill>
        <p:spPr>
          <a:xfrm>
            <a:off x="6388203" y="3295026"/>
            <a:ext cx="2791110" cy="7051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75" y="3068795"/>
            <a:ext cx="3205712" cy="923007"/>
          </a:xfrm>
          <a:prstGeom prst="rect">
            <a:avLst/>
          </a:prstGeom>
        </p:spPr>
      </p:pic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2915615">
            <a:off x="7542199" y="3246473"/>
            <a:ext cx="45719" cy="7845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2915615">
            <a:off x="4879074" y="3223139"/>
            <a:ext cx="45719" cy="7845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546691" y="4183022"/>
            <a:ext cx="34465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одинадцять</a:t>
            </a:r>
          </a:p>
          <a:p>
            <a:pPr algn="ctr"/>
            <a:r>
              <a:rPr lang="uk-UA" sz="3600" b="1" dirty="0"/>
              <a:t>чотирнадцять</a:t>
            </a:r>
          </a:p>
          <a:p>
            <a:pPr algn="ctr"/>
            <a:r>
              <a:rPr lang="uk-UA" sz="3600" b="1" dirty="0" smtClean="0"/>
              <a:t>шістнадцять</a:t>
            </a:r>
            <a:endParaRPr lang="uk-UA" sz="3600" b="1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2915615">
            <a:off x="8237173" y="4252035"/>
            <a:ext cx="65567" cy="9063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2915615">
            <a:off x="8422920" y="4780468"/>
            <a:ext cx="65567" cy="9063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2915615">
            <a:off x="8268566" y="5274246"/>
            <a:ext cx="65567" cy="9063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59049" y="4183022"/>
            <a:ext cx="4965562" cy="17383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Перевір </a:t>
            </a:r>
            <a:r>
              <a:rPr lang="uk-UA" sz="2400" b="1" dirty="0">
                <a:solidFill>
                  <a:srgbClr val="0070C0"/>
                </a:solidFill>
              </a:rPr>
              <a:t>за словником правильність написання утворених числівників і наголос. </a:t>
            </a:r>
            <a:r>
              <a:rPr lang="uk-UA" sz="2400" b="1" dirty="0" smtClean="0">
                <a:solidFill>
                  <a:srgbClr val="0070C0"/>
                </a:solidFill>
              </a:rPr>
              <a:t>Запам’ятай правопис цих числівників.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20154</TotalTime>
  <Words>586</Words>
  <Application>Microsoft Office PowerPoint</Application>
  <PresentationFormat>Произвольный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1325</cp:revision>
  <dcterms:created xsi:type="dcterms:W3CDTF">2018-01-05T16:38:53Z</dcterms:created>
  <dcterms:modified xsi:type="dcterms:W3CDTF">2025-03-01T20:18:14Z</dcterms:modified>
</cp:coreProperties>
</file>