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129" r:id="rId3"/>
    <p:sldId id="858" r:id="rId4"/>
    <p:sldId id="1119" r:id="rId5"/>
    <p:sldId id="1131" r:id="rId6"/>
    <p:sldId id="1115" r:id="rId7"/>
    <p:sldId id="1067" r:id="rId8"/>
    <p:sldId id="1120" r:id="rId9"/>
    <p:sldId id="1121" r:id="rId10"/>
    <p:sldId id="1132" r:id="rId11"/>
    <p:sldId id="1135" r:id="rId12"/>
    <p:sldId id="1133" r:id="rId13"/>
    <p:sldId id="1134" r:id="rId14"/>
    <p:sldId id="1111" r:id="rId15"/>
    <p:sldId id="113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6A3"/>
    <a:srgbClr val="B2591D"/>
    <a:srgbClr val="3C4272"/>
    <a:srgbClr val="FF4343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5483" y="4286377"/>
            <a:ext cx="9623502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Мар’яна Савка. Кумедні вірші про тварин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3858" y="1032171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84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630197"/>
            <a:ext cx="2514245" cy="3532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0072" y="3164105"/>
            <a:ext cx="4687229" cy="86148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Склади опис лисиці за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світлиною 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словосполученнями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64938" y="4114567"/>
            <a:ext cx="4672363" cy="19070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Руде забарвлення, густа шерсть, довгий хвіст, витягнутий носик, чорні очі, гострі вушка, хитрий вигляд  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2818" y="1208076"/>
            <a:ext cx="4601738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В темнім лісі проживає,</a:t>
            </a:r>
          </a:p>
          <a:p>
            <a:r>
              <a:rPr lang="ru-RU" sz="2800" b="1" dirty="0"/>
              <a:t>Довгий хвіст пухнастий має,</a:t>
            </a:r>
          </a:p>
          <a:p>
            <a:r>
              <a:rPr lang="ru-RU" sz="2800" b="1" dirty="0"/>
              <a:t>Їй на місці не сидиться,</a:t>
            </a:r>
          </a:p>
          <a:p>
            <a:r>
              <a:rPr lang="ru-RU" sz="2800" b="1" dirty="0"/>
              <a:t>А зовуть </a:t>
            </a:r>
            <a:r>
              <a:rPr lang="ru-RU" sz="2800" b="1" dirty="0" err="1"/>
              <a:t>її</a:t>
            </a:r>
            <a:r>
              <a:rPr lang="ru-RU" sz="2800" b="1" dirty="0"/>
              <a:t> …. </a:t>
            </a:r>
          </a:p>
        </p:txBody>
      </p:sp>
      <p:pic>
        <p:nvPicPr>
          <p:cNvPr id="3078" name="Picture 6" descr="Лисиця, як і багато інших диких звірів.. - Київське обласне та по м. Києву  управління лісового та мисливського господарст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02" y="1227420"/>
            <a:ext cx="5247459" cy="39355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15684" y="2499851"/>
            <a:ext cx="1823223" cy="50180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лисиця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4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8061" y="423746"/>
            <a:ext cx="7889206" cy="575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Мар’яна Савка. Я і лис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91</a:t>
            </a:r>
          </a:p>
        </p:txBody>
      </p:sp>
      <p:pic>
        <p:nvPicPr>
          <p:cNvPr id="3074" name="Picture 2" descr="D:\2 клас\2 Читання\1 Савченко\07 У колі літературних казок\№084 - Робота з дитячою книжкою\2025-03-04_1428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60" y="1006898"/>
            <a:ext cx="3872212" cy="49334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2 Читання\1 Савченко\07 У колі літературних казок\№084 - Робота з дитячою книжкою\2025-03-04_1429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25" y="998966"/>
            <a:ext cx="3983542" cy="494141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 клас\2 Читання\1 Савченко\07 У колі літературних казок\№084 - Робота з дитячою книжкою\2025-03-04_1431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 b="821"/>
          <a:stretch/>
        </p:blipFill>
        <p:spPr bwMode="auto">
          <a:xfrm>
            <a:off x="786155" y="423746"/>
            <a:ext cx="2637264" cy="30012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0934" y="3414663"/>
            <a:ext cx="3217126" cy="26483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яку </a:t>
            </a: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пору авторка вірша зустріла 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лиса 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лісі? Про що він запитав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 лис прийшов до авторки в гості? Куди він запросив її? </a:t>
            </a: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08061" y="5927249"/>
            <a:ext cx="6969232" cy="470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Знайди й прочитай порівняння в описі  природи.</a:t>
            </a: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5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6771" y="423746"/>
            <a:ext cx="4739269" cy="1003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Мар’яна Савка.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Чотири </a:t>
            </a:r>
            <a:r>
              <a:rPr lang="uk-UA" sz="3200" b="1" dirty="0" smtClean="0">
                <a:solidFill>
                  <a:schemeClr val="bg1"/>
                </a:solidFill>
              </a:rPr>
              <a:t>м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хи для Бобрихи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6379" y="4104080"/>
            <a:ext cx="45656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1. Пашни́ця </a:t>
            </a:r>
            <a:r>
              <a:rPr lang="uk-UA" sz="2400" b="1" dirty="0"/>
              <a:t>— зерно, а також стебла зернових рослин.</a:t>
            </a:r>
            <a:endParaRPr lang="ru-RU" sz="2400" b="1" dirty="0"/>
          </a:p>
          <a:p>
            <a:pPr lvl="0"/>
            <a:r>
              <a:rPr lang="uk-UA" sz="2400" b="1" dirty="0" smtClean="0"/>
              <a:t>2. Нурт </a:t>
            </a:r>
            <a:r>
              <a:rPr lang="uk-UA" sz="2400" b="1" dirty="0"/>
              <a:t>— вир, круговерть.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6066" y="1547149"/>
            <a:ext cx="373565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Є на </a:t>
            </a:r>
            <a:r>
              <a:rPr lang="ru-RU" sz="2400" b="1" dirty="0" err="1"/>
              <a:t>річках</a:t>
            </a:r>
            <a:r>
              <a:rPr lang="ru-RU" sz="2400" b="1" dirty="0"/>
              <a:t> </a:t>
            </a:r>
            <a:r>
              <a:rPr lang="ru-RU" sz="2400" b="1" dirty="0" err="1"/>
              <a:t>лісоруби</a:t>
            </a:r>
            <a:endParaRPr lang="ru-RU" sz="2400" b="1" dirty="0"/>
          </a:p>
          <a:p>
            <a:r>
              <a:rPr lang="ru-RU" sz="2400" b="1" dirty="0"/>
              <a:t>У </a:t>
            </a:r>
            <a:r>
              <a:rPr lang="ru-RU" sz="2400" b="1" dirty="0" err="1"/>
              <a:t>сріблясто-бурих</a:t>
            </a:r>
            <a:r>
              <a:rPr lang="ru-RU" sz="2400" b="1" dirty="0"/>
              <a:t> </a:t>
            </a:r>
            <a:r>
              <a:rPr lang="ru-RU" sz="2400" b="1" dirty="0" smtClean="0"/>
              <a:t>шубах</a:t>
            </a:r>
          </a:p>
          <a:p>
            <a:r>
              <a:rPr lang="ru-RU" sz="2400" b="1" dirty="0"/>
              <a:t>Гострі </a:t>
            </a:r>
            <a:r>
              <a:rPr lang="ru-RU" sz="2400" b="1" dirty="0" err="1"/>
              <a:t>зуби</a:t>
            </a:r>
            <a:r>
              <a:rPr lang="ru-RU" sz="2400" b="1" dirty="0"/>
              <a:t>, хвіст – лопата,</a:t>
            </a:r>
          </a:p>
          <a:p>
            <a:r>
              <a:rPr lang="ru-RU" sz="2400" b="1" dirty="0" err="1"/>
              <a:t>Що</a:t>
            </a:r>
            <a:r>
              <a:rPr lang="ru-RU" sz="2400" b="1" dirty="0"/>
              <a:t> за </a:t>
            </a:r>
            <a:r>
              <a:rPr lang="ru-RU" sz="2400" b="1" dirty="0" err="1"/>
              <a:t>славні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звірята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193895" y="3098659"/>
            <a:ext cx="1343721" cy="50180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Бобри</a:t>
            </a:r>
            <a:r>
              <a:rPr lang="ru-RU" alt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1" name="Picture 5" descr="Бобер: вид, який викреслили із Червоної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97" y="1239160"/>
            <a:ext cx="5028582" cy="33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2 клас\2 Читання\1 Савченко\07 У колі літературних казок\№084 - Робота з дитячою книжкою\2025-03-04_143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83" y="423746"/>
            <a:ext cx="5777209" cy="59743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 клас\2 Читання\1 Савченко\07 У колі літературних казок\№084 - Робота з дитячою книжкою\2025-03-04_1438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9" y="1499698"/>
            <a:ext cx="4565628" cy="26043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46342" y="5326713"/>
            <a:ext cx="4895106" cy="818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було у Бобрихи в м</a:t>
            </a:r>
            <a:r>
              <a:rPr lang="ru-RU" alt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хах?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Яка пригода 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сталася з Бобрихою?  </a:t>
            </a:r>
          </a:p>
        </p:txBody>
      </p:sp>
    </p:spTree>
    <p:extLst>
      <p:ext uri="{BB962C8B-B14F-4D97-AF65-F5344CB8AC3E}">
        <p14:creationId xmlns:p14="http://schemas.microsoft.com/office/powerpoint/2010/main" val="5563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762" y="423745"/>
            <a:ext cx="3914078" cy="12118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Мар’яна Савка. </a:t>
            </a:r>
            <a:r>
              <a:rPr lang="uk-UA" sz="4000" b="1" dirty="0" smtClean="0">
                <a:solidFill>
                  <a:schemeClr val="bg1"/>
                </a:solidFill>
              </a:rPr>
              <a:t>Бабу</a:t>
            </a:r>
            <a:r>
              <a:rPr lang="uk-UA" sz="4000" b="1" dirty="0" smtClean="0">
                <a:solidFill>
                  <a:srgbClr val="FFFF00"/>
                </a:solidFill>
              </a:rPr>
              <a:t>ї</a:t>
            </a:r>
            <a:r>
              <a:rPr lang="uk-UA" sz="4000" b="1" dirty="0" smtClean="0">
                <a:solidFill>
                  <a:schemeClr val="bg1"/>
                </a:solidFill>
              </a:rPr>
              <a:t>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93</a:t>
            </a:r>
          </a:p>
        </p:txBody>
      </p:sp>
      <p:pic>
        <p:nvPicPr>
          <p:cNvPr id="5122" name="Picture 2" descr="D:\2 клас\2 Читання\1 Савченко\07 У колі літературних казок\№084 - Робота з дитячою книжкою\2025-03-04_143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12206" r="6155" b="3393"/>
          <a:stretch/>
        </p:blipFill>
        <p:spPr bwMode="auto">
          <a:xfrm>
            <a:off x="6356194" y="423746"/>
            <a:ext cx="5304987" cy="59909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 клас\2 Читання\1 Савченко\07 У колі літературних казок\№084 - Робота з дитячою книжкою\2025-03-04_144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760" y="1635547"/>
            <a:ext cx="31000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0948" y="3912142"/>
            <a:ext cx="52187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uk-UA" sz="2400" b="1" dirty="0" smtClean="0"/>
              <a:t>1. Бабуї́н </a:t>
            </a:r>
            <a:r>
              <a:rPr lang="uk-UA" sz="2400" b="1" dirty="0"/>
              <a:t>— різновид мавп.</a:t>
            </a:r>
            <a:endParaRPr lang="ru-RU" sz="2400" b="1" dirty="0"/>
          </a:p>
          <a:p>
            <a:pPr marL="0" lvl="1"/>
            <a:r>
              <a:rPr lang="uk-UA" sz="2400" b="1" dirty="0" smtClean="0"/>
              <a:t>2. Баоба́б </a:t>
            </a:r>
            <a:r>
              <a:rPr lang="uk-UA" sz="2400" b="1" dirty="0"/>
              <a:t>— дерево з дуже товстим стовбуром, яке росте в Африці.</a:t>
            </a:r>
            <a:endParaRPr lang="ru-RU" sz="2400" b="1" dirty="0"/>
          </a:p>
          <a:p>
            <a:pPr marL="0" lvl="1"/>
            <a:r>
              <a:rPr lang="uk-UA" sz="2400" b="1" dirty="0" smtClean="0"/>
              <a:t>3. Згу́ба </a:t>
            </a:r>
            <a:r>
              <a:rPr lang="uk-UA" sz="2400" dirty="0"/>
              <a:t>— </a:t>
            </a:r>
            <a:r>
              <a:rPr lang="uk-UA" sz="2400" b="1" dirty="0"/>
              <a:t>небезпека, загроза.</a:t>
            </a:r>
            <a:endParaRPr lang="ru-RU" sz="2400" b="1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04612" y="5481802"/>
            <a:ext cx="4895106" cy="818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дізнаєшся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бабуїнів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вірша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Мар’яни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Савки?  </a:t>
            </a:r>
          </a:p>
        </p:txBody>
      </p:sp>
    </p:spTree>
    <p:extLst>
      <p:ext uri="{BB962C8B-B14F-4D97-AF65-F5344CB8AC3E}">
        <p14:creationId xmlns:p14="http://schemas.microsoft.com/office/powerpoint/2010/main" val="121100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0585" y="423746"/>
            <a:ext cx="10729696" cy="579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89</a:t>
            </a:r>
          </a:p>
        </p:txBody>
      </p:sp>
      <p:pic>
        <p:nvPicPr>
          <p:cNvPr id="1026" name="Picture 2" descr="D:\2 клас\2 Читання\1 Савченко\07 У колі літературних казок\№084 - Робота з дитячою книжкою\2025-03-04_142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93" y="1107967"/>
            <a:ext cx="4955788" cy="51068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14761" y="5798671"/>
            <a:ext cx="5559811" cy="4161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Левкой – пахуча садова квітка, матіола.   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9439" y="2606868"/>
            <a:ext cx="5559811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indent="-177800">
              <a:buFontTx/>
              <a:buChar char="-"/>
            </a:pPr>
            <a:r>
              <a:rPr lang="ru-RU" sz="2400" b="1" dirty="0" smtClean="0"/>
              <a:t>До </a:t>
            </a:r>
            <a:r>
              <a:rPr lang="ru-RU" sz="2400" b="1" dirty="0"/>
              <a:t>кого </a:t>
            </a:r>
            <a:r>
              <a:rPr lang="ru-RU" sz="2400" b="1" dirty="0" err="1"/>
              <a:t>звертається</a:t>
            </a:r>
            <a:r>
              <a:rPr lang="ru-RU" sz="2400" b="1" dirty="0"/>
              <a:t> авторка </a:t>
            </a:r>
            <a:r>
              <a:rPr lang="ru-RU" sz="2400" b="1" dirty="0" smtClean="0"/>
              <a:t>вірша?</a:t>
            </a:r>
            <a:endParaRPr lang="ru-RU" sz="2400" b="1" dirty="0" smtClean="0"/>
          </a:p>
          <a:p>
            <a:pPr marL="177800" indent="-177800">
              <a:buFontTx/>
              <a:buChar char="-"/>
            </a:pPr>
            <a:r>
              <a:rPr lang="ru-RU" sz="2400" b="1" dirty="0" smtClean="0"/>
              <a:t>До </a:t>
            </a:r>
            <a:r>
              <a:rPr lang="ru-RU" sz="2400" b="1" dirty="0" err="1"/>
              <a:t>чого</a:t>
            </a:r>
            <a:r>
              <a:rPr lang="ru-RU" sz="2400" b="1" dirty="0"/>
              <a:t> вона </a:t>
            </a:r>
            <a:r>
              <a:rPr lang="ru-RU" sz="2400" b="1" dirty="0" err="1"/>
              <a:t>закликає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177800" indent="-177800">
              <a:buFontTx/>
              <a:buChar char="-"/>
            </a:pPr>
            <a:r>
              <a:rPr lang="ru-RU" sz="2400" b="1" dirty="0" smtClean="0"/>
              <a:t>З </a:t>
            </a:r>
            <a:r>
              <a:rPr lang="ru-RU" sz="2400" b="1" dirty="0" err="1"/>
              <a:t>чим</a:t>
            </a:r>
            <a:r>
              <a:rPr lang="ru-RU" sz="2400" b="1" dirty="0"/>
              <a:t> </a:t>
            </a:r>
            <a:r>
              <a:rPr lang="ru-RU" sz="2400" b="1" dirty="0" err="1"/>
              <a:t>порівнює</a:t>
            </a:r>
            <a:r>
              <a:rPr lang="ru-RU" sz="2400" b="1" dirty="0"/>
              <a:t> </a:t>
            </a:r>
            <a:r>
              <a:rPr lang="ru-RU" sz="2400" b="1" dirty="0" err="1"/>
              <a:t>поетеса</a:t>
            </a:r>
            <a:r>
              <a:rPr lang="ru-RU" sz="2400" b="1" dirty="0"/>
              <a:t> </a:t>
            </a:r>
            <a:r>
              <a:rPr lang="ru-RU" sz="2400" b="1" dirty="0" err="1"/>
              <a:t>Україну</a:t>
            </a:r>
            <a:r>
              <a:rPr lang="ru-RU" sz="2400" b="1" dirty="0" smtClean="0"/>
              <a:t>?</a:t>
            </a:r>
          </a:p>
          <a:p>
            <a:pPr marL="177800" indent="-177800">
              <a:buFontTx/>
              <a:buChar char="-"/>
            </a:pPr>
            <a:r>
              <a:rPr lang="ru-RU" sz="2400" b="1" dirty="0" smtClean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гадаєш</a:t>
            </a:r>
            <a:r>
              <a:rPr lang="ru-RU" sz="2400" b="1" dirty="0" smtClean="0"/>
              <a:t>, </a:t>
            </a:r>
            <a:r>
              <a:rPr lang="ru-RU" sz="2400" b="1" dirty="0"/>
              <a:t>які слова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читати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більшою</a:t>
            </a:r>
            <a:r>
              <a:rPr lang="ru-RU" sz="2400" b="1" dirty="0"/>
              <a:t> силою голосу</a:t>
            </a:r>
            <a:r>
              <a:rPr lang="ru-RU" sz="2400" b="1" dirty="0" smtClean="0"/>
              <a:t>?</a:t>
            </a:r>
          </a:p>
          <a:p>
            <a:pPr marL="177800" indent="-177800">
              <a:buFontTx/>
              <a:buChar char="-"/>
            </a:pPr>
            <a:r>
              <a:rPr lang="ru-RU" sz="2400" b="1" dirty="0" smtClean="0"/>
              <a:t>З </a:t>
            </a:r>
            <a:r>
              <a:rPr lang="ru-RU" sz="2400" b="1" dirty="0" err="1"/>
              <a:t>яким</a:t>
            </a:r>
            <a:r>
              <a:rPr lang="ru-RU" sz="2400" b="1" dirty="0"/>
              <a:t> </a:t>
            </a:r>
            <a:r>
              <a:rPr lang="ru-RU" sz="2400" b="1" dirty="0" err="1"/>
              <a:t>почуттям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прочитати</a:t>
            </a:r>
            <a:r>
              <a:rPr lang="ru-RU" sz="2400" b="1" dirty="0"/>
              <a:t> </a:t>
            </a:r>
            <a:r>
              <a:rPr lang="ru-RU" sz="2400" b="1" dirty="0" err="1"/>
              <a:t>вірш</a:t>
            </a:r>
            <a:r>
              <a:rPr lang="ru-RU" sz="2400" b="1" dirty="0" smtClean="0"/>
              <a:t>?</a:t>
            </a:r>
          </a:p>
          <a:p>
            <a:pPr marL="177800" indent="-177800">
              <a:buFontTx/>
              <a:buChar char="-"/>
            </a:pPr>
            <a:r>
              <a:rPr lang="ru-RU" sz="2400" b="1" dirty="0" smtClean="0"/>
              <a:t>Чому </a:t>
            </a:r>
            <a:r>
              <a:rPr lang="ru-RU" sz="2400" b="1" dirty="0" err="1"/>
              <a:t>всі</a:t>
            </a:r>
            <a:r>
              <a:rPr lang="ru-RU" sz="2400" b="1" dirty="0"/>
              <a:t> люди </a:t>
            </a:r>
            <a:r>
              <a:rPr lang="ru-RU" sz="2400" b="1" dirty="0" err="1"/>
              <a:t>люблять</a:t>
            </a:r>
            <a:r>
              <a:rPr lang="ru-RU" sz="2400" b="1" dirty="0"/>
              <a:t> свою </a:t>
            </a:r>
            <a:r>
              <a:rPr lang="ru-RU" sz="2400" b="1" dirty="0" err="1"/>
              <a:t>Батьківщину</a:t>
            </a:r>
            <a:r>
              <a:rPr lang="ru-RU" sz="2400" b="1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586" y="1113474"/>
            <a:ext cx="5546378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вірш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Мар’яни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Савки «Україна»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сторінці 89.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Дай відповіді на запитання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Корисна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2"/>
            <a:ext cx="1895309" cy="7970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все зрозуміло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12416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Час пролетів непомітно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1998" y="3936906"/>
            <a:ext cx="240361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Працювалось легко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Непотрібна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576480" y="2045390"/>
            <a:ext cx="6040060" cy="28475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Новинки – цікавинки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себе відкривай.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6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863708" y="1969221"/>
            <a:ext cx="3309757" cy="353519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1C3F2DE-F9BC-4F94-ADCC-C9ECF60065AE}"/>
              </a:ext>
            </a:extLst>
          </p:cNvPr>
          <p:cNvSpPr/>
          <p:nvPr/>
        </p:nvSpPr>
        <p:spPr>
          <a:xfrm>
            <a:off x="4517571" y="1714714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Голова – щоб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4B4DDB1-19F2-4129-9355-47283EADBE36}"/>
              </a:ext>
            </a:extLst>
          </p:cNvPr>
          <p:cNvSpPr/>
          <p:nvPr/>
        </p:nvSpPr>
        <p:spPr>
          <a:xfrm>
            <a:off x="5841391" y="2510915"/>
            <a:ext cx="4542628" cy="6613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Очі – щоб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8F80B7A-7092-4C05-8B8F-1C11320F7BBD}"/>
              </a:ext>
            </a:extLst>
          </p:cNvPr>
          <p:cNvSpPr/>
          <p:nvPr/>
        </p:nvSpPr>
        <p:spPr>
          <a:xfrm>
            <a:off x="6299988" y="3293856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Вуха – щоб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FA7D727B-C46D-42C1-8F2C-3E313849BCAD}"/>
              </a:ext>
            </a:extLst>
          </p:cNvPr>
          <p:cNvSpPr/>
          <p:nvPr/>
        </p:nvSpPr>
        <p:spPr>
          <a:xfrm>
            <a:off x="5732535" y="4079992"/>
            <a:ext cx="4542628" cy="750783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Руки – щоб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:a16="http://schemas.microsoft.com/office/drawing/2014/main" xmlns="" id="{622F9CDE-33A9-49E4-BCF5-E104680210B7}"/>
              </a:ext>
            </a:extLst>
          </p:cNvPr>
          <p:cNvSpPr/>
          <p:nvPr/>
        </p:nvSpPr>
        <p:spPr>
          <a:xfrm>
            <a:off x="9538745" y="5060153"/>
            <a:ext cx="580300" cy="62285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408161AD-397B-4862-8B81-9BB1CF374784}"/>
              </a:ext>
            </a:extLst>
          </p:cNvPr>
          <p:cNvSpPr/>
          <p:nvPr/>
        </p:nvSpPr>
        <p:spPr>
          <a:xfrm>
            <a:off x="4731049" y="4932222"/>
            <a:ext cx="4542628" cy="75078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Серце – щоб відчувати.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67565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 все взяли на урок?»</a:t>
            </a:r>
          </a:p>
        </p:txBody>
      </p:sp>
    </p:spTree>
    <p:extLst>
      <p:ext uri="{BB962C8B-B14F-4D97-AF65-F5344CB8AC3E}">
        <p14:creationId xmlns:p14="http://schemas.microsoft.com/office/powerpoint/2010/main" val="101199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Артикуляційні вправи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879870" y="1331443"/>
            <a:ext cx="3502559" cy="1508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B2591D"/>
                </a:solidFill>
              </a:rPr>
              <a:t>Розтягн</a:t>
            </a:r>
            <a:r>
              <a:rPr lang="uk-UA" sz="2400" b="1" dirty="0">
                <a:solidFill>
                  <a:srgbClr val="B2591D"/>
                </a:solidFill>
              </a:rPr>
              <a:t>и</a:t>
            </a:r>
            <a:r>
              <a:rPr lang="uk-UA" sz="2400" b="1" dirty="0" smtClean="0">
                <a:solidFill>
                  <a:srgbClr val="B2591D"/>
                </a:solidFill>
              </a:rPr>
              <a:t> </a:t>
            </a:r>
            <a:r>
              <a:rPr lang="uk-UA" sz="2400" b="1" dirty="0">
                <a:solidFill>
                  <a:srgbClr val="B2591D"/>
                </a:solidFill>
              </a:rPr>
              <a:t>губи широко, </a:t>
            </a:r>
            <a:r>
              <a:rPr lang="uk-UA" sz="2400" b="1" dirty="0" smtClean="0">
                <a:solidFill>
                  <a:srgbClr val="B2591D"/>
                </a:solidFill>
              </a:rPr>
              <a:t>склади </a:t>
            </a:r>
            <a:r>
              <a:rPr lang="uk-UA" sz="2400" b="1" dirty="0">
                <a:solidFill>
                  <a:srgbClr val="B2591D"/>
                </a:solidFill>
              </a:rPr>
              <a:t>їх «трубочкою», як хоботок слоника.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97E2B0-3F64-45B5-9E93-2048DCD2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891021" y="2965738"/>
            <a:ext cx="2064052" cy="23186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4575595" y="1346067"/>
            <a:ext cx="3085293" cy="1508646"/>
          </a:xfrm>
          <a:prstGeom prst="roundRect">
            <a:avLst/>
          </a:prstGeom>
          <a:solidFill>
            <a:srgbClr val="D246A3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Проведи </a:t>
            </a:r>
            <a:r>
              <a:rPr lang="uk-UA" sz="2400" b="1" dirty="0">
                <a:solidFill>
                  <a:schemeClr val="bg1"/>
                </a:solidFill>
              </a:rPr>
              <a:t>по губах язичком, ніби </a:t>
            </a:r>
            <a:r>
              <a:rPr lang="uk-UA" sz="2400" b="1" dirty="0" smtClean="0">
                <a:solidFill>
                  <a:schemeClr val="bg1"/>
                </a:solidFill>
              </a:rPr>
              <a:t>злизуєш </a:t>
            </a:r>
            <a:r>
              <a:rPr lang="uk-UA" sz="2400" b="1" dirty="0">
                <a:solidFill>
                  <a:schemeClr val="bg1"/>
                </a:solidFill>
              </a:rPr>
              <a:t>варення</a:t>
            </a:r>
          </a:p>
        </p:txBody>
      </p:sp>
      <p:sp>
        <p:nvSpPr>
          <p:cNvPr id="9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8006965" y="1375804"/>
            <a:ext cx="3200011" cy="1508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Поводи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язичком праворуч-ліворуч по верхній частині зубів, ніби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їх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чистиш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00F49A-1F40-43E9-8B97-B4E25B05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4575595" y="2965738"/>
            <a:ext cx="1794175" cy="18550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844A8E7-37A0-46B9-AB65-FFDDB1ECF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>
          <a:xfrm>
            <a:off x="9016747" y="3016841"/>
            <a:ext cx="2329021" cy="22164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3686070" y="4882909"/>
            <a:ext cx="3105021" cy="9701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Поцокай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язичком, як коник копитами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AEA455-0A60-43BA-BB9F-5B6D84FF9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6995609" y="3016841"/>
            <a:ext cx="1691191" cy="23899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34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8D680240-E512-40DB-986F-C31A2046D1DC}"/>
              </a:ext>
            </a:extLst>
          </p:cNvPr>
          <p:cNvSpPr/>
          <p:nvPr/>
        </p:nvSpPr>
        <p:spPr>
          <a:xfrm>
            <a:off x="1236864" y="494529"/>
            <a:ext cx="9735936" cy="631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680" y="1278204"/>
            <a:ext cx="524933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Чорна шапка,</a:t>
            </a:r>
          </a:p>
          <a:p>
            <a:r>
              <a:rPr lang="ru-RU" sz="3600" b="1" dirty="0"/>
              <a:t>Чорна спинка,</a:t>
            </a:r>
          </a:p>
          <a:p>
            <a:r>
              <a:rPr lang="ru-RU" sz="3600" b="1" dirty="0"/>
              <a:t>Чорним-чорна жупанинка,</a:t>
            </a:r>
          </a:p>
          <a:p>
            <a:r>
              <a:rPr lang="ru-RU" sz="3600" b="1" dirty="0"/>
              <a:t>І малює чорним майстер</a:t>
            </a:r>
          </a:p>
          <a:p>
            <a:r>
              <a:rPr lang="ru-RU" sz="3600" b="1" dirty="0"/>
              <a:t>Звичайнісінький – …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14801" y="4694524"/>
            <a:ext cx="2375210" cy="62460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фломастер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Маркер чорний перманентний, ціна: 7.00 грн | швейна фурнітура розмічальний  матеріал маркери 20906 | Інтернет магазин Oberon.c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77" y="1278203"/>
            <a:ext cx="4337824" cy="32533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0585" y="506045"/>
            <a:ext cx="6222381" cy="1133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вірш «Чорний пан»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Мар’яни Савки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89</a:t>
            </a:r>
          </a:p>
        </p:txBody>
      </p:sp>
      <p:pic>
        <p:nvPicPr>
          <p:cNvPr id="2050" name="Picture 2" descr="D:\2 клас\2 Читання\1 Савченко\07 У колі літературних казок\№084 - Робота з дитячою книжкою\2025-03-04_142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30" y="528348"/>
            <a:ext cx="4425321" cy="58696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0584" y="1766852"/>
            <a:ext cx="6222381" cy="16963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Яке слово повторюється? Чому?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було намальовано чорним кольором?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 настрій у тебе після читання цього вірша Мар’яни Савки?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45" y="3641779"/>
            <a:ext cx="2464419" cy="14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26141" r="14104" b="26819"/>
          <a:stretch/>
        </p:blipFill>
        <p:spPr bwMode="auto">
          <a:xfrm>
            <a:off x="5310964" y="5215834"/>
            <a:ext cx="1692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Ергономічне крісло для малювання Kensaker з підставкою для ніг, складними  підлокітниками та поперековою підтримкою (чорний, K255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r="16502"/>
          <a:stretch/>
        </p:blipFill>
        <p:spPr bwMode="auto">
          <a:xfrm>
            <a:off x="780585" y="3650384"/>
            <a:ext cx="1404000" cy="20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Стіл Європ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15780" r="15626" b="16013"/>
          <a:stretch/>
        </p:blipFill>
        <p:spPr bwMode="auto">
          <a:xfrm>
            <a:off x="2108062" y="4867255"/>
            <a:ext cx="219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MYTHSON Panama Soho Cross-Grain Leather Notebook for Men | MR POR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5581" r="15746" b="16364"/>
          <a:stretch/>
        </p:blipFill>
        <p:spPr bwMode="auto">
          <a:xfrm>
            <a:off x="2811197" y="3705140"/>
            <a:ext cx="622454" cy="9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7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56370"/>
            <a:ext cx="3966436" cy="39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702" y="1556370"/>
            <a:ext cx="5394652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познайомимось з новою для нас авторкою віршів Мар’яною Савкою. </a:t>
            </a:r>
            <a:r>
              <a:rPr lang="uk-UA" sz="3200" b="1" dirty="0" smtClean="0"/>
              <a:t>Ознайомимось з її кумедними віршами про тварин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Познайомся з письменницею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802884" y="1352820"/>
            <a:ext cx="6947211" cy="41549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Савка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Мар'яна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Орестівна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народилася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21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лютого 1973 року в м.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Копичинці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Тернопільської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області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юності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займалася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співом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і театром.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Закінчила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Львові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університет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філологію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Поетеса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дитяча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письменниця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публіцист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літературознавець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головний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редактор "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Видавництва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Старого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Лева».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Автор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багатьох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поетичних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збірок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Поезія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М. Савки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перекладена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польською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англійською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білоруською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російською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литовською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мовами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146" name="Picture 2" descr="Мар'яна Сав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6705"/>
          <a:stretch/>
        </p:blipFill>
        <p:spPr bwMode="auto">
          <a:xfrm>
            <a:off x="7852830" y="1352820"/>
            <a:ext cx="3543717" cy="41545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Послухай, що розповідає про себе Мар’яна Савка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8643" y="1274766"/>
            <a:ext cx="10404089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 дитинства мене оточувало дуже багато книжок, бо мої батьки мали гарну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бібліотеку.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Кілька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полиць були тільки моїми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найкращими дитячими книжками, які тоді лишень можна було знайти 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придбати.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25913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88</a:t>
            </a:r>
          </a:p>
        </p:txBody>
      </p:sp>
      <p:pic>
        <p:nvPicPr>
          <p:cNvPr id="9220" name="Picture 4" descr="Мар'яна Савка: «Ми пишаємося не книжкою, а загалом процесом, неперервним  процесом видання важливих, цікавих і непересічних книг» - Блог YAKA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85" y="2621328"/>
            <a:ext cx="5452948" cy="35044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8644" y="2636916"/>
            <a:ext cx="4839630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Мені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так подобалося читати, що я собі мріяла й про якусь таку професію. Сиди собі,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читай!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Але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ж ви знаєте, що мрії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збуваються.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Тепер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і пишу книжки, і видаю, і, звичайно ж, читаю! І це справжня насолода!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006" y="501805"/>
            <a:ext cx="10158760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Мар’яни Савки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0122" y="1400212"/>
            <a:ext cx="4265725" cy="764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Книга Мар'яна Савка «Казка про Старого Лева» 978-966-290-975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6" y="1400213"/>
            <a:ext cx="1919257" cy="2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На боло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87" y="3711649"/>
            <a:ext cx="2198016" cy="25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Чи є в бабуїна бабуся?, Мар'яна Савка - купити книжку в інтернет-магазині  книж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90" y="2227761"/>
            <a:ext cx="2027975" cy="285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ᐉ Книга Мар'яна Савка «Родинна абетка» 978-617-679-534-6 • Краща ціна в  Києві, Україні • Купити в Епіцент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61" y="1400212"/>
            <a:ext cx="2330603" cy="26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Мар'яна Савка - популярні книги в інтернет-магазині книж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49" y="3704185"/>
            <a:ext cx="2485267" cy="26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3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66" y="2277101"/>
            <a:ext cx="2090490" cy="28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8" descr="Лапи і хвости, Савка Мар'яна - замовити книгу | Bookop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6848" r="8603" b="8187"/>
          <a:stretch/>
        </p:blipFill>
        <p:spPr bwMode="auto">
          <a:xfrm>
            <a:off x="4940386" y="4201024"/>
            <a:ext cx="2196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672</Words>
  <Application>Microsoft Office PowerPoint</Application>
  <PresentationFormat>Произвольный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1212</cp:revision>
  <dcterms:created xsi:type="dcterms:W3CDTF">2018-01-05T16:38:53Z</dcterms:created>
  <dcterms:modified xsi:type="dcterms:W3CDTF">2025-03-05T19:09:07Z</dcterms:modified>
</cp:coreProperties>
</file>