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059" r:id="rId3"/>
    <p:sldId id="601" r:id="rId4"/>
    <p:sldId id="1054" r:id="rId5"/>
    <p:sldId id="1055" r:id="rId6"/>
    <p:sldId id="546" r:id="rId7"/>
    <p:sldId id="626" r:id="rId8"/>
    <p:sldId id="623" r:id="rId9"/>
    <p:sldId id="607" r:id="rId10"/>
    <p:sldId id="627" r:id="rId11"/>
    <p:sldId id="592" r:id="rId12"/>
    <p:sldId id="1057" r:id="rId13"/>
    <p:sldId id="10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1694E9"/>
    <a:srgbClr val="FFFF00"/>
    <a:srgbClr val="FF66FF"/>
    <a:srgbClr val="295FFF"/>
    <a:srgbClr val="FF7C80"/>
    <a:srgbClr val="00B05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5054" y="4092296"/>
            <a:ext cx="8893629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Поєдную числівники з іменниками</a:t>
            </a:r>
          </a:p>
        </p:txBody>
      </p:sp>
      <p:pic>
        <p:nvPicPr>
          <p:cNvPr id="1026" name="Picture 2" descr="Картинки по запросу &quot;клипатр числ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4418" r="3457" b="9729"/>
          <a:stretch/>
        </p:blipFill>
        <p:spPr bwMode="auto">
          <a:xfrm>
            <a:off x="1717455" y="1214338"/>
            <a:ext cx="2636832" cy="24331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58469" y="1214338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r>
              <a:rPr lang="en-US" sz="2400" b="1" dirty="0" smtClean="0">
                <a:solidFill>
                  <a:srgbClr val="0070C0"/>
                </a:solidFill>
              </a:rPr>
              <a:t>4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&quot;клипатр тренер шайба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824" b="9680"/>
          <a:stretch/>
        </p:blipFill>
        <p:spPr bwMode="auto">
          <a:xfrm flipH="1">
            <a:off x="1029016" y="1352141"/>
            <a:ext cx="1844323" cy="274406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1193" r="55087" b="65053"/>
          <a:stretch/>
        </p:blipFill>
        <p:spPr>
          <a:xfrm>
            <a:off x="3128789" y="1352141"/>
            <a:ext cx="7927477" cy="40604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54" y="513435"/>
            <a:ext cx="9910513" cy="732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4000" b="1" dirty="0" smtClean="0">
                <a:solidFill>
                  <a:schemeClr val="bg1"/>
                </a:solidFill>
              </a:rPr>
              <a:t> свою роботу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63449" r="25624" b="19614"/>
          <a:stretch/>
        </p:blipFill>
        <p:spPr>
          <a:xfrm>
            <a:off x="3353172" y="1339783"/>
            <a:ext cx="3225115" cy="116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80566" r="18447" b="2497"/>
          <a:stretch/>
        </p:blipFill>
        <p:spPr>
          <a:xfrm>
            <a:off x="6704488" y="1418833"/>
            <a:ext cx="3672046" cy="1161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9778" r="12768" b="67790"/>
          <a:stretch/>
        </p:blipFill>
        <p:spPr>
          <a:xfrm>
            <a:off x="3310016" y="2632332"/>
            <a:ext cx="3880021" cy="852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31489" r="34256" b="56079"/>
          <a:stretch/>
        </p:blipFill>
        <p:spPr>
          <a:xfrm>
            <a:off x="7540189" y="2341363"/>
            <a:ext cx="2837935" cy="852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4" t="79174" r="10591" b="7853"/>
          <a:stretch/>
        </p:blipFill>
        <p:spPr>
          <a:xfrm>
            <a:off x="3174638" y="3206521"/>
            <a:ext cx="1223319" cy="8896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405" r="64056" b="52343"/>
          <a:stretch/>
        </p:blipFill>
        <p:spPr>
          <a:xfrm>
            <a:off x="4145666" y="3525242"/>
            <a:ext cx="1743178" cy="8402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83970" r="83158"/>
          <a:stretch/>
        </p:blipFill>
        <p:spPr>
          <a:xfrm>
            <a:off x="7996814" y="3525242"/>
            <a:ext cx="543697" cy="10993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80435" r="50240" b="3529"/>
          <a:stretch/>
        </p:blipFill>
        <p:spPr>
          <a:xfrm>
            <a:off x="8828887" y="3286719"/>
            <a:ext cx="2045614" cy="10997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88" y="3525242"/>
            <a:ext cx="2615411" cy="8413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67566" r="29096" b="19897"/>
          <a:stretch/>
        </p:blipFill>
        <p:spPr>
          <a:xfrm>
            <a:off x="3174638" y="4442981"/>
            <a:ext cx="3125337" cy="8598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88" y="4231976"/>
            <a:ext cx="3596952" cy="110347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00743" y="4231976"/>
            <a:ext cx="2495353" cy="19402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речення з одним сполученням слів і запиши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Яка помилка в записаному реченні? Виправи її.</a:t>
            </a:r>
            <a:endParaRPr lang="uk-UA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1193" r="57247" b="74507"/>
          <a:stretch/>
        </p:blipFill>
        <p:spPr>
          <a:xfrm>
            <a:off x="3691702" y="2885442"/>
            <a:ext cx="7596000" cy="284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4367" r="31610" b="68120"/>
          <a:stretch/>
        </p:blipFill>
        <p:spPr>
          <a:xfrm>
            <a:off x="4358544" y="2810269"/>
            <a:ext cx="2988860" cy="1201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34666" r="59738" b="55889"/>
          <a:stretch/>
        </p:blipFill>
        <p:spPr>
          <a:xfrm>
            <a:off x="7723135" y="3110963"/>
            <a:ext cx="1652017" cy="6477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3" t="64718" r="18932" b="18449"/>
          <a:stretch/>
        </p:blipFill>
        <p:spPr>
          <a:xfrm>
            <a:off x="3792831" y="3890947"/>
            <a:ext cx="1652017" cy="115437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468825" y="3410771"/>
            <a:ext cx="540222" cy="655812"/>
            <a:chOff x="9953123" y="3749853"/>
            <a:chExt cx="540222" cy="6558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9953123" y="3750573"/>
              <a:ext cx="180074" cy="65509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133197" y="3750573"/>
              <a:ext cx="180074" cy="65509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313271" y="3749853"/>
              <a:ext cx="180074" cy="65509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0255789" y="3402837"/>
            <a:ext cx="540222" cy="655812"/>
            <a:chOff x="9953123" y="3749853"/>
            <a:chExt cx="540222" cy="65581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9953123" y="3750573"/>
              <a:ext cx="180074" cy="65509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133197" y="3750573"/>
              <a:ext cx="180074" cy="65509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313271" y="3749853"/>
              <a:ext cx="180074" cy="655092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48058" r="37516" b="36022"/>
          <a:stretch/>
        </p:blipFill>
        <p:spPr>
          <a:xfrm>
            <a:off x="7762210" y="3833851"/>
            <a:ext cx="2835474" cy="109182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944676" y="4318552"/>
            <a:ext cx="540222" cy="655812"/>
            <a:chOff x="9953123" y="3749853"/>
            <a:chExt cx="540222" cy="65581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9953123" y="3750573"/>
              <a:ext cx="180074" cy="65509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133197" y="3750573"/>
              <a:ext cx="180074" cy="65509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313271" y="3749853"/>
              <a:ext cx="180074" cy="65509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775572" y="4317832"/>
            <a:ext cx="540222" cy="655812"/>
            <a:chOff x="9953123" y="3749853"/>
            <a:chExt cx="540222" cy="65581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9953123" y="3750573"/>
              <a:ext cx="180074" cy="65509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133197" y="3750573"/>
              <a:ext cx="180074" cy="65509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313271" y="3749853"/>
              <a:ext cx="180074" cy="65509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981673" y="5243572"/>
            <a:ext cx="540222" cy="655812"/>
            <a:chOff x="9953123" y="3749853"/>
            <a:chExt cx="540222" cy="65581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9953123" y="3750573"/>
              <a:ext cx="180074" cy="65509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133197" y="3750573"/>
              <a:ext cx="180074" cy="65509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313271" y="3749853"/>
              <a:ext cx="180074" cy="65509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732588" y="5251007"/>
            <a:ext cx="540222" cy="655812"/>
            <a:chOff x="9953123" y="3749853"/>
            <a:chExt cx="540222" cy="655812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9953123" y="3750573"/>
              <a:ext cx="180074" cy="65509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133197" y="3750573"/>
              <a:ext cx="180074" cy="65509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4" t="70915" r="18932" b="18449"/>
            <a:stretch/>
          </p:blipFill>
          <p:spPr>
            <a:xfrm>
              <a:off x="10313271" y="3749853"/>
              <a:ext cx="180074" cy="655092"/>
            </a:xfrm>
            <a:prstGeom prst="rect">
              <a:avLst/>
            </a:prstGeom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16019" r="32732" b="71151"/>
          <a:stretch/>
        </p:blipFill>
        <p:spPr>
          <a:xfrm>
            <a:off x="5929667" y="4759827"/>
            <a:ext cx="2835474" cy="87991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2" t="71551" r="20199" b="20892"/>
          <a:stretch/>
        </p:blipFill>
        <p:spPr>
          <a:xfrm>
            <a:off x="8553401" y="5251727"/>
            <a:ext cx="464025" cy="5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Картинки по запросу &quot;школьный класс клипарт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3" y="2885442"/>
            <a:ext cx="2819785" cy="281978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70351" y="1508239"/>
            <a:ext cx="4909457" cy="12192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Напиши інформацію про свій клас за запитаннями Щебетунчика. Числа записуй словами.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53885" y="544285"/>
            <a:ext cx="9818915" cy="8382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37272" y="1508239"/>
            <a:ext cx="45330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</a:pPr>
            <a:r>
              <a:rPr lang="uk-UA" sz="2400" b="1" dirty="0"/>
              <a:t>Скільки учнів у твоєму класі?</a:t>
            </a:r>
          </a:p>
          <a:p>
            <a:pPr marL="358775" indent="-358775">
              <a:buAutoNum type="arabicPeriod"/>
            </a:pPr>
            <a:r>
              <a:rPr lang="uk-UA" sz="2400" b="1" dirty="0"/>
              <a:t>Скільки дівчаток?</a:t>
            </a:r>
          </a:p>
          <a:p>
            <a:pPr marL="358775" indent="-358775">
              <a:buAutoNum type="arabicPeriod"/>
            </a:pPr>
            <a:r>
              <a:rPr lang="uk-UA" sz="2400" b="1" dirty="0"/>
              <a:t>А скільки хлопчиків?</a:t>
            </a:r>
          </a:p>
        </p:txBody>
      </p:sp>
    </p:spTree>
    <p:extLst>
      <p:ext uri="{BB962C8B-B14F-4D97-AF65-F5344CB8AC3E}">
        <p14:creationId xmlns:p14="http://schemas.microsoft.com/office/powerpoint/2010/main" val="672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6 Числівник Службові слова\№084 - Поєдную числівники з іменниками\2025-02-25_213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8386" r="4070" b="13"/>
          <a:stretch/>
        </p:blipFill>
        <p:spPr bwMode="auto">
          <a:xfrm>
            <a:off x="707891" y="2092798"/>
            <a:ext cx="4608000" cy="205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6 Числівник Службові слова\№084 - Поєдную числівники з іменниками\2025-02-25_213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20445" r="6397" b="8889"/>
          <a:stretch/>
        </p:blipFill>
        <p:spPr bwMode="auto">
          <a:xfrm>
            <a:off x="5626723" y="1991120"/>
            <a:ext cx="5753457" cy="216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1 Українська мова\1 Пономарьова\6 Числівник Службові слова\№084 - Поєдную числівники з іменниками\2025-02-25_2131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723"/>
          <a:stretch/>
        </p:blipFill>
        <p:spPr bwMode="auto">
          <a:xfrm>
            <a:off x="5626723" y="4181159"/>
            <a:ext cx="5739073" cy="22704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56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70" y="1025111"/>
            <a:ext cx="4629321" cy="10105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Утвори й запиши сполучення слів за поданими світлинами і числами. Числа записуй словами.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6570" y="4523199"/>
            <a:ext cx="4689158" cy="1141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</a:t>
            </a:r>
            <a:r>
              <a:rPr lang="uk-UA" sz="20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2000" b="1" dirty="0" smtClean="0">
                <a:solidFill>
                  <a:schemeClr val="bg1"/>
                </a:solidFill>
              </a:rPr>
              <a:t> збиралася до школи. Запиши за малюнками, скільки чого вона поклала в ранець.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1109" y="1046523"/>
            <a:ext cx="5724687" cy="84855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Прочитай речення. Поясни, що в них НЕ ТАК. Виправ помилки і запиши речення правильно.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027087" y="2861140"/>
            <a:ext cx="43333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Андрійко забив три  м’ячі.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4826" y="3609080"/>
            <a:ext cx="524286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Марійка з’їла чотири цукерки.</a:t>
            </a: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9512904" y="5522525"/>
            <a:ext cx="160478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лінійки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514365" y="5924232"/>
            <a:ext cx="15737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ручок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56528" y="2920559"/>
            <a:ext cx="202818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Шість груш,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884714" y="2920559"/>
            <a:ext cx="243117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одне яблуко,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07891" y="3467171"/>
            <a:ext cx="177458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дві сливи,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410227" y="3452006"/>
            <a:ext cx="290566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чотири гарбузи.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986352" y="5923116"/>
            <a:ext cx="225859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фломастерів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54" grpId="0"/>
      <p:bldP spid="22" grpId="0"/>
      <p:bldP spid="43" grpId="0"/>
      <p:bldP spid="44" grpId="0"/>
      <p:bldP spid="45" grpId="0"/>
      <p:bldP spid="25" grpId="0"/>
      <p:bldP spid="26" grpId="0"/>
      <p:bldP spid="28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6" y="476672"/>
            <a:ext cx="10010868" cy="7200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60617" y="3897967"/>
            <a:ext cx="4366428" cy="7200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4000" dirty="0" smtClean="0">
                <a:solidFill>
                  <a:srgbClr val="0070C0"/>
                </a:solidFill>
                <a:effectLst/>
                <a:latin typeface="+mn-lt"/>
              </a:rPr>
              <a:t>Самооцінювання</a:t>
            </a:r>
            <a:endParaRPr lang="ru-RU" sz="40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0544" y="1336099"/>
            <a:ext cx="50807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числівники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3446" y="2025959"/>
            <a:ext cx="50807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Н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 яке питання відповідають?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4" y="1336099"/>
            <a:ext cx="3676650" cy="48672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37687" y="4835761"/>
            <a:ext cx="4823627" cy="9663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Обери число, яким оцінюєш свою роботу на уроці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3445" y="2694887"/>
            <a:ext cx="5057869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 чим вживаються числівники в мовленні?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993444" y="1306214"/>
            <a:ext cx="3984171" cy="26752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1857" y="461872"/>
            <a:ext cx="9644743" cy="6991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251857" y="1306214"/>
            <a:ext cx="5214257" cy="284487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довкола озирнутись,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сусіду посміхнутись.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А щоб знання здобути,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уважним бути.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13187" y="4264698"/>
            <a:ext cx="3984171" cy="9738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Оціни числом своє налаштування на урок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8" name="Picture 2" descr="https://lh3.googleusercontent.com/proxy/t8IskOlF5sMo2iDqfdwz8PH71Go7nij4YItZuNErQioC2Qj9IQqeLRQ5M_wEVI1GPfp0YjI8_uFlZQTfUoMTF30iAO_CY1pnUmTHPYpyBO8tj6xodkC6afhiMYZko_uenxqNYrFaK-IvHMp87mUeORYnoSzRQ12X9w31NhELJlWAX33m0JrN58NT-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4228199"/>
            <a:ext cx="3592285" cy="20206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66800" y="459048"/>
            <a:ext cx="9927771" cy="7357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Збери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130" y="1572213"/>
            <a:ext cx="404084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Влітку один день…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7130" y="2468497"/>
            <a:ext cx="404084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Один у полі…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67130" y="3377074"/>
            <a:ext cx="404084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Семеро одного…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9755" y="4344698"/>
            <a:ext cx="4115595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Краще один раз побачити…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47314" y="1474240"/>
            <a:ext cx="36792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не воїн.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47314" y="2455753"/>
            <a:ext cx="36792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рік годує.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84686" y="3377074"/>
            <a:ext cx="36792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ніж сто раз почути.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77612" y="4344698"/>
            <a:ext cx="349334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не ждуть.</a:t>
            </a:r>
          </a:p>
        </p:txBody>
      </p:sp>
      <p:cxnSp>
        <p:nvCxnSpPr>
          <p:cNvPr id="8" name="Прямая со стрелкой 7"/>
          <p:cNvCxnSpPr>
            <a:endCxn id="44" idx="1"/>
          </p:cNvCxnSpPr>
          <p:nvPr/>
        </p:nvCxnSpPr>
        <p:spPr>
          <a:xfrm>
            <a:off x="5307979" y="1895706"/>
            <a:ext cx="1939335" cy="8835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6" idx="3"/>
            <a:endCxn id="42" idx="1"/>
          </p:cNvCxnSpPr>
          <p:nvPr/>
        </p:nvCxnSpPr>
        <p:spPr>
          <a:xfrm flipV="1">
            <a:off x="5307979" y="1797733"/>
            <a:ext cx="1939335" cy="99425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306854" y="3591484"/>
            <a:ext cx="2125188" cy="10767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46" idx="1"/>
          </p:cNvCxnSpPr>
          <p:nvPr/>
        </p:nvCxnSpPr>
        <p:spPr>
          <a:xfrm flipV="1">
            <a:off x="5345350" y="3700567"/>
            <a:ext cx="1939336" cy="14044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6111702" y="5139185"/>
            <a:ext cx="4882869" cy="8599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  <a:latin typeface="+mn-lt"/>
              </a:rPr>
              <a:t>Поясни значення одного з прислів’їв. Назви в них числівники</a:t>
            </a:r>
            <a:endParaRPr lang="ru-RU" sz="2400" dirty="0">
              <a:solidFill>
                <a:srgbClr val="0070C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6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12970" y="1557873"/>
            <a:ext cx="5072743" cy="33711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будемо вчитися </a:t>
            </a:r>
            <a:r>
              <a:rPr lang="uk-UA" sz="3200" b="1" dirty="0">
                <a:solidFill>
                  <a:srgbClr val="0070C0"/>
                </a:solidFill>
              </a:rPr>
              <a:t>встановлювати зв'язок між іменником та </a:t>
            </a:r>
            <a:r>
              <a:rPr lang="uk-UA" sz="3200" b="1" dirty="0" smtClean="0">
                <a:solidFill>
                  <a:srgbClr val="0070C0"/>
                </a:solidFill>
              </a:rPr>
              <a:t>числівниками.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325631" y="1557872"/>
            <a:ext cx="3707740" cy="35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з прислів’ям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5" r="58746" b="80284"/>
          <a:stretch/>
        </p:blipFill>
        <p:spPr>
          <a:xfrm>
            <a:off x="1113357" y="2343409"/>
            <a:ext cx="7053943" cy="176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7" y="1334399"/>
            <a:ext cx="7053943" cy="7992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прислів’я. Поясни, як ти його розумієш. Запиши прислів’я з пам’яті.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3459831" y="2239641"/>
            <a:ext cx="2866724" cy="101513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262257" y="2133600"/>
            <a:ext cx="3061222" cy="19738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Побудуй звукову схему слова, в якому звуків більше, ніж букв. Поділи на склади числівник.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609" y="3217581"/>
            <a:ext cx="442278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Один у полі не воїн</a:t>
            </a:r>
            <a:r>
              <a:rPr lang="uk-UA" sz="3200" b="1" i="1" dirty="0" smtClean="0">
                <a:solidFill>
                  <a:srgbClr val="0070C0"/>
                </a:solidFill>
              </a:rPr>
              <a:t>.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 rot="9761975">
            <a:off x="1729079" y="3302546"/>
            <a:ext cx="1364965" cy="39683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9692051">
            <a:off x="1346087" y="3397928"/>
            <a:ext cx="740529" cy="30296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7240" y="3023945"/>
            <a:ext cx="1133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– </a:t>
            </a:r>
            <a:endParaRPr lang="uk-UA" sz="24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D:\Картинки до тестів\Людина\діт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60" y="4190410"/>
            <a:ext cx="4858564" cy="21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545637"/>
            <a:ext cx="10069285" cy="1050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3200" b="1" dirty="0">
                <a:solidFill>
                  <a:schemeClr val="bg1"/>
                </a:solidFill>
              </a:rPr>
              <a:t>повідомив, що в школу завезли спортивний </a:t>
            </a:r>
            <a:r>
              <a:rPr lang="uk-UA" sz="3200" b="1" dirty="0" smtClean="0">
                <a:solidFill>
                  <a:schemeClr val="bg1"/>
                </a:solidFill>
              </a:rPr>
              <a:t>інвентар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632167" y="2477753"/>
            <a:ext cx="6287847" cy="2083514"/>
            <a:chOff x="2010441" y="2286000"/>
            <a:chExt cx="7481222" cy="25759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191"/>
            <a:stretch/>
          </p:blipFill>
          <p:spPr>
            <a:xfrm>
              <a:off x="2010441" y="2286000"/>
              <a:ext cx="7481222" cy="2575932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010441" y="2321577"/>
              <a:ext cx="1271239" cy="32338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085" y="2349387"/>
            <a:ext cx="1969642" cy="276916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400800" y="1649079"/>
            <a:ext cx="48594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Зразок: </a:t>
            </a:r>
            <a:r>
              <a:rPr lang="uk-UA" sz="2800" b="1" i="1" dirty="0">
                <a:solidFill>
                  <a:schemeClr val="bg1"/>
                </a:solidFill>
              </a:rPr>
              <a:t>чотири тренажери.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60739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8573" y="1627192"/>
            <a:ext cx="5034641" cy="7742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 </a:t>
            </a:r>
            <a:r>
              <a:rPr lang="uk-UA" sz="2400" b="1" dirty="0">
                <a:solidFill>
                  <a:srgbClr val="0070C0"/>
                </a:solidFill>
              </a:rPr>
              <a:t>за малюнком, скільки чого привезли, і запиши за зразком.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56915" y="2477753"/>
            <a:ext cx="2296885" cy="18888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в кожному сполученні слів числівник.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488" r="52806" b="81386"/>
          <a:stretch/>
        </p:blipFill>
        <p:spPr>
          <a:xfrm>
            <a:off x="2596242" y="4671600"/>
            <a:ext cx="8316000" cy="172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52612" r="40148" b="40001"/>
          <a:stretch/>
        </p:blipFill>
        <p:spPr>
          <a:xfrm>
            <a:off x="8633585" y="4938589"/>
            <a:ext cx="2278657" cy="4470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79353" r="46264" b="2270"/>
          <a:stretch/>
        </p:blipFill>
        <p:spPr>
          <a:xfrm>
            <a:off x="4816655" y="4599547"/>
            <a:ext cx="1918870" cy="111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64328" r="47240" b="24147"/>
          <a:stretch/>
        </p:blipFill>
        <p:spPr>
          <a:xfrm>
            <a:off x="4425600" y="5477468"/>
            <a:ext cx="1975200" cy="697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r="47434" b="67552"/>
          <a:stretch/>
        </p:blipFill>
        <p:spPr>
          <a:xfrm>
            <a:off x="8376071" y="5716442"/>
            <a:ext cx="2249268" cy="752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35691" r="55384" b="51876"/>
          <a:stretch/>
        </p:blipFill>
        <p:spPr>
          <a:xfrm>
            <a:off x="6598665" y="5689847"/>
            <a:ext cx="1691083" cy="752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t="47140" r="23340" b="39347"/>
          <a:stretch/>
        </p:blipFill>
        <p:spPr>
          <a:xfrm>
            <a:off x="2848157" y="5417344"/>
            <a:ext cx="1515471" cy="8177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31210" r="48842" b="52033"/>
          <a:stretch/>
        </p:blipFill>
        <p:spPr>
          <a:xfrm>
            <a:off x="6598665" y="4611575"/>
            <a:ext cx="1951577" cy="10139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78525" r="52747" b="7961"/>
          <a:stretch/>
        </p:blipFill>
        <p:spPr>
          <a:xfrm>
            <a:off x="2844764" y="4539519"/>
            <a:ext cx="1711718" cy="8176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4" t="34250" r="49626" b="53317"/>
          <a:stretch/>
        </p:blipFill>
        <p:spPr>
          <a:xfrm>
            <a:off x="10619299" y="5538051"/>
            <a:ext cx="292943" cy="8526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44764" y="2665899"/>
            <a:ext cx="593732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</a:t>
            </a:r>
            <a:r>
              <a:rPr lang="uk-UA" sz="2800" b="1" dirty="0">
                <a:solidFill>
                  <a:srgbClr val="FFFF00"/>
                </a:solidFill>
              </a:rPr>
              <a:t>дослідження</a:t>
            </a:r>
            <a:r>
              <a:rPr lang="uk-UA" sz="2400" b="1" dirty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1. Поясни, що називають слова, які стоять біля числівників – предмети, ознаки чи дії.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2. </a:t>
            </a:r>
            <a:r>
              <a:rPr lang="uk-UA" sz="2400" b="1" dirty="0" err="1">
                <a:solidFill>
                  <a:schemeClr val="bg1"/>
                </a:solidFill>
              </a:rPr>
              <a:t>Перевір</a:t>
            </a:r>
            <a:r>
              <a:rPr lang="uk-UA" sz="2400" b="1" dirty="0">
                <a:solidFill>
                  <a:schemeClr val="bg1"/>
                </a:solidFill>
              </a:rPr>
              <a:t> себе за правилом.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8157" y="5357218"/>
            <a:ext cx="1708325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54242" y="5357217"/>
            <a:ext cx="1708325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48157" y="6092584"/>
            <a:ext cx="1364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735525" y="6149732"/>
            <a:ext cx="155422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4" y="489857"/>
            <a:ext cx="10330542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 себе за </a:t>
            </a:r>
            <a:r>
              <a:rPr lang="uk-UA" sz="3600" b="1" dirty="0" smtClean="0">
                <a:solidFill>
                  <a:schemeClr val="bg1"/>
                </a:solidFill>
              </a:rPr>
              <a:t>правилом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1771" y="1224067"/>
            <a:ext cx="738051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Пам'ятка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Числівники</a:t>
            </a:r>
            <a:r>
              <a:rPr lang="uk-UA" sz="2800" b="1" dirty="0"/>
              <a:t> називають кількість предметів.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мовленні вони вживаються </a:t>
            </a:r>
            <a:r>
              <a:rPr lang="uk-UA" sz="2800" b="1" dirty="0" smtClean="0"/>
              <a:t>з </a:t>
            </a:r>
            <a:r>
              <a:rPr lang="uk-UA" sz="2800" b="1" dirty="0" smtClean="0">
                <a:solidFill>
                  <a:srgbClr val="FFFF00"/>
                </a:solidFill>
              </a:rPr>
              <a:t>іменниками</a:t>
            </a:r>
            <a:r>
              <a:rPr lang="uk-UA" sz="2800" b="1" dirty="0"/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437" y="4874768"/>
            <a:ext cx="313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287" y="3650581"/>
            <a:ext cx="3189514" cy="20513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розповідь Читалочки. Назви числівники. Визнач, з якими іменниками зв'язані </a:t>
            </a:r>
            <a:r>
              <a:rPr lang="uk-UA" sz="2400" b="1" dirty="0" smtClean="0">
                <a:solidFill>
                  <a:srgbClr val="0070C0"/>
                </a:solidFill>
              </a:rPr>
              <a:t>числівники.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1771" y="2678243"/>
            <a:ext cx="7380514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</a:t>
            </a:r>
            <a:r>
              <a:rPr lang="uk-UA" sz="2800" b="1" dirty="0" smtClean="0"/>
              <a:t>Ми </a:t>
            </a:r>
            <a:r>
              <a:rPr lang="uk-UA" sz="2800" b="1" dirty="0"/>
              <a:t>зібралися в похід.</a:t>
            </a:r>
          </a:p>
          <a:p>
            <a:pPr algn="just"/>
            <a:r>
              <a:rPr lang="uk-UA" sz="2800" b="1" dirty="0"/>
              <a:t>      Узяли два великих рюкзаки. Туди поклали чотири пляшки води, три батони, десять варених яєць, п'ять свіжих огірків, шість жовтих яблук.</a:t>
            </a:r>
          </a:p>
          <a:p>
            <a:pPr algn="just"/>
            <a:r>
              <a:rPr lang="uk-UA" sz="2800" b="1" dirty="0"/>
              <a:t>      У бокові кишені помістили дві тенісні ракетки й один маленький м'ячик. </a:t>
            </a:r>
            <a:endParaRPr lang="ru-RU" sz="2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517" r="9924"/>
          <a:stretch/>
        </p:blipFill>
        <p:spPr>
          <a:xfrm flipH="1">
            <a:off x="1099458" y="1175657"/>
            <a:ext cx="2478953" cy="247492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275671" y="3597596"/>
            <a:ext cx="771344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63841" y="3597595"/>
            <a:ext cx="14753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31771" y="3984622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879707" y="3966021"/>
            <a:ext cx="18630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0003121" y="3966021"/>
            <a:ext cx="1209164" cy="244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29234" y="4411398"/>
            <a:ext cx="7376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98771" y="4411398"/>
            <a:ext cx="86507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839200" y="4412393"/>
            <a:ext cx="10776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319657" y="4424868"/>
            <a:ext cx="8879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31836" y="4846870"/>
            <a:ext cx="10350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378043" y="5244100"/>
            <a:ext cx="4960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46843" y="5684985"/>
            <a:ext cx="12184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431200" y="5660426"/>
            <a:ext cx="801721" cy="169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01520" y="5660426"/>
            <a:ext cx="12184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1193" r="48539" b="65604"/>
          <a:stretch/>
        </p:blipFill>
        <p:spPr>
          <a:xfrm>
            <a:off x="1679606" y="1397053"/>
            <a:ext cx="9569145" cy="39942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14399" y="494528"/>
            <a:ext cx="10334351" cy="732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і запиши  три сполучення слів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t="29303" r="11742" b="56283"/>
          <a:stretch/>
        </p:blipFill>
        <p:spPr>
          <a:xfrm>
            <a:off x="2725779" y="1266707"/>
            <a:ext cx="1569308" cy="988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51284" r="44696" b="34302"/>
          <a:stretch/>
        </p:blipFill>
        <p:spPr>
          <a:xfrm>
            <a:off x="4014294" y="1679575"/>
            <a:ext cx="2541372" cy="988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83536" r="46034" b="7263"/>
          <a:stretch/>
        </p:blipFill>
        <p:spPr>
          <a:xfrm>
            <a:off x="8798350" y="1657737"/>
            <a:ext cx="2266403" cy="631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68041" r="49536" b="17545"/>
          <a:stretch/>
        </p:blipFill>
        <p:spPr>
          <a:xfrm>
            <a:off x="6900274" y="1721125"/>
            <a:ext cx="1972961" cy="988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9714" r="60206" b="71277"/>
          <a:stretch/>
        </p:blipFill>
        <p:spPr>
          <a:xfrm>
            <a:off x="9598158" y="2669937"/>
            <a:ext cx="1594021" cy="617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34888" r="55302" b="50698"/>
          <a:stretch/>
        </p:blipFill>
        <p:spPr>
          <a:xfrm>
            <a:off x="7152954" y="2589978"/>
            <a:ext cx="1891101" cy="9885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8" t="18453" r="20714" b="72538"/>
          <a:stretch/>
        </p:blipFill>
        <p:spPr>
          <a:xfrm>
            <a:off x="2485593" y="3508732"/>
            <a:ext cx="1594021" cy="6178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31887" r="51038" b="52437"/>
          <a:stretch/>
        </p:blipFill>
        <p:spPr>
          <a:xfrm>
            <a:off x="4828529" y="3318005"/>
            <a:ext cx="1989242" cy="1075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24" r="23247" b="35499"/>
          <a:stretch/>
        </p:blipFill>
        <p:spPr>
          <a:xfrm>
            <a:off x="2315235" y="4243235"/>
            <a:ext cx="1297459" cy="11368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67384" r="42103" b="18863"/>
          <a:stretch/>
        </p:blipFill>
        <p:spPr>
          <a:xfrm>
            <a:off x="3981853" y="4475384"/>
            <a:ext cx="2607237" cy="943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82883" r="22312" b="3423"/>
          <a:stretch/>
        </p:blipFill>
        <p:spPr>
          <a:xfrm>
            <a:off x="7117831" y="4440145"/>
            <a:ext cx="3361038" cy="939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19956" r="63141" b="68512"/>
          <a:stretch/>
        </p:blipFill>
        <p:spPr>
          <a:xfrm>
            <a:off x="2451628" y="2688831"/>
            <a:ext cx="1470454" cy="790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36262" r="59271" b="54549"/>
          <a:stretch/>
        </p:blipFill>
        <p:spPr>
          <a:xfrm>
            <a:off x="7262442" y="3628441"/>
            <a:ext cx="1631092" cy="6301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47117" r="54561" b="35766"/>
          <a:stretch/>
        </p:blipFill>
        <p:spPr>
          <a:xfrm>
            <a:off x="9377920" y="3268578"/>
            <a:ext cx="1791730" cy="11738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6"/>
          <a:stretch/>
        </p:blipFill>
        <p:spPr>
          <a:xfrm>
            <a:off x="4278377" y="2330571"/>
            <a:ext cx="2262342" cy="11583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t="19714" r="60206" b="69380"/>
          <a:stretch/>
        </p:blipFill>
        <p:spPr>
          <a:xfrm>
            <a:off x="6461421" y="2684731"/>
            <a:ext cx="335318" cy="747934"/>
          </a:xfrm>
          <a:prstGeom prst="rect">
            <a:avLst/>
          </a:prstGeom>
        </p:spPr>
      </p:pic>
      <p:pic>
        <p:nvPicPr>
          <p:cNvPr id="2052" name="Picture 4" descr="Картинки по запросу &quot;клипатр турпоход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1" y="2709665"/>
            <a:ext cx="2084770" cy="37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63963" y="5418531"/>
            <a:ext cx="8284787" cy="916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називають числівники і на яке питання відповідають?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 якими словами вживаються в мовленні?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317171" y="1250103"/>
            <a:ext cx="1712432" cy="24631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1823" y="423161"/>
            <a:ext cx="10040130" cy="7942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Виконай </a:t>
            </a:r>
            <a:r>
              <a:rPr lang="uk-UA" sz="3600" b="1" dirty="0">
                <a:solidFill>
                  <a:schemeClr val="bg1"/>
                </a:solidFill>
              </a:rPr>
              <a:t>завдання </a:t>
            </a:r>
            <a:r>
              <a:rPr lang="uk-UA" sz="3600" b="1" dirty="0" smtClean="0">
                <a:solidFill>
                  <a:schemeClr val="bg1"/>
                </a:solidFill>
              </a:rPr>
              <a:t>Родзинки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2851" y="1940899"/>
            <a:ext cx="29045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11 (футболіст)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7400" y="1928486"/>
            <a:ext cx="45726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одинадцять футболістів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5023" y="2578445"/>
            <a:ext cx="28823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14 (хокеїст) -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7400" y="2588058"/>
            <a:ext cx="4572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чотирнадцять хокеїстів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1754" y="3185240"/>
            <a:ext cx="28756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5 (гол) -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7400" y="3172833"/>
            <a:ext cx="26053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п'ять голів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5283" y="3776612"/>
            <a:ext cx="28760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9 </a:t>
            </a:r>
            <a:r>
              <a:rPr lang="uk-UA" sz="3200" b="1"/>
              <a:t>(</a:t>
            </a:r>
            <a:r>
              <a:rPr lang="uk-UA" sz="3200" b="1" smtClean="0"/>
              <a:t>шайба) </a:t>
            </a:r>
            <a:r>
              <a:rPr lang="uk-UA" sz="3200" b="1" dirty="0"/>
              <a:t>-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91327" y="3757608"/>
            <a:ext cx="26014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дев'ять шайб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2850" y="4361387"/>
            <a:ext cx="29045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3 (свисток) -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1327" y="4351398"/>
            <a:ext cx="26014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три свистки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93937" y="4957491"/>
            <a:ext cx="29045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2 (тренер) 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1327" y="4931808"/>
            <a:ext cx="26014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два тренери</a:t>
            </a:r>
          </a:p>
        </p:txBody>
      </p:sp>
      <p:pic>
        <p:nvPicPr>
          <p:cNvPr id="1026" name="Picture 2" descr="Картинки по запросу &quot;клипатр тренер шайб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76" y="3185240"/>
            <a:ext cx="2712134" cy="2712134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3936" y="1271876"/>
            <a:ext cx="8018017" cy="58958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Утвори </a:t>
            </a:r>
            <a:r>
              <a:rPr lang="uk-UA" sz="2400" b="1" dirty="0">
                <a:solidFill>
                  <a:srgbClr val="0070C0"/>
                </a:solidFill>
              </a:rPr>
              <a:t>сполучення слів з поданих чисел </a:t>
            </a:r>
            <a:r>
              <a:rPr lang="uk-UA" sz="2400" b="1" dirty="0" smtClean="0">
                <a:solidFill>
                  <a:srgbClr val="0070C0"/>
                </a:solidFill>
              </a:rPr>
              <a:t>і слів у </a:t>
            </a:r>
            <a:r>
              <a:rPr lang="uk-UA" sz="2400" b="1" dirty="0">
                <a:solidFill>
                  <a:srgbClr val="0070C0"/>
                </a:solidFill>
              </a:rPr>
              <a:t>дужках. 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2767" y="3749584"/>
            <a:ext cx="2610083" cy="18275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перші два словосполучення</a:t>
            </a:r>
            <a:r>
              <a:rPr lang="uk-UA" sz="2400" b="1" dirty="0">
                <a:solidFill>
                  <a:srgbClr val="0070C0"/>
                </a:solidFill>
              </a:rPr>
              <a:t>. Числа записуй словами.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20" grpId="0" animBg="1"/>
      <p:bldP spid="22" grpId="0" animBg="1"/>
      <p:bldP spid="24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31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20415</TotalTime>
  <Words>570</Words>
  <Application>Microsoft Office PowerPoint</Application>
  <PresentationFormat>Произвольный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1353</cp:revision>
  <dcterms:created xsi:type="dcterms:W3CDTF">2018-01-05T16:38:53Z</dcterms:created>
  <dcterms:modified xsi:type="dcterms:W3CDTF">2025-03-02T08:29:10Z</dcterms:modified>
</cp:coreProperties>
</file>